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13716000" cx="24368750"/>
  <p:notesSz cx="6858000" cy="9144000"/>
  <p:embeddedFontLst>
    <p:embeddedFont>
      <p:font typeface="Montserrat SemiBold"/>
      <p:regular r:id="rId40"/>
      <p:bold r:id="rId41"/>
      <p:italic r:id="rId42"/>
      <p:boldItalic r:id="rId43"/>
    </p:embeddedFont>
    <p:embeddedFont>
      <p:font typeface="Proxima Nova"/>
      <p:regular r:id="rId44"/>
      <p:bold r:id="rId45"/>
      <p:italic r:id="rId46"/>
      <p:boldItalic r:id="rId47"/>
    </p:embeddedFont>
    <p:embeddedFont>
      <p:font typeface="Roboto"/>
      <p:regular r:id="rId48"/>
      <p:bold r:id="rId49"/>
      <p:italic r:id="rId50"/>
      <p:boldItalic r:id="rId51"/>
    </p:embeddedFont>
    <p:embeddedFont>
      <p:font typeface="Archivo ExtraBold"/>
      <p:bold r:id="rId52"/>
      <p:boldItalic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Lato"/>
      <p:regular r:id="rId58"/>
      <p:bold r:id="rId59"/>
      <p:italic r:id="rId60"/>
      <p:boldItalic r:id="rId61"/>
    </p:embeddedFont>
    <p:embeddedFont>
      <p:font typeface="Poppins"/>
      <p:regular r:id="rId62"/>
      <p:bold r:id="rId63"/>
      <p:italic r:id="rId64"/>
      <p:boldItalic r:id="rId65"/>
    </p:embeddedFont>
    <p:embeddedFont>
      <p:font typeface="Poppins ExtraBold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SemiBold-regular.fntdata"/><Relationship Id="rId42" Type="http://schemas.openxmlformats.org/officeDocument/2006/relationships/font" Target="fonts/MontserratSemiBold-italic.fntdata"/><Relationship Id="rId41" Type="http://schemas.openxmlformats.org/officeDocument/2006/relationships/font" Target="fonts/MontserratSemiBold-bold.fntdata"/><Relationship Id="rId44" Type="http://schemas.openxmlformats.org/officeDocument/2006/relationships/font" Target="fonts/ProximaNova-regular.fntdata"/><Relationship Id="rId43" Type="http://schemas.openxmlformats.org/officeDocument/2006/relationships/font" Target="fonts/MontserratSemiBold-boldItalic.fntdata"/><Relationship Id="rId46" Type="http://schemas.openxmlformats.org/officeDocument/2006/relationships/font" Target="fonts/ProximaNova-italic.fntdata"/><Relationship Id="rId45" Type="http://schemas.openxmlformats.org/officeDocument/2006/relationships/font" Target="fonts/ProximaNova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regular.fntdata"/><Relationship Id="rId47" Type="http://schemas.openxmlformats.org/officeDocument/2006/relationships/font" Target="fonts/ProximaNova-boldItalic.fntdata"/><Relationship Id="rId49" Type="http://schemas.openxmlformats.org/officeDocument/2006/relationships/font" Target="fonts/Robo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Poppins-regular.fntdata"/><Relationship Id="rId61" Type="http://schemas.openxmlformats.org/officeDocument/2006/relationships/font" Target="fonts/Lato-boldItalic.fntdata"/><Relationship Id="rId20" Type="http://schemas.openxmlformats.org/officeDocument/2006/relationships/slide" Target="slides/slide16.xml"/><Relationship Id="rId64" Type="http://schemas.openxmlformats.org/officeDocument/2006/relationships/font" Target="fonts/Poppins-italic.fntdata"/><Relationship Id="rId63" Type="http://schemas.openxmlformats.org/officeDocument/2006/relationships/font" Target="fonts/Poppins-bold.fntdata"/><Relationship Id="rId22" Type="http://schemas.openxmlformats.org/officeDocument/2006/relationships/slide" Target="slides/slide18.xml"/><Relationship Id="rId66" Type="http://schemas.openxmlformats.org/officeDocument/2006/relationships/font" Target="fonts/PoppinsExtraBold-bold.fntdata"/><Relationship Id="rId21" Type="http://schemas.openxmlformats.org/officeDocument/2006/relationships/slide" Target="slides/slide17.xml"/><Relationship Id="rId65" Type="http://schemas.openxmlformats.org/officeDocument/2006/relationships/font" Target="fonts/Poppins-bold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7" Type="http://schemas.openxmlformats.org/officeDocument/2006/relationships/font" Target="fonts/PoppinsExtraBold-boldItalic.fntdata"/><Relationship Id="rId60" Type="http://schemas.openxmlformats.org/officeDocument/2006/relationships/font" Target="fonts/Lato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oboto-boldItalic.fntdata"/><Relationship Id="rId50" Type="http://schemas.openxmlformats.org/officeDocument/2006/relationships/font" Target="fonts/Roboto-italic.fntdata"/><Relationship Id="rId53" Type="http://schemas.openxmlformats.org/officeDocument/2006/relationships/font" Target="fonts/ArchivoExtraBold-boldItalic.fntdata"/><Relationship Id="rId52" Type="http://schemas.openxmlformats.org/officeDocument/2006/relationships/font" Target="fonts/ArchivoExtraBold-bold.fntdata"/><Relationship Id="rId11" Type="http://schemas.openxmlformats.org/officeDocument/2006/relationships/slide" Target="slides/slide7.xml"/><Relationship Id="rId55" Type="http://schemas.openxmlformats.org/officeDocument/2006/relationships/font" Target="fonts/Montserrat-bold.fntdata"/><Relationship Id="rId10" Type="http://schemas.openxmlformats.org/officeDocument/2006/relationships/slide" Target="slides/slide6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9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8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11.xml"/><Relationship Id="rId59" Type="http://schemas.openxmlformats.org/officeDocument/2006/relationships/font" Target="fonts/Lato-bold.fntdata"/><Relationship Id="rId14" Type="http://schemas.openxmlformats.org/officeDocument/2006/relationships/slide" Target="slides/slide10.xml"/><Relationship Id="rId58" Type="http://schemas.openxmlformats.org/officeDocument/2006/relationships/font" Target="fonts/Lato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51da6455d5_0_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51da6455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ca689d4e0f_0_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ca689d4e0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c8fe79e135_1_10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c8fe79e135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8fe79e135_1_111:notes"/>
          <p:cNvSpPr/>
          <p:nvPr>
            <p:ph idx="2" type="sldImg"/>
          </p:nvPr>
        </p:nvSpPr>
        <p:spPr>
          <a:xfrm>
            <a:off x="382113" y="685800"/>
            <a:ext cx="6093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8fe79e135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05559"/>
                </a:solidFill>
                <a:latin typeface="Arial"/>
                <a:ea typeface="Arial"/>
                <a:cs typeface="Arial"/>
                <a:sym typeface="Arial"/>
              </a:rPr>
              <a:t>Basically serves as a bridge in between dApps based on the Ethereum ecosystem and an intuitive interface in an online browser.</a:t>
            </a:r>
            <a:endParaRPr sz="1200">
              <a:solidFill>
                <a:srgbClr val="5055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05559"/>
                </a:solidFill>
                <a:latin typeface="Arial"/>
                <a:ea typeface="Arial"/>
                <a:cs typeface="Arial"/>
                <a:sym typeface="Arial"/>
              </a:rPr>
              <a:t>Basically allows us to run Ethereum dApps in our browser without us having to run an Ethereum node. Because that would take a lot of energy/power, but we still want to take advantage of the ecosystem to facilitate our dApps.</a:t>
            </a:r>
            <a:endParaRPr sz="1200">
              <a:solidFill>
                <a:srgbClr val="5055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3C4043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extension injects the Ethereum web3 API into every website's javascript context, so that dapps can read from the blockchain.</a:t>
            </a:r>
            <a:endParaRPr sz="110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44" name="Google Shape;144;g2c8fe79e135_1_111:notes"/>
          <p:cNvSpPr txBox="1"/>
          <p:nvPr>
            <p:ph idx="12" type="sldNum"/>
          </p:nvPr>
        </p:nvSpPr>
        <p:spPr>
          <a:xfrm>
            <a:off x="3884612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Lato"/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51da6455d5_0_3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51da6455d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ca689d4e0f_0_68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ca689d4e0f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ca689d4e0f_0_69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ca689d4e0f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ca689d4e0f_0_70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ca689d4e0f_0_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ca689d4e0f_0_71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ca689d4e0f_0_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ca689d4e0f_0_75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ca689d4e0f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ca689d4e0f_0_79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2ca689d4e0f_0_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4fc1ee0922_0_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4fc1ee09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2ca689d4e0f_0_80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2ca689d4e0f_0_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ca689d4e0f_0_81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ca689d4e0f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a689d4e0f_0_82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a689d4e0f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ca689d4e0f_0_86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ca689d4e0f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a689d4e0f_0_88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a689d4e0f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ca689d4e0f_0_89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ca689d4e0f_0_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ca689d4e0f_0_90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ca689d4e0f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ca689d4e0f_0_91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2ca689d4e0f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ca689d4e0f_0_928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ca689d4e0f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Faster trade execution, as trades can be executed instantly based on the liquidity in the pool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Reduced impact of slippage, as trades are executed at the current market price based on the pool's liquidity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Reduced risk of front-running, as there is no order book for traders to see and take advantage of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Limited control over the price at which trades are executed, as users rely on the liquidity in the pool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Potentially wider bid-ask spreads, as liquidity providers may set less competitive prices in the pool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Higher risk of impermanent loss, which occurs when the value of assets in the pool changes relative to each other over time, resulting in a loss for liquidity providers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Potentially higher gas fees compared to other types of DEXs, as more transactions may be required for the execution of trades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Algorithmic errors or manipulation can result in unexpected price movements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90e4c85cbb_0_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90e4c85cb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ca689d4e0f_0_11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ca689d4e0f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2ca689d4e0f_0_123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2ca689d4e0f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2cb113206a8_0_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2cb113206a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ca689d4e0f_0_132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ca689d4e0f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brent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ca689d4e0f_0_16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ca689d4e0f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ca689d4e0f_0_177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ca689d4e0f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ditty</a:t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ca689d4e0f_0_24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ca689d4e0f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brent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2ca689d4e0f_0_540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2ca689d4e0f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2cb113206a8_0_21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2cb113206a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2ca689d4e0f_0_559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ca689d4e0f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ditty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2ca689d4e0f_0_594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2ca689d4e0f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ca689d4e0f_0_616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ca689d4e0f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ca689d4e0f_0_625:notes"/>
          <p:cNvSpPr/>
          <p:nvPr>
            <p:ph idx="2" type="sldImg"/>
          </p:nvPr>
        </p:nvSpPr>
        <p:spPr>
          <a:xfrm>
            <a:off x="383206" y="685800"/>
            <a:ext cx="60921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ca689d4e0f_0_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Relationship Id="rId3" Type="http://schemas.openxmlformats.org/officeDocument/2006/relationships/image" Target="../media/image2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xagqoinfsu4-ronald-yang.jpg" id="20" name="Google Shape;20;p2"/>
          <p:cNvPicPr preferRelativeResize="0"/>
          <p:nvPr/>
        </p:nvPicPr>
        <p:blipFill rotWithShape="1">
          <a:blip r:embed="rId2">
            <a:alphaModFix/>
          </a:blip>
          <a:srcRect b="4229" l="0" r="0" t="4229"/>
          <a:stretch/>
        </p:blipFill>
        <p:spPr>
          <a:xfrm>
            <a:off x="-3175" y="0"/>
            <a:ext cx="24377700" cy="1371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21" name="Google Shape;21;p2"/>
          <p:cNvSpPr/>
          <p:nvPr/>
        </p:nvSpPr>
        <p:spPr>
          <a:xfrm>
            <a:off x="-4525" y="0"/>
            <a:ext cx="24377700" cy="13716000"/>
          </a:xfrm>
          <a:prstGeom prst="rect">
            <a:avLst/>
          </a:prstGeom>
          <a:solidFill>
            <a:srgbClr val="181818">
              <a:alpha val="9038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Google Shape;22;p2"/>
          <p:cNvSpPr txBox="1"/>
          <p:nvPr>
            <p:ph type="ctrTitle"/>
          </p:nvPr>
        </p:nvSpPr>
        <p:spPr>
          <a:xfrm>
            <a:off x="1432125" y="2783850"/>
            <a:ext cx="14606400" cy="4301400"/>
          </a:xfrm>
          <a:prstGeom prst="rect">
            <a:avLst/>
          </a:prstGeom>
        </p:spPr>
        <p:txBody>
          <a:bodyPr anchorCtr="0" anchor="b" bIns="243700" lIns="243700" spcFirstLastPara="1" rIns="243700" wrap="square" tIns="243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Proxima Nova"/>
              <a:buNone/>
              <a:defRPr b="1" sz="95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1432125" y="8851240"/>
            <a:ext cx="11150100" cy="32070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Proxima Nova"/>
              <a:buNone/>
              <a:defRPr b="1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4" name="Google Shape;24;p2"/>
          <p:cNvSpPr/>
          <p:nvPr/>
        </p:nvSpPr>
        <p:spPr>
          <a:xfrm>
            <a:off x="13492728" y="2908385"/>
            <a:ext cx="10110000" cy="8715600"/>
          </a:xfrm>
          <a:prstGeom prst="triangle">
            <a:avLst>
              <a:gd fmla="val 50000" name="adj"/>
            </a:avLst>
          </a:prstGeom>
          <a:noFill/>
          <a:ln cap="flat" cmpd="sng" w="9525">
            <a:solidFill>
              <a:srgbClr val="FFFFFF">
                <a:alpha val="24310"/>
              </a:srgbClr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5" name="Google Shape;25;p2"/>
          <p:cNvPicPr preferRelativeResize="0"/>
          <p:nvPr/>
        </p:nvPicPr>
        <p:blipFill rotWithShape="1">
          <a:blip r:embed="rId3">
            <a:alphaModFix/>
          </a:blip>
          <a:srcRect b="0" l="-3100" r="3100" t="0"/>
          <a:stretch/>
        </p:blipFill>
        <p:spPr>
          <a:xfrm>
            <a:off x="14304725" y="4096625"/>
            <a:ext cx="7961600" cy="796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" name="Google Shape;26;p2"/>
          <p:cNvCxnSpPr/>
          <p:nvPr/>
        </p:nvCxnSpPr>
        <p:spPr>
          <a:xfrm>
            <a:off x="1432125" y="8411125"/>
            <a:ext cx="1653900" cy="0"/>
          </a:xfrm>
          <a:prstGeom prst="straightConnector1">
            <a:avLst/>
          </a:prstGeom>
          <a:noFill/>
          <a:ln cap="flat" cmpd="sng" w="114300">
            <a:solidFill>
              <a:srgbClr val="FFD816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5 sections">
  <p:cSld name="SECTION_HEADER_2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29" name="Google Shape;29;p3"/>
          <p:cNvSpPr/>
          <p:nvPr/>
        </p:nvSpPr>
        <p:spPr>
          <a:xfrm>
            <a:off x="8624345" y="10683024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0" name="Google Shape;30;p3"/>
          <p:cNvCxnSpPr/>
          <p:nvPr/>
        </p:nvCxnSpPr>
        <p:spPr>
          <a:xfrm>
            <a:off x="10402138" y="3469453"/>
            <a:ext cx="0" cy="78639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31" name="Google Shape;31;p3"/>
          <p:cNvSpPr txBox="1"/>
          <p:nvPr/>
        </p:nvSpPr>
        <p:spPr>
          <a:xfrm>
            <a:off x="8742503" y="10748720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1300"/>
          </a:p>
        </p:txBody>
      </p:sp>
      <p:sp>
        <p:nvSpPr>
          <p:cNvPr id="32" name="Google Shape;32;p3"/>
          <p:cNvSpPr/>
          <p:nvPr/>
        </p:nvSpPr>
        <p:spPr>
          <a:xfrm rot="5400000">
            <a:off x="10282590" y="1103431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8624345" y="2995173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" name="Google Shape;34;p3"/>
          <p:cNvSpPr txBox="1"/>
          <p:nvPr/>
        </p:nvSpPr>
        <p:spPr>
          <a:xfrm>
            <a:off x="8764804" y="3083171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35" name="Google Shape;35;p3"/>
          <p:cNvSpPr/>
          <p:nvPr/>
        </p:nvSpPr>
        <p:spPr>
          <a:xfrm rot="5400000">
            <a:off x="10282590" y="334646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" name="Google Shape;36;p3"/>
          <p:cNvSpPr/>
          <p:nvPr/>
        </p:nvSpPr>
        <p:spPr>
          <a:xfrm rot="5400000">
            <a:off x="10282590" y="9110868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" name="Google Shape;37;p3"/>
          <p:cNvSpPr/>
          <p:nvPr/>
        </p:nvSpPr>
        <p:spPr>
          <a:xfrm rot="5400000">
            <a:off x="10282590" y="7187422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8624345" y="4912689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8742503" y="4978385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40" name="Google Shape;40;p3"/>
          <p:cNvSpPr/>
          <p:nvPr/>
        </p:nvSpPr>
        <p:spPr>
          <a:xfrm rot="5400000">
            <a:off x="10282590" y="5263978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" name="Google Shape;41;p3"/>
          <p:cNvSpPr txBox="1"/>
          <p:nvPr>
            <p:ph idx="1" type="subTitle"/>
          </p:nvPr>
        </p:nvSpPr>
        <p:spPr>
          <a:xfrm>
            <a:off x="10971182" y="325242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2" name="Google Shape;42;p3"/>
          <p:cNvSpPr txBox="1"/>
          <p:nvPr>
            <p:ph idx="2" type="subTitle"/>
          </p:nvPr>
        </p:nvSpPr>
        <p:spPr>
          <a:xfrm>
            <a:off x="10971182" y="51244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3" name="Google Shape;43;p3"/>
          <p:cNvSpPr txBox="1"/>
          <p:nvPr>
            <p:ph idx="3" type="subTitle"/>
          </p:nvPr>
        </p:nvSpPr>
        <p:spPr>
          <a:xfrm>
            <a:off x="10971182" y="699652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4" name="Google Shape;44;p3"/>
          <p:cNvSpPr txBox="1"/>
          <p:nvPr>
            <p:ph idx="4" type="subTitle"/>
          </p:nvPr>
        </p:nvSpPr>
        <p:spPr>
          <a:xfrm>
            <a:off x="10971182" y="88685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5" name="Google Shape;45;p3"/>
          <p:cNvSpPr txBox="1"/>
          <p:nvPr>
            <p:ph idx="5" type="subTitle"/>
          </p:nvPr>
        </p:nvSpPr>
        <p:spPr>
          <a:xfrm>
            <a:off x="10971182" y="10940275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46" name="Google Shape;46;p3"/>
          <p:cNvSpPr/>
          <p:nvPr/>
        </p:nvSpPr>
        <p:spPr>
          <a:xfrm>
            <a:off x="8624345" y="6868986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8764804" y="6956984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/>
          </a:p>
        </p:txBody>
      </p:sp>
      <p:sp>
        <p:nvSpPr>
          <p:cNvPr id="48" name="Google Shape;48;p3"/>
          <p:cNvSpPr/>
          <p:nvPr/>
        </p:nvSpPr>
        <p:spPr>
          <a:xfrm>
            <a:off x="8624345" y="8808839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8742503" y="8874535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4 sections ">
  <p:cSld name="SECTION_HEADER_1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cxnSp>
        <p:nvCxnSpPr>
          <p:cNvPr id="52" name="Google Shape;52;p4"/>
          <p:cNvCxnSpPr/>
          <p:nvPr/>
        </p:nvCxnSpPr>
        <p:spPr>
          <a:xfrm>
            <a:off x="10402138" y="4229851"/>
            <a:ext cx="41700" cy="59298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3" name="Google Shape;53;p4"/>
          <p:cNvSpPr/>
          <p:nvPr/>
        </p:nvSpPr>
        <p:spPr>
          <a:xfrm>
            <a:off x="8624345" y="37555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8764804" y="38435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55" name="Google Shape;55;p4"/>
          <p:cNvSpPr/>
          <p:nvPr/>
        </p:nvSpPr>
        <p:spPr>
          <a:xfrm rot="5400000">
            <a:off x="10282590" y="410686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4"/>
          <p:cNvSpPr/>
          <p:nvPr/>
        </p:nvSpPr>
        <p:spPr>
          <a:xfrm rot="5400000">
            <a:off x="10282590" y="987126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7" name="Google Shape;57;p4"/>
          <p:cNvSpPr/>
          <p:nvPr/>
        </p:nvSpPr>
        <p:spPr>
          <a:xfrm rot="5400000">
            <a:off x="10282590" y="794782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" name="Google Shape;58;p4"/>
          <p:cNvSpPr/>
          <p:nvPr/>
        </p:nvSpPr>
        <p:spPr>
          <a:xfrm>
            <a:off x="8624345" y="56730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9" name="Google Shape;59;p4"/>
          <p:cNvSpPr txBox="1"/>
          <p:nvPr/>
        </p:nvSpPr>
        <p:spPr>
          <a:xfrm>
            <a:off x="8742503" y="57387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60" name="Google Shape;60;p4"/>
          <p:cNvSpPr/>
          <p:nvPr/>
        </p:nvSpPr>
        <p:spPr>
          <a:xfrm rot="5400000">
            <a:off x="10282590" y="602437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1" name="Google Shape;61;p4"/>
          <p:cNvSpPr txBox="1"/>
          <p:nvPr>
            <p:ph idx="1" type="subTitle"/>
          </p:nvPr>
        </p:nvSpPr>
        <p:spPr>
          <a:xfrm>
            <a:off x="10971182" y="40128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2" name="Google Shape;62;p4"/>
          <p:cNvSpPr txBox="1"/>
          <p:nvPr>
            <p:ph idx="2" type="subTitle"/>
          </p:nvPr>
        </p:nvSpPr>
        <p:spPr>
          <a:xfrm>
            <a:off x="10971182" y="58848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3" name="Google Shape;63;p4"/>
          <p:cNvSpPr txBox="1"/>
          <p:nvPr>
            <p:ph idx="3" type="subTitle"/>
          </p:nvPr>
        </p:nvSpPr>
        <p:spPr>
          <a:xfrm>
            <a:off x="10971182" y="77569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4" name="Google Shape;64;p4"/>
          <p:cNvSpPr txBox="1"/>
          <p:nvPr>
            <p:ph idx="4" type="subTitle"/>
          </p:nvPr>
        </p:nvSpPr>
        <p:spPr>
          <a:xfrm>
            <a:off x="10971182" y="96289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65" name="Google Shape;65;p4"/>
          <p:cNvSpPr/>
          <p:nvPr/>
        </p:nvSpPr>
        <p:spPr>
          <a:xfrm>
            <a:off x="8646895" y="759652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" name="Google Shape;66;p4"/>
          <p:cNvSpPr txBox="1"/>
          <p:nvPr/>
        </p:nvSpPr>
        <p:spPr>
          <a:xfrm>
            <a:off x="8787354" y="768451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1300"/>
          </a:p>
        </p:txBody>
      </p:sp>
      <p:sp>
        <p:nvSpPr>
          <p:cNvPr id="67" name="Google Shape;67;p4"/>
          <p:cNvSpPr/>
          <p:nvPr/>
        </p:nvSpPr>
        <p:spPr>
          <a:xfrm>
            <a:off x="8669445" y="94736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" name="Google Shape;68;p4"/>
          <p:cNvSpPr txBox="1"/>
          <p:nvPr/>
        </p:nvSpPr>
        <p:spPr>
          <a:xfrm>
            <a:off x="8787603" y="95393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13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tline with 3 sections">
  <p:cSld name="SECTION_HEADER_1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None/>
              <a:defRPr sz="7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roxima Nova"/>
              <a:buNone/>
              <a:defRPr sz="7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cxnSp>
        <p:nvCxnSpPr>
          <p:cNvPr id="71" name="Google Shape;71;p5"/>
          <p:cNvCxnSpPr/>
          <p:nvPr/>
        </p:nvCxnSpPr>
        <p:spPr>
          <a:xfrm>
            <a:off x="10402138" y="5068051"/>
            <a:ext cx="16800" cy="4025700"/>
          </a:xfrm>
          <a:prstGeom prst="straightConnector1">
            <a:avLst/>
          </a:prstGeom>
          <a:noFill/>
          <a:ln cap="flat" cmpd="sng" w="215900">
            <a:solidFill>
              <a:srgbClr val="F2F2F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72" name="Google Shape;72;p5"/>
          <p:cNvSpPr/>
          <p:nvPr/>
        </p:nvSpPr>
        <p:spPr>
          <a:xfrm>
            <a:off x="8624345" y="45937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5"/>
          <p:cNvSpPr txBox="1"/>
          <p:nvPr/>
        </p:nvSpPr>
        <p:spPr>
          <a:xfrm>
            <a:off x="8764804" y="46817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/>
          </a:p>
        </p:txBody>
      </p:sp>
      <p:sp>
        <p:nvSpPr>
          <p:cNvPr id="74" name="Google Shape;74;p5"/>
          <p:cNvSpPr/>
          <p:nvPr/>
        </p:nvSpPr>
        <p:spPr>
          <a:xfrm rot="5400000">
            <a:off x="10282590" y="494506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5" name="Google Shape;75;p5"/>
          <p:cNvSpPr/>
          <p:nvPr/>
        </p:nvSpPr>
        <p:spPr>
          <a:xfrm rot="5400000">
            <a:off x="10282590" y="8786020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5"/>
          <p:cNvSpPr/>
          <p:nvPr/>
        </p:nvSpPr>
        <p:spPr>
          <a:xfrm>
            <a:off x="8624345" y="6511287"/>
            <a:ext cx="1083600" cy="1083900"/>
          </a:xfrm>
          <a:prstGeom prst="ellipse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5"/>
          <p:cNvSpPr txBox="1"/>
          <p:nvPr/>
        </p:nvSpPr>
        <p:spPr>
          <a:xfrm>
            <a:off x="8742503" y="6576983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i="0" lang="en" sz="5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1300"/>
          </a:p>
        </p:txBody>
      </p:sp>
      <p:sp>
        <p:nvSpPr>
          <p:cNvPr id="78" name="Google Shape;78;p5"/>
          <p:cNvSpPr/>
          <p:nvPr/>
        </p:nvSpPr>
        <p:spPr>
          <a:xfrm rot="5400000">
            <a:off x="10282590" y="6862576"/>
            <a:ext cx="440700" cy="379800"/>
          </a:xfrm>
          <a:prstGeom prst="triangle">
            <a:avLst>
              <a:gd fmla="val 50000" name="adj"/>
            </a:avLst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" name="Google Shape;79;p5"/>
          <p:cNvSpPr txBox="1"/>
          <p:nvPr>
            <p:ph idx="1" type="subTitle"/>
          </p:nvPr>
        </p:nvSpPr>
        <p:spPr>
          <a:xfrm>
            <a:off x="10971182" y="48510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0" name="Google Shape;80;p5"/>
          <p:cNvSpPr txBox="1"/>
          <p:nvPr>
            <p:ph idx="2" type="subTitle"/>
          </p:nvPr>
        </p:nvSpPr>
        <p:spPr>
          <a:xfrm>
            <a:off x="10971182" y="67230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1" name="Google Shape;81;p5"/>
          <p:cNvSpPr txBox="1"/>
          <p:nvPr>
            <p:ph idx="3" type="subTitle"/>
          </p:nvPr>
        </p:nvSpPr>
        <p:spPr>
          <a:xfrm>
            <a:off x="10971182" y="85951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29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29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29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29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29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29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29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29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2900"/>
            </a:lvl9pPr>
          </a:lstStyle>
          <a:p/>
        </p:txBody>
      </p:sp>
      <p:sp>
        <p:nvSpPr>
          <p:cNvPr id="82" name="Google Shape;82;p5"/>
          <p:cNvSpPr/>
          <p:nvPr/>
        </p:nvSpPr>
        <p:spPr>
          <a:xfrm>
            <a:off x="8624345" y="8428771"/>
            <a:ext cx="1083600" cy="1083900"/>
          </a:xfrm>
          <a:prstGeom prst="ellipse">
            <a:avLst/>
          </a:prstGeom>
          <a:solidFill>
            <a:srgbClr val="2E2E35"/>
          </a:solidFill>
          <a:ln>
            <a:noFill/>
          </a:ln>
        </p:spPr>
        <p:txBody>
          <a:bodyPr anchorCtr="0" anchor="ctr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7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5"/>
          <p:cNvSpPr txBox="1"/>
          <p:nvPr/>
        </p:nvSpPr>
        <p:spPr>
          <a:xfrm>
            <a:off x="8764804" y="8516769"/>
            <a:ext cx="8478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50" spcFirstLastPara="1" rIns="9145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rPr b="1" lang="en" sz="5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5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r>
              <a:t/>
            </a:r>
            <a:endParaRPr b="1" sz="51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6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grpSp>
        <p:nvGrpSpPr>
          <p:cNvPr id="86" name="Google Shape;86;p6"/>
          <p:cNvGrpSpPr/>
          <p:nvPr/>
        </p:nvGrpSpPr>
        <p:grpSpPr>
          <a:xfrm>
            <a:off x="7352492" y="4108725"/>
            <a:ext cx="10373365" cy="5498021"/>
            <a:chOff x="9923385" y="4117650"/>
            <a:chExt cx="4553116" cy="2413212"/>
          </a:xfrm>
        </p:grpSpPr>
        <p:cxnSp>
          <p:nvCxnSpPr>
            <p:cNvPr id="87" name="Google Shape;87;p6"/>
            <p:cNvCxnSpPr/>
            <p:nvPr/>
          </p:nvCxnSpPr>
          <p:spPr>
            <a:xfrm rot="10800000">
              <a:off x="9923400" y="4117650"/>
              <a:ext cx="4553100" cy="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88" name="Google Shape;88;p6"/>
            <p:cNvCxnSpPr/>
            <p:nvPr/>
          </p:nvCxnSpPr>
          <p:spPr>
            <a:xfrm>
              <a:off x="9923385" y="6197862"/>
              <a:ext cx="0" cy="3330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89" name="Google Shape;89;p6"/>
            <p:cNvCxnSpPr/>
            <p:nvPr/>
          </p:nvCxnSpPr>
          <p:spPr>
            <a:xfrm rot="10800000">
              <a:off x="9923400" y="6523464"/>
              <a:ext cx="4553100" cy="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0" name="Google Shape;90;p6"/>
            <p:cNvCxnSpPr/>
            <p:nvPr/>
          </p:nvCxnSpPr>
          <p:spPr>
            <a:xfrm>
              <a:off x="14476502" y="4117650"/>
              <a:ext cx="0" cy="24057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  <p:cxnSp>
          <p:nvCxnSpPr>
            <p:cNvPr id="91" name="Google Shape;91;p6"/>
            <p:cNvCxnSpPr/>
            <p:nvPr/>
          </p:nvCxnSpPr>
          <p:spPr>
            <a:xfrm>
              <a:off x="9923385" y="4117650"/>
              <a:ext cx="0" cy="333000"/>
            </a:xfrm>
            <a:prstGeom prst="straightConnector1">
              <a:avLst/>
            </a:prstGeom>
            <a:noFill/>
            <a:ln cap="flat" cmpd="sng" w="28575">
              <a:solidFill>
                <a:srgbClr val="2E2E35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  <p:sp>
        <p:nvSpPr>
          <p:cNvPr id="92" name="Google Shape;92;p6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1" sz="250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b="1" sz="300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b="1" sz="300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b="1" sz="300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b="1" sz="300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b="1" sz="300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b="1" sz="300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b="1" sz="300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b="1" sz="30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95" name="Google Shape;95;p7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533400" lvl="1" marL="9144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2pPr>
            <a:lvl3pPr indent="-533400" lvl="2" marL="13716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3pPr>
            <a:lvl4pPr indent="-533400" lvl="3" marL="18288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4pPr>
            <a:lvl5pPr indent="-533400" lvl="4" marL="22860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5pPr>
            <a:lvl6pPr indent="-533400" lvl="5" marL="27432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6pPr>
            <a:lvl7pPr indent="-533400" lvl="6" marL="32004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7pPr>
            <a:lvl8pPr indent="-533400" lvl="7" marL="36576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8pPr>
            <a:lvl9pPr indent="-533400" lvl="8" marL="41148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9pPr>
          </a:lstStyle>
          <a:p/>
        </p:txBody>
      </p:sp>
      <p:sp>
        <p:nvSpPr>
          <p:cNvPr id="96" name="Google Shape;96;p7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5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7" name="Google Shape;97;p7"/>
          <p:cNvSpPr txBox="1"/>
          <p:nvPr>
            <p:ph idx="3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8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00" name="Google Shape;100;p8"/>
          <p:cNvSpPr txBox="1"/>
          <p:nvPr>
            <p:ph idx="1" type="body"/>
          </p:nvPr>
        </p:nvSpPr>
        <p:spPr>
          <a:xfrm>
            <a:off x="3024201" y="3122399"/>
            <a:ext cx="8565600" cy="80808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463550" lvl="0" marL="45720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01" name="Google Shape;101;p8"/>
          <p:cNvSpPr txBox="1"/>
          <p:nvPr>
            <p:ph idx="12" type="sldNum"/>
          </p:nvPr>
        </p:nvSpPr>
        <p:spPr>
          <a:xfrm>
            <a:off x="22579091" y="12435245"/>
            <a:ext cx="14622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8"/>
          <p:cNvSpPr txBox="1"/>
          <p:nvPr>
            <p:ph idx="2" type="subTitle"/>
          </p:nvPr>
        </p:nvSpPr>
        <p:spPr>
          <a:xfrm>
            <a:off x="2924725" y="1896000"/>
            <a:ext cx="143076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45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 sz="4500">
                <a:solidFill>
                  <a:srgbClr val="CCCCCC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3" type="body"/>
          </p:nvPr>
        </p:nvSpPr>
        <p:spPr>
          <a:xfrm>
            <a:off x="12551126" y="3122399"/>
            <a:ext cx="8565600" cy="80808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463550" lvl="0" marL="457200" rtl="0">
              <a:spcBef>
                <a:spcPts val="0"/>
              </a:spcBef>
              <a:spcAft>
                <a:spcPts val="0"/>
              </a:spcAft>
              <a:buSzPts val="3700"/>
              <a:buChar char="●"/>
              <a:defRPr sz="3700"/>
            </a:lvl1pPr>
            <a:lvl2pPr indent="-431800" lvl="1" marL="9144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2pPr>
            <a:lvl3pPr indent="-431800" lvl="2" marL="13716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3pPr>
            <a:lvl4pPr indent="-431800" lvl="3" marL="18288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4pPr>
            <a:lvl5pPr indent="-431800" lvl="4" marL="22860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5pPr>
            <a:lvl6pPr indent="-431800" lvl="5" marL="27432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6pPr>
            <a:lvl7pPr indent="-431800" lvl="6" marL="3200400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/>
            </a:lvl7pPr>
            <a:lvl8pPr indent="-431800" lvl="7" marL="3657600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/>
            </a:lvl8pPr>
            <a:lvl9pPr indent="-431800" lvl="8" marL="4114800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/>
            </a:lvl9pPr>
          </a:lstStyle>
          <a:p/>
        </p:txBody>
      </p:sp>
      <p:sp>
        <p:nvSpPr>
          <p:cNvPr id="104" name="Google Shape;104;p8"/>
          <p:cNvSpPr txBox="1"/>
          <p:nvPr>
            <p:ph idx="4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07" name="Google Shape;107;p9"/>
          <p:cNvSpPr txBox="1"/>
          <p:nvPr>
            <p:ph idx="1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>
            <p:ph idx="1" type="subTitle"/>
          </p:nvPr>
        </p:nvSpPr>
        <p:spPr>
          <a:xfrm>
            <a:off x="494125" y="12511000"/>
            <a:ext cx="5719200" cy="6111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B7B7B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2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830680" y="3073267"/>
            <a:ext cx="22707300" cy="91104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533400" lvl="1" marL="9144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2pPr>
            <a:lvl3pPr indent="-533400" lvl="2" marL="13716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3pPr>
            <a:lvl4pPr indent="-533400" lvl="3" marL="18288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4pPr>
            <a:lvl5pPr indent="-533400" lvl="4" marL="22860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5pPr>
            <a:lvl6pPr indent="-533400" lvl="5" marL="27432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6pPr>
            <a:lvl7pPr indent="-533400" lvl="6" marL="32004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7pPr>
            <a:lvl8pPr indent="-533400" lvl="7" marL="36576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8pPr>
            <a:lvl9pPr indent="-533400" lvl="8" marL="41148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12" type="sldNum"/>
          </p:nvPr>
        </p:nvSpPr>
        <p:spPr>
          <a:xfrm>
            <a:off x="22579091" y="12435245"/>
            <a:ext cx="14622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buNone/>
              <a:defRPr sz="3700"/>
            </a:lvl1pPr>
            <a:lvl2pPr lvl="1" rtl="0">
              <a:buNone/>
              <a:defRPr sz="3700"/>
            </a:lvl2pPr>
            <a:lvl3pPr lvl="2" rtl="0">
              <a:buNone/>
              <a:defRPr sz="3700"/>
            </a:lvl3pPr>
            <a:lvl4pPr lvl="3" rtl="0">
              <a:buNone/>
              <a:defRPr sz="3700"/>
            </a:lvl4pPr>
            <a:lvl5pPr lvl="4" rtl="0">
              <a:buNone/>
              <a:defRPr sz="3700"/>
            </a:lvl5pPr>
            <a:lvl6pPr lvl="5" rtl="0">
              <a:buNone/>
              <a:defRPr sz="3700"/>
            </a:lvl6pPr>
            <a:lvl7pPr lvl="6" rtl="0">
              <a:buNone/>
              <a:defRPr sz="3700"/>
            </a:lvl7pPr>
            <a:lvl8pPr lvl="7" rtl="0">
              <a:buNone/>
              <a:defRPr sz="3700"/>
            </a:lvl8pPr>
            <a:lvl9pPr lvl="8" rtl="0">
              <a:buNone/>
              <a:defRPr sz="37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3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/>
            </a:lvl9pPr>
          </a:lstStyle>
          <a:p/>
        </p:txBody>
      </p:sp>
      <p:sp>
        <p:nvSpPr>
          <p:cNvPr id="117" name="Google Shape;117;p13"/>
          <p:cNvSpPr txBox="1"/>
          <p:nvPr>
            <p:ph idx="1" type="body"/>
          </p:nvPr>
        </p:nvSpPr>
        <p:spPr>
          <a:xfrm>
            <a:off x="830680" y="3073267"/>
            <a:ext cx="22707300" cy="91104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indent="-533400" lvl="1" marL="9144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2pPr>
            <a:lvl3pPr indent="-533400" lvl="2" marL="13716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3pPr>
            <a:lvl4pPr indent="-533400" lvl="3" marL="18288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4pPr>
            <a:lvl5pPr indent="-533400" lvl="4" marL="22860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5pPr>
            <a:lvl6pPr indent="-533400" lvl="5" marL="27432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6pPr>
            <a:lvl7pPr indent="-533400" lvl="6" marL="3200400" rt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7pPr>
            <a:lvl8pPr indent="-533400" lvl="7" marL="3657600" rtl="0">
              <a:spcBef>
                <a:spcPts val="0"/>
              </a:spcBef>
              <a:spcAft>
                <a:spcPts val="0"/>
              </a:spcAft>
              <a:buSzPts val="4800"/>
              <a:buChar char="○"/>
              <a:defRPr/>
            </a:lvl8pPr>
            <a:lvl9pPr indent="-533400" lvl="8" marL="4114800" rtl="0">
              <a:spcBef>
                <a:spcPts val="0"/>
              </a:spcBef>
              <a:spcAft>
                <a:spcPts val="0"/>
              </a:spcAft>
              <a:buSzPts val="4800"/>
              <a:buChar char="■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12" type="sldNum"/>
          </p:nvPr>
        </p:nvSpPr>
        <p:spPr>
          <a:xfrm>
            <a:off x="22579091" y="12435245"/>
            <a:ext cx="1462200" cy="104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buNone/>
              <a:defRPr sz="3700"/>
            </a:lvl1pPr>
            <a:lvl2pPr lvl="1" rtl="0">
              <a:buNone/>
              <a:defRPr sz="3700"/>
            </a:lvl2pPr>
            <a:lvl3pPr lvl="2" rtl="0">
              <a:buNone/>
              <a:defRPr sz="3700"/>
            </a:lvl3pPr>
            <a:lvl4pPr lvl="3" rtl="0">
              <a:buNone/>
              <a:defRPr sz="3700"/>
            </a:lvl4pPr>
            <a:lvl5pPr lvl="4" rtl="0">
              <a:buNone/>
              <a:defRPr sz="3700"/>
            </a:lvl5pPr>
            <a:lvl6pPr lvl="5" rtl="0">
              <a:buNone/>
              <a:defRPr sz="3700"/>
            </a:lvl6pPr>
            <a:lvl7pPr lvl="6" rtl="0">
              <a:buNone/>
              <a:defRPr sz="3700"/>
            </a:lvl7pPr>
            <a:lvl8pPr lvl="7" rtl="0">
              <a:buNone/>
              <a:defRPr sz="3700"/>
            </a:lvl8pPr>
            <a:lvl9pPr lvl="8" rtl="0">
              <a:buNone/>
              <a:defRPr sz="37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2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19717325" y="12042875"/>
            <a:ext cx="4484806" cy="156524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"/>
              <a:buNone/>
              <a:defRPr b="1" sz="7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2093125" y="3122625"/>
            <a:ext cx="20182500" cy="83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>
            <a:lvl1pPr indent="-5334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5334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5334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5334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5334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5334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5334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●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5334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○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5334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roxima Nova"/>
              <a:buChar char="■"/>
              <a:defRPr sz="4800"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9" name="Google Shape;9;p1"/>
          <p:cNvSpPr/>
          <p:nvPr/>
        </p:nvSpPr>
        <p:spPr>
          <a:xfrm>
            <a:off x="22098734" y="0"/>
            <a:ext cx="738900" cy="893100"/>
          </a:xfrm>
          <a:prstGeom prst="rect">
            <a:avLst/>
          </a:prstGeom>
          <a:solidFill>
            <a:srgbClr val="FFD81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22051944" y="186018"/>
            <a:ext cx="88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182825" spcFirstLastPara="1" rIns="182825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Montserrat"/>
              <a:buNone/>
            </a:pPr>
            <a:fld id="{00000000-1234-1234-1234-123412341234}" type="slidenum">
              <a:rPr b="1" i="0" lang="en" sz="2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r>
              <a:rPr b="1" i="0" lang="en" sz="22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/>
          </a:p>
        </p:txBody>
      </p:sp>
      <p:pic>
        <p:nvPicPr>
          <p:cNvPr id="11" name="Google Shape;11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3225" y="0"/>
            <a:ext cx="2972025" cy="297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/>
          <p:nvPr/>
        </p:nvSpPr>
        <p:spPr>
          <a:xfrm rot="10800000">
            <a:off x="750932" y="11751564"/>
            <a:ext cx="205500" cy="1779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 rot="10800000">
            <a:off x="417020" y="11751583"/>
            <a:ext cx="336600" cy="2913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"/>
          <p:cNvSpPr/>
          <p:nvPr/>
        </p:nvSpPr>
        <p:spPr>
          <a:xfrm rot="10800000">
            <a:off x="1156538" y="12305261"/>
            <a:ext cx="205500" cy="1776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 rot="10800000">
            <a:off x="283228" y="12482839"/>
            <a:ext cx="336600" cy="2910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 rot="10800000">
            <a:off x="1161930" y="11130755"/>
            <a:ext cx="205500" cy="1776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685384" y="10952850"/>
            <a:ext cx="205500" cy="177900"/>
          </a:xfrm>
          <a:prstGeom prst="triangle">
            <a:avLst>
              <a:gd fmla="val 50000" name="adj"/>
            </a:avLst>
          </a:prstGeom>
          <a:solidFill>
            <a:srgbClr val="FFD816"/>
          </a:solidFill>
          <a:ln cap="flat" cmpd="sng" w="9525">
            <a:solidFill>
              <a:srgbClr val="FFD8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 rot="10800000">
            <a:off x="619464" y="13124150"/>
            <a:ext cx="336600" cy="291300"/>
          </a:xfrm>
          <a:prstGeom prst="triangle">
            <a:avLst>
              <a:gd fmla="val 50000" name="adj"/>
            </a:avLst>
          </a:prstGeom>
          <a:solidFill>
            <a:srgbClr val="FFD815"/>
          </a:solidFill>
          <a:ln cap="flat" cmpd="sng" w="9525">
            <a:solidFill>
              <a:srgbClr val="FFD8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50" lIns="91450" spcFirstLastPara="1" rIns="91450" wrap="square" tIns="9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lu.ma/berkeley_blockchain_innovation_forum_2024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hyperlink" Target="https://tradesanta.com/blog/arbitrage-crypto-tradin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9.jpg"/><Relationship Id="rId6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hyperlink" Target="https://4irelabs.com/articles/what-is-decentralised-exchange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0.jpg"/><Relationship Id="rId6" Type="http://schemas.openxmlformats.org/officeDocument/2006/relationships/image" Target="../media/image23.png"/><Relationship Id="rId7" Type="http://schemas.openxmlformats.org/officeDocument/2006/relationships/hyperlink" Target="https://jamesbachini.com/impermanent-loss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18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/>
          <p:nvPr>
            <p:ph type="ctrTitle"/>
          </p:nvPr>
        </p:nvSpPr>
        <p:spPr>
          <a:xfrm>
            <a:off x="1432125" y="2783850"/>
            <a:ext cx="14606400" cy="4301400"/>
          </a:xfrm>
          <a:prstGeom prst="rect">
            <a:avLst/>
          </a:prstGeom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D815"/>
                </a:solidFill>
              </a:rPr>
              <a:t>Trading, DEXs, and Uniswap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24" name="Google Shape;124;p14"/>
          <p:cNvSpPr txBox="1"/>
          <p:nvPr/>
        </p:nvSpPr>
        <p:spPr>
          <a:xfrm>
            <a:off x="16128450" y="12252750"/>
            <a:ext cx="7072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Naman Kapasi</a:t>
            </a:r>
            <a:endParaRPr sz="36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1432125" y="8851240"/>
            <a:ext cx="11150100" cy="3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Riddhi Patel</a:t>
            </a:r>
            <a:b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6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Krishna Mandal</a:t>
            </a:r>
            <a:endParaRPr b="1" sz="600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 txBox="1"/>
          <p:nvPr>
            <p:ph type="title"/>
          </p:nvPr>
        </p:nvSpPr>
        <p:spPr>
          <a:xfrm>
            <a:off x="2924725" y="893096"/>
            <a:ext cx="19464600" cy="10029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LECTURE OUTLINE</a:t>
            </a:r>
            <a:endParaRPr/>
          </a:p>
        </p:txBody>
      </p:sp>
      <p:sp>
        <p:nvSpPr>
          <p:cNvPr id="131" name="Google Shape;131;p15"/>
          <p:cNvSpPr txBox="1"/>
          <p:nvPr>
            <p:ph idx="1" type="subTitle"/>
          </p:nvPr>
        </p:nvSpPr>
        <p:spPr>
          <a:xfrm>
            <a:off x="10971182" y="40128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Announcements</a:t>
            </a:r>
            <a:endParaRPr sz="3600"/>
          </a:p>
        </p:txBody>
      </p:sp>
      <p:sp>
        <p:nvSpPr>
          <p:cNvPr id="132" name="Google Shape;132;p15"/>
          <p:cNvSpPr txBox="1"/>
          <p:nvPr>
            <p:ph idx="2" type="subTitle"/>
          </p:nvPr>
        </p:nvSpPr>
        <p:spPr>
          <a:xfrm>
            <a:off x="10971182" y="58848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Trading</a:t>
            </a:r>
            <a:endParaRPr sz="3600"/>
          </a:p>
        </p:txBody>
      </p:sp>
      <p:sp>
        <p:nvSpPr>
          <p:cNvPr id="133" name="Google Shape;133;p15"/>
          <p:cNvSpPr txBox="1"/>
          <p:nvPr>
            <p:ph idx="3" type="subTitle"/>
          </p:nvPr>
        </p:nvSpPr>
        <p:spPr>
          <a:xfrm>
            <a:off x="10971182" y="775692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DEXs and AMMs</a:t>
            </a:r>
            <a:endParaRPr sz="3600"/>
          </a:p>
        </p:txBody>
      </p:sp>
      <p:sp>
        <p:nvSpPr>
          <p:cNvPr id="134" name="Google Shape;134;p15"/>
          <p:cNvSpPr txBox="1"/>
          <p:nvPr>
            <p:ph idx="4" type="subTitle"/>
          </p:nvPr>
        </p:nvSpPr>
        <p:spPr>
          <a:xfrm>
            <a:off x="10971182" y="9628973"/>
            <a:ext cx="8230800" cy="5694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Uniswap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Announcements</a:t>
            </a:r>
            <a:endParaRPr sz="8600"/>
          </a:p>
        </p:txBody>
      </p:sp>
      <p:sp>
        <p:nvSpPr>
          <p:cNvPr id="140" name="Google Shape;140;p16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/>
          <p:nvPr/>
        </p:nvSpPr>
        <p:spPr>
          <a:xfrm>
            <a:off x="2923657" y="1079000"/>
            <a:ext cx="194574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7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Montserrat"/>
              <a:buNone/>
            </a:pPr>
            <a:r>
              <a:rPr b="1" lang="en" sz="7200">
                <a:latin typeface="Montserrat"/>
                <a:ea typeface="Montserrat"/>
                <a:cs typeface="Montserrat"/>
                <a:sym typeface="Montserrat"/>
              </a:rPr>
              <a:t>Announcements</a:t>
            </a:r>
            <a:endParaRPr b="1" sz="7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2923657" y="1762950"/>
            <a:ext cx="12078900" cy="10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Font typeface="Montserrat"/>
              <a:buNone/>
            </a:pPr>
            <a:r>
              <a:t/>
            </a:r>
            <a:endParaRPr b="1" sz="45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1372411" y="11980350"/>
            <a:ext cx="5361000" cy="14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B7B7B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AUTHOR: Krishna Mandal</a:t>
            </a:r>
            <a:endParaRPr sz="2400">
              <a:solidFill>
                <a:srgbClr val="B7B7B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9" name="Google Shape;149;p17"/>
          <p:cNvSpPr txBox="1"/>
          <p:nvPr>
            <p:ph idx="4294967295" type="body"/>
          </p:nvPr>
        </p:nvSpPr>
        <p:spPr>
          <a:xfrm>
            <a:off x="1570472" y="3162963"/>
            <a:ext cx="13248300" cy="5419200"/>
          </a:xfrm>
          <a:prstGeom prst="rect">
            <a:avLst/>
          </a:prstGeom>
        </p:spPr>
        <p:txBody>
          <a:bodyPr anchorCtr="0" anchor="t" bIns="243750" lIns="243750" spcFirstLastPara="1" rIns="243750" wrap="square" tIns="243750">
            <a:noAutofit/>
          </a:bodyPr>
          <a:lstStyle/>
          <a:p>
            <a:pPr indent="-55245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424242"/>
              </a:buClr>
              <a:buSzPts val="5100"/>
              <a:buFont typeface="Proxima Nova"/>
              <a:buChar char="●"/>
            </a:pPr>
            <a:r>
              <a:rPr lang="en" sz="5100">
                <a:solidFill>
                  <a:srgbClr val="424242"/>
                </a:solidFill>
              </a:rPr>
              <a:t>Today’s Vitamin:</a:t>
            </a:r>
            <a:endParaRPr sz="5100">
              <a:solidFill>
                <a:srgbClr val="424242"/>
              </a:solidFill>
            </a:endParaRPr>
          </a:p>
          <a:p>
            <a:pPr indent="-933450" lvl="1" marL="2438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100"/>
              <a:buChar char="○"/>
            </a:pPr>
            <a:r>
              <a:rPr lang="en" sz="5100" u="sng">
                <a:solidFill>
                  <a:schemeClr val="hlink"/>
                </a:solidFill>
                <a:hlinkClick r:id="rId3"/>
              </a:rPr>
              <a:t>Sign Up for our conference</a:t>
            </a:r>
            <a:endParaRPr sz="5100">
              <a:solidFill>
                <a:srgbClr val="424242"/>
              </a:solidFill>
            </a:endParaRPr>
          </a:p>
          <a:p>
            <a:pPr indent="-933450" lvl="1" marL="2438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100"/>
              <a:buChar char="○"/>
            </a:pPr>
            <a:r>
              <a:rPr lang="en" sz="5100">
                <a:solidFill>
                  <a:srgbClr val="424242"/>
                </a:solidFill>
              </a:rPr>
              <a:t>Same as Last Week’s vitamin</a:t>
            </a:r>
            <a:endParaRPr sz="5100">
              <a:solidFill>
                <a:srgbClr val="424242"/>
              </a:solidFill>
            </a:endParaRPr>
          </a:p>
          <a:p>
            <a:pPr indent="-5524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100"/>
              <a:buChar char="●"/>
            </a:pPr>
            <a:r>
              <a:rPr lang="en" sz="5100">
                <a:solidFill>
                  <a:srgbClr val="424242"/>
                </a:solidFill>
              </a:rPr>
              <a:t>HW 9 will be pushed right after class</a:t>
            </a:r>
            <a:endParaRPr sz="5100">
              <a:solidFill>
                <a:srgbClr val="424242"/>
              </a:solidFill>
            </a:endParaRPr>
          </a:p>
          <a:p>
            <a:pPr indent="-933450" lvl="1" marL="2438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5100"/>
              <a:buChar char="○"/>
            </a:pPr>
            <a:r>
              <a:rPr lang="en" sz="5100">
                <a:solidFill>
                  <a:srgbClr val="424242"/>
                </a:solidFill>
              </a:rPr>
              <a:t>no need to pull changes because hw9 will be a file with instructions on how to complete the assignment</a:t>
            </a:r>
            <a:endParaRPr sz="5100">
              <a:solidFill>
                <a:srgbClr val="424242"/>
              </a:solidFill>
            </a:endParaRPr>
          </a:p>
        </p:txBody>
      </p:sp>
      <p:pic>
        <p:nvPicPr>
          <p:cNvPr id="150" name="Google Shape;15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54946" y="2234300"/>
            <a:ext cx="8151900" cy="815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Trading</a:t>
            </a:r>
            <a:endParaRPr sz="8600"/>
          </a:p>
        </p:txBody>
      </p:sp>
      <p:sp>
        <p:nvSpPr>
          <p:cNvPr id="156" name="Google Shape;156;p18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Important Definitions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2" name="Google Shape;162;p19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INTRO TO TRADING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Liquidity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ability to buy or sell an asset without affecting its price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market with high liquidity has a large number of buyers and sellers, making it easier for users to execute trades at the desired price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 market with low liquidity may have wider bid-ask spreads, making it more difficult to execute trades at the desired price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Liquidity icon outline style. Thin line creative Liquidity icon for logo,  graphic design and more Stock Vector Image &amp; Art - Alamy" id="166" name="Google Shape;166;p19"/>
          <p:cNvPicPr preferRelativeResize="0"/>
          <p:nvPr/>
        </p:nvPicPr>
        <p:blipFill rotWithShape="1">
          <a:blip r:embed="rId5">
            <a:alphaModFix/>
          </a:blip>
          <a:srcRect b="44955" l="0" r="0" t="0"/>
          <a:stretch/>
        </p:blipFill>
        <p:spPr>
          <a:xfrm>
            <a:off x="9427933" y="9056067"/>
            <a:ext cx="5512885" cy="379546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Important Definitions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3" name="Google Shape;173;p20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INTRO TO TRADING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0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Slippage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difference between the expected price of a trade and the actual price at which the trade is executed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Can occur when there is insufficient liquidity in the market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Price moving between the time an order is placed and the time it is executed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Can impact profitability of a trade, especially for large orders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More pronounced on low-liquidity markets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50+ Free Slipping &amp; Slip Illustrations - Pixabay" id="177" name="Google Shape;177;p20"/>
          <p:cNvPicPr preferRelativeResize="0"/>
          <p:nvPr/>
        </p:nvPicPr>
        <p:blipFill rotWithShape="1">
          <a:blip r:embed="rId5">
            <a:alphaModFix/>
          </a:blip>
          <a:srcRect b="19941" l="0" r="0" t="19413"/>
          <a:stretch/>
        </p:blipFill>
        <p:spPr>
          <a:xfrm>
            <a:off x="9334991" y="9579066"/>
            <a:ext cx="5698766" cy="345826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Types of Cryptocurrency Trading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4" name="Google Shape;184;p21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INTRO TO TRADING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Spot trading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Buying or selling cryptocurrencies at current market price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Traders take advantage of market movements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Margin trading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Traders borrow funds from exchanges or other traders to increase their buying power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Futures trading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Buying or selling contracts that obligate traders to buy or sell cryptocurrencies at a future date and a predetermined price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Options trading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Same as futures trading except traders have the option, rather than the obligation, to buy or sell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0" y="11623533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Margin Trading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4" name="Google Shape;194;p22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INTRO TO TRADING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95" name="Google Shape;19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 txBox="1"/>
          <p:nvPr>
            <p:ph idx="1" type="body"/>
          </p:nvPr>
        </p:nvSpPr>
        <p:spPr>
          <a:xfrm>
            <a:off x="924621" y="2955667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Goal: make a profit from price movement of the assets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Investor borrows funds from a broker to trade assets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Allows traders to increase their trading position with a smaller initial investment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Margin Trading - Meaning, Risk and Advantages of Margin Trade" id="198" name="Google Shape;198;p22"/>
          <p:cNvPicPr preferRelativeResize="0"/>
          <p:nvPr/>
        </p:nvPicPr>
        <p:blipFill rotWithShape="1">
          <a:blip r:embed="rId5">
            <a:alphaModFix/>
          </a:blip>
          <a:srcRect b="0" l="0" r="0" t="28846"/>
          <a:stretch/>
        </p:blipFill>
        <p:spPr>
          <a:xfrm>
            <a:off x="5240254" y="7189134"/>
            <a:ext cx="13888242" cy="556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Arbitrage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23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INTRO TO TRADING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3"/>
          <p:cNvSpPr txBox="1"/>
          <p:nvPr>
            <p:ph idx="1" type="body"/>
          </p:nvPr>
        </p:nvSpPr>
        <p:spPr>
          <a:xfrm>
            <a:off x="924621" y="2955667"/>
            <a:ext cx="138546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practice of taking advantage of price differences between markets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Price differences emerge when certain exchanges are more liquid than others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Ex: Buy Bitcoin on an exchange where price is low, sell it on an exchange where price is slightly higher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Cryptocurrency Arbitrage: Trading Review, Strategies, Profits, Examples" id="209" name="Google Shape;209;p23"/>
          <p:cNvPicPr preferRelativeResize="0"/>
          <p:nvPr/>
        </p:nvPicPr>
        <p:blipFill rotWithShape="1">
          <a:blip r:embed="rId5">
            <a:alphaModFix/>
          </a:blip>
          <a:srcRect b="5596" l="18547" r="15776" t="7771"/>
          <a:stretch/>
        </p:blipFill>
        <p:spPr>
          <a:xfrm>
            <a:off x="15287567" y="3790367"/>
            <a:ext cx="8250502" cy="613153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3"/>
          <p:cNvSpPr txBox="1"/>
          <p:nvPr/>
        </p:nvSpPr>
        <p:spPr>
          <a:xfrm>
            <a:off x="15066938" y="10057633"/>
            <a:ext cx="9893700" cy="8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Source: </a:t>
            </a:r>
            <a:r>
              <a:rPr lang="en" sz="2400" u="sng">
                <a:solidFill>
                  <a:schemeClr val="hlink"/>
                </a:solidFill>
                <a:hlinkClick r:id="rId6"/>
              </a:rPr>
              <a:t>https://tradesanta.com/blog/arbitrage-crypto-trading</a:t>
            </a:r>
            <a:r>
              <a:rPr lang="en" sz="2400"/>
              <a:t> </a:t>
            </a:r>
            <a:endParaRPr sz="2400"/>
          </a:p>
        </p:txBody>
      </p:sp>
      <p:sp>
        <p:nvSpPr>
          <p:cNvPr id="211" name="Google Shape;211;p23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Review of Smart Contracts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7" name="Google Shape;217;p24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INTERACTING WITH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8" name="Google Shape;2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 txBox="1"/>
          <p:nvPr/>
        </p:nvSpPr>
        <p:spPr>
          <a:xfrm>
            <a:off x="3140834" y="4526867"/>
            <a:ext cx="18087000" cy="6316800"/>
          </a:xfrm>
          <a:prstGeom prst="rect">
            <a:avLst/>
          </a:prstGeom>
          <a:noFill/>
          <a:ln cap="flat" cmpd="sng" w="19050">
            <a:solidFill>
              <a:srgbClr val="EEEE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marR="10795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smart con·tract</a:t>
            </a:r>
            <a:endParaRPr sz="48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10795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10795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(noun) /smärt ˈkäntrakt/</a:t>
            </a:r>
            <a:endParaRPr sz="48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10795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914400" lvl="0" marL="1219200" marR="0" rtl="0" algn="l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800"/>
              <a:buFont typeface="Proxima Nova"/>
              <a:buAutoNum type="arabicPeriod"/>
            </a:pP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code that </a:t>
            </a:r>
            <a:r>
              <a:rPr b="1"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facilitates</a:t>
            </a: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b="1"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verifies</a:t>
            </a: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, or </a:t>
            </a:r>
            <a:r>
              <a:rPr b="1"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enforces </a:t>
            </a: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the negotiation or execution of a digital contract</a:t>
            </a:r>
            <a:endParaRPr sz="4800">
              <a:solidFill>
                <a:srgbClr val="42424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914400" lvl="0" marL="2438400" marR="0" rtl="0" algn="l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4800"/>
              <a:buFont typeface="Proxima Nova"/>
              <a:buAutoNum type="alphaLcPeriod"/>
            </a:pPr>
            <a:r>
              <a:rPr b="1"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Trusted entity</a:t>
            </a:r>
            <a:r>
              <a:rPr lang="en" sz="4800">
                <a:solidFill>
                  <a:srgbClr val="424242"/>
                </a:solidFill>
                <a:latin typeface="Proxima Nova"/>
                <a:ea typeface="Proxima Nova"/>
                <a:cs typeface="Proxima Nova"/>
                <a:sym typeface="Proxima Nova"/>
              </a:rPr>
              <a:t> must run this code</a:t>
            </a:r>
            <a:endParaRPr sz="4800">
              <a:solidFill>
                <a:srgbClr val="42424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4406900" rtl="0" algn="l">
              <a:lnSpc>
                <a:spcPct val="114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>
              <a:solidFill>
                <a:srgbClr val="42424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800">
              <a:solidFill>
                <a:srgbClr val="42424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16907818" y="674753"/>
            <a:ext cx="2576100" cy="34935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0962101" y="674729"/>
            <a:ext cx="2576100" cy="34935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19740457" y="2159932"/>
            <a:ext cx="965100" cy="523200"/>
          </a:xfrm>
          <a:custGeom>
            <a:rect b="b" l="l" r="r" t="t"/>
            <a:pathLst>
              <a:path extrusionOk="0" h="120000" w="120000">
                <a:moveTo>
                  <a:pt x="91003" y="119777"/>
                </a:moveTo>
                <a:lnTo>
                  <a:pt x="91003" y="89832"/>
                </a:lnTo>
                <a:lnTo>
                  <a:pt x="0" y="89832"/>
                </a:lnTo>
                <a:lnTo>
                  <a:pt x="0" y="29943"/>
                </a:lnTo>
                <a:lnTo>
                  <a:pt x="91003" y="29943"/>
                </a:lnTo>
                <a:lnTo>
                  <a:pt x="91003" y="0"/>
                </a:lnTo>
                <a:lnTo>
                  <a:pt x="119885" y="59888"/>
                </a:lnTo>
                <a:lnTo>
                  <a:pt x="91003" y="119777"/>
                </a:lnTo>
                <a:close/>
              </a:path>
            </a:pathLst>
          </a:custGeom>
          <a:solidFill>
            <a:srgbClr val="FFD815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8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4" name="Google Shape;224;p24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DEXs and AMMs</a:t>
            </a:r>
            <a:endParaRPr sz="8600"/>
          </a:p>
        </p:txBody>
      </p:sp>
      <p:sp>
        <p:nvSpPr>
          <p:cNvPr id="230" name="Google Shape;230;p25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6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DEX Architecture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26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INTERACTING WITH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7" name="Google Shape;2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6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Built on top of blockchain technology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Orders are processed through smart contracts on the blockchain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connect to DEXs using a Web3 wallet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Metamask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Rainbow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Coinbase Wallet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Orders are matched based on predefined rules and executed automatically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smart contract does it all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p26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7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DEX Architecture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27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INTERACTING WITH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7" name="Google Shape;2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7"/>
          <p:cNvSpPr txBox="1"/>
          <p:nvPr>
            <p:ph idx="1" type="body"/>
          </p:nvPr>
        </p:nvSpPr>
        <p:spPr>
          <a:xfrm>
            <a:off x="924621" y="2713933"/>
            <a:ext cx="115287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places an order on the DEX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order is broadcasted to the entire blockchain network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smart contract matches the buyer and seller based on predefined rules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Once the order is matched, the smart contract automatically executes the trade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AutoNum type="arabicPeriod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Assets are exchanged between the two parties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What Is Decentralized Exchange and How Does It Work? | 4IRE Labs" id="250" name="Google Shape;250;p27"/>
          <p:cNvPicPr preferRelativeResize="0"/>
          <p:nvPr/>
        </p:nvPicPr>
        <p:blipFill rotWithShape="1">
          <a:blip r:embed="rId5">
            <a:alphaModFix/>
          </a:blip>
          <a:srcRect b="18456" l="15563" r="10467" t="21368"/>
          <a:stretch/>
        </p:blipFill>
        <p:spPr>
          <a:xfrm>
            <a:off x="12453399" y="4371373"/>
            <a:ext cx="11260154" cy="503191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7"/>
          <p:cNvSpPr txBox="1"/>
          <p:nvPr/>
        </p:nvSpPr>
        <p:spPr>
          <a:xfrm>
            <a:off x="12453407" y="9259867"/>
            <a:ext cx="11260200" cy="12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Source: </a:t>
            </a:r>
            <a:r>
              <a:rPr lang="en" sz="2400" u="sng">
                <a:solidFill>
                  <a:schemeClr val="hlink"/>
                </a:solidFill>
                <a:hlinkClick r:id="rId6"/>
              </a:rPr>
              <a:t>https://4irelabs.com/articles/what-is-decentralised-exchange/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52" name="Google Shape;252;p27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Why Blockchain?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8" name="Google Shape;258;p28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INTERACTING WITH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9" name="Google Shape;25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This process ensures that trades are transparent and secure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Blockchain acts as a ledger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Recording all transactions in a tamper-proof manner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 trades on a DEX are visible to anyone with access to the blockchain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Provides accountability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 contracts eliminate the need for a centralized authority to facilitate trades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Reduces risk of fraud and manipulation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2" name="Google Shape;262;p28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Orderbook DEX’s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68" name="Google Shape;2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9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Act similar to centralized exchanges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Traditional order book to match buyers and sellers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Allow users to place limit orders and specify the price and amount they are willing to buy or sell an asset for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Steps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places an order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Order is broadcasted to the network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Smart contract records order on orderbook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Other users can see the order and choose to take the other side of the trade by filling the order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29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0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Automated Market Makers (AMM’s)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8" name="Google Shape;27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0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 a liquidity pool to facilitate trades between different assets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Pool instead of orderbook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pool is used to execute trades using a formula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Formula determines the price of each asset based on the ratio of assets in the pool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Formula maintains a balanced ratio of assets in the pool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Allow users to trade assets instantly without a counterparty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pool acts as the counterparty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Liquidity providers earn a portion of the trading fees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Fees are distributed based on the percentage of liquidity provided by each provider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81" name="Google Shape;281;p30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A Guide to Crypto Liquidity Pools | Worldcoin" id="282" name="Google Shape;28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13843" y="511700"/>
            <a:ext cx="4558547" cy="2314466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Automated Market Makers (AMM’s)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9" name="Google Shape;28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1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Steps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Liquidity providers deposit funds (cryptocurrencies or tokens) into a liquidity pool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places a trade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Trade is executed instantly based on liquidity in the pool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Liquidity providers earn portion of trading fees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 asset’s price is rarely the same on every exchange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Each AMM uses their own liquidity pools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Arbitrageurs typically buy assets from DEX’s with lower prices and sell into DEX’s with higher prices, averaging the price between the two pools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2" name="Google Shape;292;p31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A Guide to Crypto Liquidity Pools | Worldcoin" id="293" name="Google Shape;29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79523" y="793100"/>
            <a:ext cx="4558547" cy="231446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1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2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Automated Market Makers (AMM’s)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00" name="Google Shape;30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2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 trades are executed, the ratio of assets in the pool may change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Alters the price of the pool’s tokens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Can result in impermanent loss, which occurs when the value of assets in the pool changes relative to each other over time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Impermanent loss can result in a loss for liquidity providers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3" name="Google Shape;303;p32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A Guide to Crypto Liquidity Pools | Worldcoin" id="304" name="Google Shape;30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13843" y="511700"/>
            <a:ext cx="4558547" cy="23144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permanent Loss Calculator | How To Calculate And Mitigate DeFi's Biggest  Risk" id="305" name="Google Shape;305;p32"/>
          <p:cNvPicPr preferRelativeResize="0"/>
          <p:nvPr/>
        </p:nvPicPr>
        <p:blipFill rotWithShape="1">
          <a:blip r:embed="rId6">
            <a:alphaModFix/>
          </a:blip>
          <a:srcRect b="7834" l="0" r="0" t="15136"/>
          <a:stretch/>
        </p:blipFill>
        <p:spPr>
          <a:xfrm>
            <a:off x="6066803" y="7414800"/>
            <a:ext cx="12235147" cy="5304733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2"/>
          <p:cNvSpPr txBox="1"/>
          <p:nvPr/>
        </p:nvSpPr>
        <p:spPr>
          <a:xfrm>
            <a:off x="18829017" y="9081967"/>
            <a:ext cx="37530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Source: </a:t>
            </a:r>
            <a:r>
              <a:rPr lang="en" sz="2400" u="sng">
                <a:solidFill>
                  <a:schemeClr val="hlink"/>
                </a:solidFill>
                <a:hlinkClick r:id="rId7"/>
              </a:rPr>
              <a:t>https://jamesbachini.com/impermanent-loss/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07" name="Google Shape;307;p32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4368758" cy="13707426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3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Understanding Ratio of Tokens</a:t>
            </a:r>
            <a:endParaRPr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4" name="Google Shape;314;p33"/>
          <p:cNvSpPr txBox="1"/>
          <p:nvPr>
            <p:ph idx="1" type="body"/>
          </p:nvPr>
        </p:nvSpPr>
        <p:spPr>
          <a:xfrm>
            <a:off x="830680" y="2942600"/>
            <a:ext cx="22707300" cy="91104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 liquidity pool contains 10 units of token A and 20 units of token B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So… 1 unit of token A is worth 2 units of token B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What if I buy 5 units of token B for 2.5 units of token A?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The pool’s ratio shifts!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Now, the pool contains 12.5 units of token A and 15 units of token B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So… 1 unit of token A is worth 1.2 units of token B</a:t>
            </a:r>
            <a:endParaRPr sz="53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5" name="Google Shape;31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3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8" name="Google Shape;318;p33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4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Automated Market Makers (AMM’s)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4" name="Google Shape;324;p34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TYPES OF DEX’S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5" name="Google Shape;32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4"/>
          <p:cNvSpPr/>
          <p:nvPr/>
        </p:nvSpPr>
        <p:spPr>
          <a:xfrm>
            <a:off x="1908607" y="3004267"/>
            <a:ext cx="10100100" cy="94512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4"/>
          <p:cNvSpPr/>
          <p:nvPr/>
        </p:nvSpPr>
        <p:spPr>
          <a:xfrm>
            <a:off x="12360133" y="3004267"/>
            <a:ext cx="10100100" cy="94512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4"/>
          <p:cNvSpPr txBox="1"/>
          <p:nvPr/>
        </p:nvSpPr>
        <p:spPr>
          <a:xfrm>
            <a:off x="0" y="11380467"/>
            <a:ext cx="14293500" cy="24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75" lIns="243775" spcFirstLastPara="1" rIns="243775" wrap="square" tIns="2437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B7B7B7"/>
                </a:solidFill>
                <a:latin typeface="Proxima Nova"/>
                <a:ea typeface="Proxima Nova"/>
                <a:cs typeface="Proxima Nova"/>
                <a:sym typeface="Proxima Nova"/>
              </a:rPr>
              <a:t>AUTHOR: TIFFANY LIU</a:t>
            </a:r>
            <a:endParaRPr sz="3200">
              <a:solidFill>
                <a:srgbClr val="B7B7B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30" name="Google Shape;330;p34"/>
          <p:cNvSpPr txBox="1"/>
          <p:nvPr/>
        </p:nvSpPr>
        <p:spPr>
          <a:xfrm>
            <a:off x="2265583" y="3594133"/>
            <a:ext cx="9386100" cy="6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Poppins"/>
                <a:ea typeface="Poppins"/>
                <a:cs typeface="Poppins"/>
                <a:sym typeface="Poppins"/>
              </a:rPr>
              <a:t>Pros</a:t>
            </a:r>
            <a:endParaRPr b="1"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Lower barriers to entry for liquidity providers compared to orderbook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Faster trade execution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Reduced risk of front-running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34"/>
          <p:cNvSpPr txBox="1"/>
          <p:nvPr/>
        </p:nvSpPr>
        <p:spPr>
          <a:xfrm>
            <a:off x="12717110" y="3594133"/>
            <a:ext cx="9386100" cy="58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Poppins"/>
                <a:ea typeface="Poppins"/>
                <a:cs typeface="Poppins"/>
                <a:sym typeface="Poppins"/>
              </a:rPr>
              <a:t>Cons</a:t>
            </a:r>
            <a:endParaRPr b="1"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Limited control over price at which trades are executed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Risk of impermanent loss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Font typeface="Poppins"/>
              <a:buChar char="●"/>
            </a:pPr>
            <a:r>
              <a:rPr lang="en" sz="4800">
                <a:latin typeface="Poppins"/>
                <a:ea typeface="Poppins"/>
                <a:cs typeface="Poppins"/>
                <a:sym typeface="Poppins"/>
              </a:rPr>
              <a:t>Higher gas fees</a:t>
            </a:r>
            <a:endParaRPr sz="480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5"/>
          <p:cNvSpPr txBox="1"/>
          <p:nvPr>
            <p:ph type="title"/>
          </p:nvPr>
        </p:nvSpPr>
        <p:spPr>
          <a:xfrm>
            <a:off x="8342500" y="5558738"/>
            <a:ext cx="8740500" cy="2598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600"/>
              <a:t>Uniswap</a:t>
            </a:r>
            <a:endParaRPr sz="8600"/>
          </a:p>
        </p:txBody>
      </p:sp>
      <p:sp>
        <p:nvSpPr>
          <p:cNvPr id="337" name="Google Shape;337;p35"/>
          <p:cNvSpPr txBox="1"/>
          <p:nvPr>
            <p:ph idx="1" type="subTitle"/>
          </p:nvPr>
        </p:nvSpPr>
        <p:spPr>
          <a:xfrm>
            <a:off x="3779650" y="4540000"/>
            <a:ext cx="4563000" cy="46500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6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What Is Uniswap?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43" name="Google Shape;34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6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6" name="Google Shape;346;p36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Ethereum-based decentralized exchange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Uses an AMM model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Uses liquidity pools managed by smart contracts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Allows for the direct trade of ERC-20 tokens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ERC-20: programming standard that describes the function interfaces required to integrate a token with the rest of the blockchain tool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Enforces an automated liquidity protocol based on a “constant product formula”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Uniswap V2: 2nd iteration with improvements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niswap coin uni cryptocurrency icon Royalty Free Vector" id="347" name="Google Shape;347;p36"/>
          <p:cNvPicPr preferRelativeResize="0"/>
          <p:nvPr/>
        </p:nvPicPr>
        <p:blipFill rotWithShape="1">
          <a:blip r:embed="rId5">
            <a:alphaModFix/>
          </a:blip>
          <a:srcRect b="20715" l="15387" r="17481" t="15469"/>
          <a:stretch/>
        </p:blipFill>
        <p:spPr>
          <a:xfrm>
            <a:off x="17192840" y="511733"/>
            <a:ext cx="4276257" cy="441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7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What Is Uniswap?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53" name="Google Shape;35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7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56" name="Google Shape;356;p37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trade tokens instantly by adding or removing liquidity from pools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Price of each token is determined by a formula that balances the supply and demand of each token in the pool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can earn fees by providing liquidity to the pools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8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What Is Uniswap?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62" name="Google Shape;3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8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How Uniswap works | Uniswap" id="365" name="Google Shape;365;p38"/>
          <p:cNvPicPr preferRelativeResize="0"/>
          <p:nvPr/>
        </p:nvPicPr>
        <p:blipFill rotWithShape="1">
          <a:blip r:embed="rId5">
            <a:alphaModFix/>
          </a:blip>
          <a:srcRect b="6269" l="0" r="0" t="7263"/>
          <a:stretch/>
        </p:blipFill>
        <p:spPr>
          <a:xfrm>
            <a:off x="-49" y="3321985"/>
            <a:ext cx="24368750" cy="707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9"/>
          <p:cNvSpPr txBox="1"/>
          <p:nvPr>
            <p:ph type="title"/>
          </p:nvPr>
        </p:nvSpPr>
        <p:spPr>
          <a:xfrm>
            <a:off x="830680" y="1121467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History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71" name="Google Shape;37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9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74" name="Google Shape;374;p39"/>
          <p:cNvSpPr/>
          <p:nvPr/>
        </p:nvSpPr>
        <p:spPr>
          <a:xfrm>
            <a:off x="1500067" y="7331598"/>
            <a:ext cx="3012763" cy="1048242"/>
          </a:xfrm>
          <a:custGeom>
            <a:rect b="b" l="l" r="r" t="t"/>
            <a:pathLst>
              <a:path extrusionOk="0" h="14358" w="44351">
                <a:moveTo>
                  <a:pt x="1599" y="0"/>
                </a:moveTo>
                <a:cubicBezTo>
                  <a:pt x="708" y="0"/>
                  <a:pt x="1" y="708"/>
                  <a:pt x="1" y="1598"/>
                </a:cubicBezTo>
                <a:lnTo>
                  <a:pt x="1" y="5706"/>
                </a:lnTo>
                <a:lnTo>
                  <a:pt x="1484" y="7190"/>
                </a:lnTo>
                <a:lnTo>
                  <a:pt x="1" y="8674"/>
                </a:lnTo>
                <a:lnTo>
                  <a:pt x="1" y="12759"/>
                </a:lnTo>
                <a:cubicBezTo>
                  <a:pt x="1" y="13650"/>
                  <a:pt x="708" y="14357"/>
                  <a:pt x="1599" y="14357"/>
                </a:cubicBezTo>
                <a:lnTo>
                  <a:pt x="41269" y="14357"/>
                </a:lnTo>
                <a:cubicBezTo>
                  <a:pt x="42136" y="14357"/>
                  <a:pt x="42867" y="13650"/>
                  <a:pt x="42867" y="12759"/>
                </a:cubicBezTo>
                <a:lnTo>
                  <a:pt x="42867" y="8674"/>
                </a:lnTo>
                <a:lnTo>
                  <a:pt x="44350" y="7190"/>
                </a:lnTo>
                <a:lnTo>
                  <a:pt x="42867" y="5706"/>
                </a:lnTo>
                <a:lnTo>
                  <a:pt x="42867" y="1598"/>
                </a:lnTo>
                <a:cubicBezTo>
                  <a:pt x="42867" y="708"/>
                  <a:pt x="42136" y="0"/>
                  <a:pt x="41269" y="0"/>
                </a:cubicBez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4513291" y="7331598"/>
            <a:ext cx="3012696" cy="1048242"/>
          </a:xfrm>
          <a:custGeom>
            <a:rect b="b" l="l" r="r" t="t"/>
            <a:pathLst>
              <a:path extrusionOk="0" h="14358" w="44350">
                <a:moveTo>
                  <a:pt x="42866" y="5706"/>
                </a:moveTo>
                <a:lnTo>
                  <a:pt x="42866" y="1598"/>
                </a:lnTo>
                <a:cubicBezTo>
                  <a:pt x="42866" y="708"/>
                  <a:pt x="42136" y="0"/>
                  <a:pt x="41268" y="0"/>
                </a:cubicBezTo>
                <a:lnTo>
                  <a:pt x="1598" y="0"/>
                </a:lnTo>
                <a:cubicBezTo>
                  <a:pt x="708" y="0"/>
                  <a:pt x="0" y="708"/>
                  <a:pt x="0" y="1598"/>
                </a:cubicBezTo>
                <a:lnTo>
                  <a:pt x="0" y="5706"/>
                </a:lnTo>
                <a:lnTo>
                  <a:pt x="1484" y="7190"/>
                </a:lnTo>
                <a:lnTo>
                  <a:pt x="0" y="8674"/>
                </a:lnTo>
                <a:lnTo>
                  <a:pt x="0" y="12759"/>
                </a:lnTo>
                <a:cubicBezTo>
                  <a:pt x="0" y="13650"/>
                  <a:pt x="708" y="14357"/>
                  <a:pt x="1598" y="14357"/>
                </a:cubicBezTo>
                <a:lnTo>
                  <a:pt x="41268" y="14357"/>
                </a:lnTo>
                <a:cubicBezTo>
                  <a:pt x="42136" y="14357"/>
                  <a:pt x="42866" y="13650"/>
                  <a:pt x="42866" y="12759"/>
                </a:cubicBezTo>
                <a:lnTo>
                  <a:pt x="42866" y="8674"/>
                </a:lnTo>
                <a:lnTo>
                  <a:pt x="44350" y="7190"/>
                </a:lnTo>
                <a:lnTo>
                  <a:pt x="42866" y="5706"/>
                </a:lnTo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7526446" y="7331598"/>
            <a:ext cx="3011201" cy="1048242"/>
          </a:xfrm>
          <a:custGeom>
            <a:rect b="b" l="l" r="r" t="t"/>
            <a:pathLst>
              <a:path extrusionOk="0" h="14358" w="44328">
                <a:moveTo>
                  <a:pt x="42844" y="5706"/>
                </a:moveTo>
                <a:lnTo>
                  <a:pt x="42844" y="1598"/>
                </a:lnTo>
                <a:cubicBezTo>
                  <a:pt x="42844" y="708"/>
                  <a:pt x="42136" y="0"/>
                  <a:pt x="41246" y="0"/>
                </a:cubicBezTo>
                <a:lnTo>
                  <a:pt x="1599" y="0"/>
                </a:lnTo>
                <a:cubicBezTo>
                  <a:pt x="708" y="0"/>
                  <a:pt x="1" y="708"/>
                  <a:pt x="1" y="1598"/>
                </a:cubicBezTo>
                <a:lnTo>
                  <a:pt x="1" y="5706"/>
                </a:lnTo>
                <a:lnTo>
                  <a:pt x="1485" y="7190"/>
                </a:lnTo>
                <a:lnTo>
                  <a:pt x="1" y="8674"/>
                </a:lnTo>
                <a:lnTo>
                  <a:pt x="1" y="12759"/>
                </a:lnTo>
                <a:cubicBezTo>
                  <a:pt x="1" y="13650"/>
                  <a:pt x="708" y="14357"/>
                  <a:pt x="1599" y="14357"/>
                </a:cubicBezTo>
                <a:lnTo>
                  <a:pt x="41246" y="14357"/>
                </a:lnTo>
                <a:cubicBezTo>
                  <a:pt x="42136" y="14357"/>
                  <a:pt x="42844" y="13650"/>
                  <a:pt x="42844" y="12759"/>
                </a:cubicBezTo>
                <a:lnTo>
                  <a:pt x="42844" y="8674"/>
                </a:lnTo>
                <a:lnTo>
                  <a:pt x="44328" y="7190"/>
                </a:lnTo>
                <a:lnTo>
                  <a:pt x="42844" y="5706"/>
                </a:ln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  <p:sp>
        <p:nvSpPr>
          <p:cNvPr id="377" name="Google Shape;377;p39"/>
          <p:cNvSpPr/>
          <p:nvPr/>
        </p:nvSpPr>
        <p:spPr>
          <a:xfrm>
            <a:off x="10538108" y="7331598"/>
            <a:ext cx="3012763" cy="1048242"/>
          </a:xfrm>
          <a:custGeom>
            <a:rect b="b" l="l" r="r" t="t"/>
            <a:pathLst>
              <a:path extrusionOk="0" h="14358" w="44351">
                <a:moveTo>
                  <a:pt x="42867" y="5706"/>
                </a:moveTo>
                <a:lnTo>
                  <a:pt x="42867" y="1598"/>
                </a:lnTo>
                <a:cubicBezTo>
                  <a:pt x="42867" y="708"/>
                  <a:pt x="42159" y="0"/>
                  <a:pt x="41269" y="0"/>
                </a:cubicBezTo>
                <a:lnTo>
                  <a:pt x="1598" y="0"/>
                </a:lnTo>
                <a:cubicBezTo>
                  <a:pt x="731" y="0"/>
                  <a:pt x="1" y="708"/>
                  <a:pt x="1" y="1598"/>
                </a:cubicBezTo>
                <a:lnTo>
                  <a:pt x="1" y="5706"/>
                </a:lnTo>
                <a:lnTo>
                  <a:pt x="1507" y="7190"/>
                </a:lnTo>
                <a:lnTo>
                  <a:pt x="1" y="8674"/>
                </a:lnTo>
                <a:lnTo>
                  <a:pt x="1" y="12759"/>
                </a:lnTo>
                <a:cubicBezTo>
                  <a:pt x="1" y="13650"/>
                  <a:pt x="731" y="14357"/>
                  <a:pt x="1598" y="14357"/>
                </a:cubicBezTo>
                <a:lnTo>
                  <a:pt x="41269" y="14357"/>
                </a:lnTo>
                <a:cubicBezTo>
                  <a:pt x="42159" y="14357"/>
                  <a:pt x="42867" y="13650"/>
                  <a:pt x="42867" y="12759"/>
                </a:cubicBezTo>
                <a:lnTo>
                  <a:pt x="42867" y="8674"/>
                </a:lnTo>
                <a:lnTo>
                  <a:pt x="44350" y="7190"/>
                </a:lnTo>
                <a:lnTo>
                  <a:pt x="42867" y="5706"/>
                </a:ln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  <p:sp>
        <p:nvSpPr>
          <p:cNvPr id="378" name="Google Shape;378;p39"/>
          <p:cNvSpPr/>
          <p:nvPr/>
        </p:nvSpPr>
        <p:spPr>
          <a:xfrm>
            <a:off x="13551331" y="7331598"/>
            <a:ext cx="3012696" cy="1048242"/>
          </a:xfrm>
          <a:custGeom>
            <a:rect b="b" l="l" r="r" t="t"/>
            <a:pathLst>
              <a:path extrusionOk="0" h="14358" w="44350">
                <a:moveTo>
                  <a:pt x="42866" y="5706"/>
                </a:moveTo>
                <a:lnTo>
                  <a:pt x="42866" y="1598"/>
                </a:lnTo>
                <a:cubicBezTo>
                  <a:pt x="42866" y="708"/>
                  <a:pt x="42159" y="0"/>
                  <a:pt x="41268" y="0"/>
                </a:cubicBezTo>
                <a:lnTo>
                  <a:pt x="1598" y="0"/>
                </a:lnTo>
                <a:cubicBezTo>
                  <a:pt x="731" y="0"/>
                  <a:pt x="0" y="708"/>
                  <a:pt x="0" y="1598"/>
                </a:cubicBezTo>
                <a:lnTo>
                  <a:pt x="0" y="5706"/>
                </a:lnTo>
                <a:lnTo>
                  <a:pt x="1484" y="7190"/>
                </a:lnTo>
                <a:lnTo>
                  <a:pt x="0" y="8674"/>
                </a:lnTo>
                <a:lnTo>
                  <a:pt x="0" y="12759"/>
                </a:lnTo>
                <a:cubicBezTo>
                  <a:pt x="0" y="13650"/>
                  <a:pt x="731" y="14357"/>
                  <a:pt x="1598" y="14357"/>
                </a:cubicBezTo>
                <a:lnTo>
                  <a:pt x="41268" y="14357"/>
                </a:lnTo>
                <a:cubicBezTo>
                  <a:pt x="42159" y="14357"/>
                  <a:pt x="42866" y="13650"/>
                  <a:pt x="42866" y="12759"/>
                </a:cubicBezTo>
                <a:lnTo>
                  <a:pt x="42866" y="8674"/>
                </a:lnTo>
                <a:lnTo>
                  <a:pt x="44350" y="7190"/>
                </a:lnTo>
                <a:lnTo>
                  <a:pt x="42866" y="5706"/>
                </a:ln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  <p:sp>
        <p:nvSpPr>
          <p:cNvPr id="379" name="Google Shape;379;p39"/>
          <p:cNvSpPr/>
          <p:nvPr/>
        </p:nvSpPr>
        <p:spPr>
          <a:xfrm>
            <a:off x="2233636" y="2984925"/>
            <a:ext cx="1325722" cy="1606457"/>
          </a:xfrm>
          <a:custGeom>
            <a:rect b="b" l="l" r="r" t="t"/>
            <a:pathLst>
              <a:path extrusionOk="0" h="22004" w="19516">
                <a:moveTo>
                  <a:pt x="9758" y="0"/>
                </a:moveTo>
                <a:cubicBezTo>
                  <a:pt x="9456" y="0"/>
                  <a:pt x="9153" y="80"/>
                  <a:pt x="8879" y="240"/>
                </a:cubicBezTo>
                <a:lnTo>
                  <a:pt x="867" y="4851"/>
                </a:lnTo>
                <a:cubicBezTo>
                  <a:pt x="320" y="5170"/>
                  <a:pt x="0" y="5741"/>
                  <a:pt x="0" y="6380"/>
                </a:cubicBezTo>
                <a:lnTo>
                  <a:pt x="0" y="15624"/>
                </a:lnTo>
                <a:cubicBezTo>
                  <a:pt x="0" y="16263"/>
                  <a:pt x="320" y="16834"/>
                  <a:pt x="867" y="17131"/>
                </a:cubicBezTo>
                <a:lnTo>
                  <a:pt x="8879" y="21764"/>
                </a:lnTo>
                <a:cubicBezTo>
                  <a:pt x="9153" y="21924"/>
                  <a:pt x="9456" y="22004"/>
                  <a:pt x="9758" y="22004"/>
                </a:cubicBezTo>
                <a:cubicBezTo>
                  <a:pt x="10060" y="22004"/>
                  <a:pt x="10363" y="21924"/>
                  <a:pt x="10637" y="21764"/>
                </a:cubicBezTo>
                <a:lnTo>
                  <a:pt x="18648" y="17131"/>
                </a:lnTo>
                <a:cubicBezTo>
                  <a:pt x="19196" y="16834"/>
                  <a:pt x="19516" y="16263"/>
                  <a:pt x="19516" y="15624"/>
                </a:cubicBezTo>
                <a:lnTo>
                  <a:pt x="19516" y="6380"/>
                </a:lnTo>
                <a:cubicBezTo>
                  <a:pt x="19516" y="5741"/>
                  <a:pt x="19196" y="5170"/>
                  <a:pt x="18648" y="4851"/>
                </a:cubicBezTo>
                <a:lnTo>
                  <a:pt x="10637" y="240"/>
                </a:lnTo>
                <a:cubicBezTo>
                  <a:pt x="10363" y="80"/>
                  <a:pt x="10060" y="0"/>
                  <a:pt x="9758" y="0"/>
                </a:cubicBez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9"/>
          <p:cNvSpPr/>
          <p:nvPr/>
        </p:nvSpPr>
        <p:spPr>
          <a:xfrm>
            <a:off x="11380843" y="11279884"/>
            <a:ext cx="1327284" cy="1606895"/>
          </a:xfrm>
          <a:custGeom>
            <a:rect b="b" l="l" r="r" t="t"/>
            <a:pathLst>
              <a:path extrusionOk="0" h="22010" w="19539">
                <a:moveTo>
                  <a:pt x="9761" y="1"/>
                </a:moveTo>
                <a:cubicBezTo>
                  <a:pt x="9461" y="1"/>
                  <a:pt x="9164" y="80"/>
                  <a:pt x="8902" y="240"/>
                </a:cubicBezTo>
                <a:lnTo>
                  <a:pt x="867" y="4874"/>
                </a:lnTo>
                <a:cubicBezTo>
                  <a:pt x="342" y="5171"/>
                  <a:pt x="0" y="5741"/>
                  <a:pt x="0" y="6380"/>
                </a:cubicBezTo>
                <a:lnTo>
                  <a:pt x="0" y="15647"/>
                </a:lnTo>
                <a:cubicBezTo>
                  <a:pt x="0" y="16264"/>
                  <a:pt x="342" y="16834"/>
                  <a:pt x="867" y="17154"/>
                </a:cubicBezTo>
                <a:lnTo>
                  <a:pt x="8902" y="21787"/>
                </a:lnTo>
                <a:cubicBezTo>
                  <a:pt x="9164" y="21936"/>
                  <a:pt x="9461" y="22010"/>
                  <a:pt x="9761" y="22010"/>
                </a:cubicBezTo>
                <a:cubicBezTo>
                  <a:pt x="10060" y="22010"/>
                  <a:pt x="10363" y="21936"/>
                  <a:pt x="10637" y="21787"/>
                </a:cubicBezTo>
                <a:lnTo>
                  <a:pt x="18671" y="17154"/>
                </a:lnTo>
                <a:cubicBezTo>
                  <a:pt x="19196" y="16834"/>
                  <a:pt x="19539" y="16264"/>
                  <a:pt x="19539" y="15647"/>
                </a:cubicBezTo>
                <a:lnTo>
                  <a:pt x="19539" y="6380"/>
                </a:lnTo>
                <a:cubicBezTo>
                  <a:pt x="19539" y="5741"/>
                  <a:pt x="19196" y="5171"/>
                  <a:pt x="18671" y="4874"/>
                </a:cubicBezTo>
                <a:lnTo>
                  <a:pt x="10637" y="240"/>
                </a:lnTo>
                <a:cubicBezTo>
                  <a:pt x="10363" y="80"/>
                  <a:pt x="10060" y="1"/>
                  <a:pt x="9761" y="1"/>
                </a:cubicBez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39"/>
          <p:cNvSpPr/>
          <p:nvPr/>
        </p:nvSpPr>
        <p:spPr>
          <a:xfrm>
            <a:off x="2776485" y="6795783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9"/>
          <p:cNvSpPr/>
          <p:nvPr/>
        </p:nvSpPr>
        <p:spPr>
          <a:xfrm>
            <a:off x="11930032" y="8542763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9"/>
          <p:cNvSpPr txBox="1"/>
          <p:nvPr/>
        </p:nvSpPr>
        <p:spPr>
          <a:xfrm>
            <a:off x="1854708" y="7379761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2015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39"/>
          <p:cNvSpPr/>
          <p:nvPr/>
        </p:nvSpPr>
        <p:spPr>
          <a:xfrm>
            <a:off x="2776485" y="4700820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39"/>
          <p:cNvSpPr/>
          <p:nvPr/>
        </p:nvSpPr>
        <p:spPr>
          <a:xfrm>
            <a:off x="11924457" y="10910685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6" name="Google Shape;386;p39"/>
          <p:cNvCxnSpPr>
            <a:stCxn id="381" idx="0"/>
            <a:endCxn id="384" idx="4"/>
          </p:cNvCxnSpPr>
          <p:nvPr/>
        </p:nvCxnSpPr>
        <p:spPr>
          <a:xfrm rot="10800000">
            <a:off x="2897235" y="4959183"/>
            <a:ext cx="0" cy="1836600"/>
          </a:xfrm>
          <a:prstGeom prst="straightConnector1">
            <a:avLst/>
          </a:prstGeom>
          <a:noFill/>
          <a:ln cap="flat" cmpd="sng" w="9525">
            <a:solidFill>
              <a:srgbClr val="191919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87" name="Google Shape;387;p39"/>
          <p:cNvCxnSpPr>
            <a:stCxn id="382" idx="4"/>
            <a:endCxn id="385" idx="0"/>
          </p:cNvCxnSpPr>
          <p:nvPr/>
        </p:nvCxnSpPr>
        <p:spPr>
          <a:xfrm flipH="1">
            <a:off x="12045082" y="8801063"/>
            <a:ext cx="5700" cy="2109600"/>
          </a:xfrm>
          <a:prstGeom prst="straightConnector1">
            <a:avLst/>
          </a:prstGeom>
          <a:noFill/>
          <a:ln cap="flat" cmpd="sng" w="9525">
            <a:solidFill>
              <a:srgbClr val="191919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88" name="Google Shape;388;p39"/>
          <p:cNvSpPr txBox="1"/>
          <p:nvPr/>
        </p:nvSpPr>
        <p:spPr>
          <a:xfrm>
            <a:off x="4977987" y="7379761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2016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9" name="Google Shape;389;p39"/>
          <p:cNvSpPr txBox="1"/>
          <p:nvPr/>
        </p:nvSpPr>
        <p:spPr>
          <a:xfrm>
            <a:off x="7939218" y="7379761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2017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0" name="Google Shape;390;p39"/>
          <p:cNvSpPr txBox="1"/>
          <p:nvPr/>
        </p:nvSpPr>
        <p:spPr>
          <a:xfrm>
            <a:off x="11002841" y="7379761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2018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1" name="Google Shape;391;p39"/>
          <p:cNvSpPr txBox="1"/>
          <p:nvPr/>
        </p:nvSpPr>
        <p:spPr>
          <a:xfrm>
            <a:off x="14066463" y="7379761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2019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2" name="Google Shape;392;p39"/>
          <p:cNvSpPr txBox="1"/>
          <p:nvPr/>
        </p:nvSpPr>
        <p:spPr>
          <a:xfrm>
            <a:off x="9875243" y="4763368"/>
            <a:ext cx="4369200" cy="18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Uniswap v1 is launched</a:t>
            </a:r>
            <a:endParaRPr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3" name="Google Shape;393;p39"/>
          <p:cNvSpPr txBox="1"/>
          <p:nvPr/>
        </p:nvSpPr>
        <p:spPr>
          <a:xfrm>
            <a:off x="15886106" y="8917151"/>
            <a:ext cx="4369200" cy="18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Uniswap v2  is launched</a:t>
            </a:r>
            <a:endParaRPr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p39"/>
          <p:cNvSpPr txBox="1"/>
          <p:nvPr/>
        </p:nvSpPr>
        <p:spPr>
          <a:xfrm>
            <a:off x="717497" y="9111677"/>
            <a:ext cx="4369200" cy="18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Ethereum is launched</a:t>
            </a:r>
            <a:endParaRPr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5" name="Google Shape;395;p39"/>
          <p:cNvSpPr/>
          <p:nvPr/>
        </p:nvSpPr>
        <p:spPr>
          <a:xfrm>
            <a:off x="16564447" y="7332449"/>
            <a:ext cx="3012695" cy="1048242"/>
          </a:xfrm>
          <a:custGeom>
            <a:rect b="b" l="l" r="r" t="t"/>
            <a:pathLst>
              <a:path extrusionOk="0" h="14358" w="44350">
                <a:moveTo>
                  <a:pt x="42866" y="5706"/>
                </a:moveTo>
                <a:lnTo>
                  <a:pt x="42866" y="1598"/>
                </a:lnTo>
                <a:cubicBezTo>
                  <a:pt x="42866" y="708"/>
                  <a:pt x="42159" y="0"/>
                  <a:pt x="41268" y="0"/>
                </a:cubicBezTo>
                <a:lnTo>
                  <a:pt x="1598" y="0"/>
                </a:lnTo>
                <a:cubicBezTo>
                  <a:pt x="731" y="0"/>
                  <a:pt x="0" y="708"/>
                  <a:pt x="0" y="1598"/>
                </a:cubicBezTo>
                <a:lnTo>
                  <a:pt x="0" y="5706"/>
                </a:lnTo>
                <a:lnTo>
                  <a:pt x="1484" y="7190"/>
                </a:lnTo>
                <a:lnTo>
                  <a:pt x="0" y="8674"/>
                </a:lnTo>
                <a:lnTo>
                  <a:pt x="0" y="12759"/>
                </a:lnTo>
                <a:cubicBezTo>
                  <a:pt x="0" y="13650"/>
                  <a:pt x="731" y="14357"/>
                  <a:pt x="1598" y="14357"/>
                </a:cubicBezTo>
                <a:lnTo>
                  <a:pt x="41268" y="14357"/>
                </a:lnTo>
                <a:cubicBezTo>
                  <a:pt x="42159" y="14357"/>
                  <a:pt x="42866" y="13650"/>
                  <a:pt x="42866" y="12759"/>
                </a:cubicBezTo>
                <a:lnTo>
                  <a:pt x="42866" y="8674"/>
                </a:lnTo>
                <a:lnTo>
                  <a:pt x="44350" y="7190"/>
                </a:lnTo>
                <a:lnTo>
                  <a:pt x="42866" y="5706"/>
                </a:ln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  <p:sp>
        <p:nvSpPr>
          <p:cNvPr id="396" name="Google Shape;396;p39"/>
          <p:cNvSpPr txBox="1"/>
          <p:nvPr/>
        </p:nvSpPr>
        <p:spPr>
          <a:xfrm>
            <a:off x="17079579" y="7380612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2020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7" name="Google Shape;397;p39"/>
          <p:cNvSpPr/>
          <p:nvPr/>
        </p:nvSpPr>
        <p:spPr>
          <a:xfrm>
            <a:off x="17407159" y="3006830"/>
            <a:ext cx="1327284" cy="1606895"/>
          </a:xfrm>
          <a:custGeom>
            <a:rect b="b" l="l" r="r" t="t"/>
            <a:pathLst>
              <a:path extrusionOk="0" h="22010" w="19539">
                <a:moveTo>
                  <a:pt x="9761" y="1"/>
                </a:moveTo>
                <a:cubicBezTo>
                  <a:pt x="9461" y="1"/>
                  <a:pt x="9164" y="80"/>
                  <a:pt x="8902" y="240"/>
                </a:cubicBezTo>
                <a:lnTo>
                  <a:pt x="867" y="4874"/>
                </a:lnTo>
                <a:cubicBezTo>
                  <a:pt x="342" y="5171"/>
                  <a:pt x="0" y="5741"/>
                  <a:pt x="0" y="6380"/>
                </a:cubicBezTo>
                <a:lnTo>
                  <a:pt x="0" y="15647"/>
                </a:lnTo>
                <a:cubicBezTo>
                  <a:pt x="0" y="16264"/>
                  <a:pt x="342" y="16834"/>
                  <a:pt x="867" y="17154"/>
                </a:cubicBezTo>
                <a:lnTo>
                  <a:pt x="8902" y="21787"/>
                </a:lnTo>
                <a:cubicBezTo>
                  <a:pt x="9164" y="21936"/>
                  <a:pt x="9461" y="22010"/>
                  <a:pt x="9761" y="22010"/>
                </a:cubicBezTo>
                <a:cubicBezTo>
                  <a:pt x="10060" y="22010"/>
                  <a:pt x="10363" y="21936"/>
                  <a:pt x="10637" y="21787"/>
                </a:cubicBezTo>
                <a:lnTo>
                  <a:pt x="18671" y="17154"/>
                </a:lnTo>
                <a:cubicBezTo>
                  <a:pt x="19196" y="16834"/>
                  <a:pt x="19539" y="16264"/>
                  <a:pt x="19539" y="15647"/>
                </a:cubicBezTo>
                <a:lnTo>
                  <a:pt x="19539" y="6380"/>
                </a:lnTo>
                <a:cubicBezTo>
                  <a:pt x="19539" y="5741"/>
                  <a:pt x="19196" y="5171"/>
                  <a:pt x="18671" y="4874"/>
                </a:cubicBezTo>
                <a:lnTo>
                  <a:pt x="10637" y="240"/>
                </a:lnTo>
                <a:cubicBezTo>
                  <a:pt x="10363" y="80"/>
                  <a:pt x="10060" y="1"/>
                  <a:pt x="9761" y="1"/>
                </a:cubicBez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9"/>
          <p:cNvSpPr/>
          <p:nvPr/>
        </p:nvSpPr>
        <p:spPr>
          <a:xfrm>
            <a:off x="17950938" y="6795897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9"/>
          <p:cNvSpPr/>
          <p:nvPr/>
        </p:nvSpPr>
        <p:spPr>
          <a:xfrm>
            <a:off x="17950938" y="4700933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0" name="Google Shape;400;p39"/>
          <p:cNvCxnSpPr>
            <a:stCxn id="398" idx="0"/>
            <a:endCxn id="399" idx="4"/>
          </p:cNvCxnSpPr>
          <p:nvPr/>
        </p:nvCxnSpPr>
        <p:spPr>
          <a:xfrm rot="10800000">
            <a:off x="18071688" y="4959297"/>
            <a:ext cx="0" cy="1836600"/>
          </a:xfrm>
          <a:prstGeom prst="straightConnector1">
            <a:avLst/>
          </a:prstGeom>
          <a:noFill/>
          <a:ln cap="flat" cmpd="sng" w="9525">
            <a:solidFill>
              <a:srgbClr val="19191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401" name="Google Shape;40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8771" y="3166182"/>
            <a:ext cx="726914" cy="1257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545923" y="11554648"/>
            <a:ext cx="1060199" cy="1123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540667" y="3226096"/>
            <a:ext cx="1060199" cy="1123909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9"/>
          <p:cNvSpPr/>
          <p:nvPr/>
        </p:nvSpPr>
        <p:spPr>
          <a:xfrm>
            <a:off x="19577697" y="7331599"/>
            <a:ext cx="3012695" cy="1048242"/>
          </a:xfrm>
          <a:custGeom>
            <a:rect b="b" l="l" r="r" t="t"/>
            <a:pathLst>
              <a:path extrusionOk="0" h="14358" w="44350">
                <a:moveTo>
                  <a:pt x="42866" y="5706"/>
                </a:moveTo>
                <a:lnTo>
                  <a:pt x="42866" y="1598"/>
                </a:lnTo>
                <a:cubicBezTo>
                  <a:pt x="42866" y="708"/>
                  <a:pt x="42159" y="0"/>
                  <a:pt x="41268" y="0"/>
                </a:cubicBezTo>
                <a:lnTo>
                  <a:pt x="1598" y="0"/>
                </a:lnTo>
                <a:cubicBezTo>
                  <a:pt x="731" y="0"/>
                  <a:pt x="0" y="708"/>
                  <a:pt x="0" y="1598"/>
                </a:cubicBezTo>
                <a:lnTo>
                  <a:pt x="0" y="5706"/>
                </a:lnTo>
                <a:lnTo>
                  <a:pt x="1484" y="7190"/>
                </a:lnTo>
                <a:lnTo>
                  <a:pt x="0" y="8674"/>
                </a:lnTo>
                <a:lnTo>
                  <a:pt x="0" y="12759"/>
                </a:lnTo>
                <a:cubicBezTo>
                  <a:pt x="0" y="13650"/>
                  <a:pt x="731" y="14357"/>
                  <a:pt x="1598" y="14357"/>
                </a:cubicBezTo>
                <a:lnTo>
                  <a:pt x="41268" y="14357"/>
                </a:lnTo>
                <a:cubicBezTo>
                  <a:pt x="42159" y="14357"/>
                  <a:pt x="42866" y="13650"/>
                  <a:pt x="42866" y="12759"/>
                </a:cubicBezTo>
                <a:lnTo>
                  <a:pt x="42866" y="8674"/>
                </a:lnTo>
                <a:lnTo>
                  <a:pt x="44350" y="7190"/>
                </a:lnTo>
                <a:lnTo>
                  <a:pt x="42866" y="5706"/>
                </a:ln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/>
          </a:p>
        </p:txBody>
      </p:sp>
      <p:sp>
        <p:nvSpPr>
          <p:cNvPr id="405" name="Google Shape;405;p39"/>
          <p:cNvSpPr txBox="1"/>
          <p:nvPr/>
        </p:nvSpPr>
        <p:spPr>
          <a:xfrm>
            <a:off x="20092829" y="7379762"/>
            <a:ext cx="2085000" cy="9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2021</a:t>
            </a:r>
            <a:endParaRPr b="1"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6" name="Google Shape;406;p39"/>
          <p:cNvSpPr/>
          <p:nvPr/>
        </p:nvSpPr>
        <p:spPr>
          <a:xfrm>
            <a:off x="20579843" y="10482009"/>
            <a:ext cx="1327284" cy="1606895"/>
          </a:xfrm>
          <a:custGeom>
            <a:rect b="b" l="l" r="r" t="t"/>
            <a:pathLst>
              <a:path extrusionOk="0" h="22010" w="19539">
                <a:moveTo>
                  <a:pt x="9761" y="1"/>
                </a:moveTo>
                <a:cubicBezTo>
                  <a:pt x="9461" y="1"/>
                  <a:pt x="9164" y="80"/>
                  <a:pt x="8902" y="240"/>
                </a:cubicBezTo>
                <a:lnTo>
                  <a:pt x="867" y="4874"/>
                </a:lnTo>
                <a:cubicBezTo>
                  <a:pt x="342" y="5171"/>
                  <a:pt x="0" y="5741"/>
                  <a:pt x="0" y="6380"/>
                </a:cubicBezTo>
                <a:lnTo>
                  <a:pt x="0" y="15647"/>
                </a:lnTo>
                <a:cubicBezTo>
                  <a:pt x="0" y="16264"/>
                  <a:pt x="342" y="16834"/>
                  <a:pt x="867" y="17154"/>
                </a:cubicBezTo>
                <a:lnTo>
                  <a:pt x="8902" y="21787"/>
                </a:lnTo>
                <a:cubicBezTo>
                  <a:pt x="9164" y="21936"/>
                  <a:pt x="9461" y="22010"/>
                  <a:pt x="9761" y="22010"/>
                </a:cubicBezTo>
                <a:cubicBezTo>
                  <a:pt x="10060" y="22010"/>
                  <a:pt x="10363" y="21936"/>
                  <a:pt x="10637" y="21787"/>
                </a:cubicBezTo>
                <a:lnTo>
                  <a:pt x="18671" y="17154"/>
                </a:lnTo>
                <a:cubicBezTo>
                  <a:pt x="19196" y="16834"/>
                  <a:pt x="19539" y="16264"/>
                  <a:pt x="19539" y="15647"/>
                </a:cubicBezTo>
                <a:lnTo>
                  <a:pt x="19539" y="6380"/>
                </a:lnTo>
                <a:cubicBezTo>
                  <a:pt x="19539" y="5741"/>
                  <a:pt x="19196" y="5171"/>
                  <a:pt x="18671" y="4874"/>
                </a:cubicBezTo>
                <a:lnTo>
                  <a:pt x="10637" y="240"/>
                </a:lnTo>
                <a:cubicBezTo>
                  <a:pt x="10363" y="80"/>
                  <a:pt x="10060" y="1"/>
                  <a:pt x="9761" y="1"/>
                </a:cubicBezTo>
                <a:close/>
              </a:path>
            </a:pathLst>
          </a:custGeom>
          <a:noFill/>
          <a:ln cap="flat" cmpd="sng" w="9525">
            <a:solidFill>
              <a:srgbClr val="19191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39"/>
          <p:cNvSpPr/>
          <p:nvPr/>
        </p:nvSpPr>
        <p:spPr>
          <a:xfrm>
            <a:off x="21129032" y="8542763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39"/>
          <p:cNvSpPr/>
          <p:nvPr/>
        </p:nvSpPr>
        <p:spPr>
          <a:xfrm>
            <a:off x="21154282" y="10048723"/>
            <a:ext cx="241500" cy="25830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9" name="Google Shape;409;p39"/>
          <p:cNvCxnSpPr>
            <a:stCxn id="407" idx="4"/>
          </p:cNvCxnSpPr>
          <p:nvPr/>
        </p:nvCxnSpPr>
        <p:spPr>
          <a:xfrm>
            <a:off x="21249782" y="8801063"/>
            <a:ext cx="3600" cy="1259700"/>
          </a:xfrm>
          <a:prstGeom prst="straightConnector1">
            <a:avLst/>
          </a:prstGeom>
          <a:noFill/>
          <a:ln cap="flat" cmpd="sng" w="9525">
            <a:solidFill>
              <a:srgbClr val="191919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410" name="Google Shape;410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44923" y="10756773"/>
            <a:ext cx="1060199" cy="1123909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39"/>
          <p:cNvSpPr txBox="1"/>
          <p:nvPr/>
        </p:nvSpPr>
        <p:spPr>
          <a:xfrm>
            <a:off x="18818256" y="5332676"/>
            <a:ext cx="4369200" cy="18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Uniswap v3  is launched</a:t>
            </a:r>
            <a:endParaRPr sz="4000">
              <a:solidFill>
                <a:srgbClr val="191919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0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How Do Trades Work?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17" name="Google Shape;41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0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40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8826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●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Choose the trading pair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Trade between any two ERC-20 tokens on Ethereum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can choose from a wide range of trading pairs or create a new pair if it doesn't exist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●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Check the price and liquidity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Uniswap's formula determines the price of tokens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●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Connect your wallet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connect their Ethereum wallet to Uniswap using a compatible wallet such as MetaMask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●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Confirm the transaction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Users confirm transaction and pay gas fee (in ETH) to execute the trade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●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Receive tokens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8826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oppins"/>
              <a:buChar char="○"/>
            </a:pPr>
            <a:r>
              <a:rPr lang="en" sz="4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Tokens are automatically transferred to the user's wallet</a:t>
            </a:r>
            <a:endParaRPr sz="4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1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Contract Structure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26" name="Google Shape;42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1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p41"/>
          <p:cNvSpPr txBox="1"/>
          <p:nvPr/>
        </p:nvSpPr>
        <p:spPr>
          <a:xfrm>
            <a:off x="16658009" y="2880200"/>
            <a:ext cx="56940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FACTORY</a:t>
            </a:r>
            <a:endParaRPr sz="59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430" name="Google Shape;430;p41"/>
          <p:cNvSpPr txBox="1"/>
          <p:nvPr/>
        </p:nvSpPr>
        <p:spPr>
          <a:xfrm>
            <a:off x="16658009" y="9569191"/>
            <a:ext cx="56940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ROUTER</a:t>
            </a:r>
            <a:endParaRPr sz="59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431" name="Google Shape;431;p41"/>
          <p:cNvSpPr txBox="1"/>
          <p:nvPr/>
        </p:nvSpPr>
        <p:spPr>
          <a:xfrm>
            <a:off x="16658009" y="6224714"/>
            <a:ext cx="5694000" cy="116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PAIR</a:t>
            </a:r>
            <a:endParaRPr sz="59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432" name="Google Shape;432;p41"/>
          <p:cNvSpPr txBox="1"/>
          <p:nvPr/>
        </p:nvSpPr>
        <p:spPr>
          <a:xfrm>
            <a:off x="16658013" y="3701367"/>
            <a:ext cx="5694000" cy="14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Creates pair contracts for unique ERC-20 token pairs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3" name="Google Shape;433;p41"/>
          <p:cNvSpPr txBox="1"/>
          <p:nvPr/>
        </p:nvSpPr>
        <p:spPr>
          <a:xfrm>
            <a:off x="16658013" y="10390358"/>
            <a:ext cx="5694000" cy="14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Interacts with pair contracts to conduct trades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41"/>
          <p:cNvSpPr txBox="1"/>
          <p:nvPr/>
        </p:nvSpPr>
        <p:spPr>
          <a:xfrm>
            <a:off x="16658013" y="7045881"/>
            <a:ext cx="5694000" cy="14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Stores LPs’ funds and facilitates liquidity pools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435" name="Google Shape;435;p41"/>
          <p:cNvCxnSpPr/>
          <p:nvPr/>
        </p:nvCxnSpPr>
        <p:spPr>
          <a:xfrm>
            <a:off x="15041971" y="5646087"/>
            <a:ext cx="0" cy="52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6" name="Google Shape;436;p41"/>
          <p:cNvCxnSpPr>
            <a:stCxn id="437" idx="4"/>
            <a:endCxn id="438" idx="0"/>
          </p:cNvCxnSpPr>
          <p:nvPr/>
        </p:nvCxnSpPr>
        <p:spPr>
          <a:xfrm>
            <a:off x="15041747" y="8741071"/>
            <a:ext cx="0" cy="522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9" name="Google Shape;439;p41"/>
          <p:cNvSpPr/>
          <p:nvPr/>
        </p:nvSpPr>
        <p:spPr>
          <a:xfrm>
            <a:off x="13747697" y="3106667"/>
            <a:ext cx="2588100" cy="255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1"/>
          <p:cNvSpPr/>
          <p:nvPr/>
        </p:nvSpPr>
        <p:spPr>
          <a:xfrm>
            <a:off x="13747697" y="6185071"/>
            <a:ext cx="2588100" cy="255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1"/>
          <p:cNvSpPr/>
          <p:nvPr/>
        </p:nvSpPr>
        <p:spPr>
          <a:xfrm>
            <a:off x="13747697" y="9263476"/>
            <a:ext cx="2588100" cy="25560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41"/>
          <p:cNvSpPr/>
          <p:nvPr/>
        </p:nvSpPr>
        <p:spPr>
          <a:xfrm>
            <a:off x="5059055" y="7842322"/>
            <a:ext cx="4713000" cy="4781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1" name="Google Shape;441;p41"/>
          <p:cNvCxnSpPr>
            <a:stCxn id="437" idx="2"/>
            <a:endCxn id="440" idx="6"/>
          </p:cNvCxnSpPr>
          <p:nvPr/>
        </p:nvCxnSpPr>
        <p:spPr>
          <a:xfrm flipH="1">
            <a:off x="9772097" y="7463071"/>
            <a:ext cx="3975600" cy="2770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42" name="Google Shape;442;p41"/>
          <p:cNvGrpSpPr/>
          <p:nvPr/>
        </p:nvGrpSpPr>
        <p:grpSpPr>
          <a:xfrm>
            <a:off x="14381474" y="3713909"/>
            <a:ext cx="1336764" cy="1320218"/>
            <a:chOff x="-47154000" y="3939275"/>
            <a:chExt cx="299300" cy="298550"/>
          </a:xfrm>
        </p:grpSpPr>
        <p:sp>
          <p:nvSpPr>
            <p:cNvPr id="443" name="Google Shape;443;p41"/>
            <p:cNvSpPr/>
            <p:nvPr/>
          </p:nvSpPr>
          <p:spPr>
            <a:xfrm>
              <a:off x="-47084700" y="4131475"/>
              <a:ext cx="159125" cy="106350"/>
            </a:xfrm>
            <a:custGeom>
              <a:rect b="b" l="l" r="r" t="t"/>
              <a:pathLst>
                <a:path extrusionOk="0" h="4254" w="6365">
                  <a:moveTo>
                    <a:pt x="4569" y="693"/>
                  </a:moveTo>
                  <a:cubicBezTo>
                    <a:pt x="4789" y="693"/>
                    <a:pt x="4947" y="851"/>
                    <a:pt x="4947" y="1040"/>
                  </a:cubicBezTo>
                  <a:cubicBezTo>
                    <a:pt x="4947" y="1260"/>
                    <a:pt x="4789" y="1418"/>
                    <a:pt x="4569" y="1418"/>
                  </a:cubicBezTo>
                  <a:lnTo>
                    <a:pt x="1796" y="1418"/>
                  </a:lnTo>
                  <a:cubicBezTo>
                    <a:pt x="1576" y="1418"/>
                    <a:pt x="1418" y="1260"/>
                    <a:pt x="1418" y="1040"/>
                  </a:cubicBezTo>
                  <a:cubicBezTo>
                    <a:pt x="1418" y="851"/>
                    <a:pt x="1576" y="693"/>
                    <a:pt x="1796" y="693"/>
                  </a:cubicBezTo>
                  <a:close/>
                  <a:moveTo>
                    <a:pt x="4569" y="2111"/>
                  </a:moveTo>
                  <a:cubicBezTo>
                    <a:pt x="4789" y="2111"/>
                    <a:pt x="4947" y="2268"/>
                    <a:pt x="4947" y="2457"/>
                  </a:cubicBezTo>
                  <a:cubicBezTo>
                    <a:pt x="4947" y="2678"/>
                    <a:pt x="4789" y="2835"/>
                    <a:pt x="4569" y="2835"/>
                  </a:cubicBezTo>
                  <a:lnTo>
                    <a:pt x="1796" y="2835"/>
                  </a:lnTo>
                  <a:cubicBezTo>
                    <a:pt x="1576" y="2835"/>
                    <a:pt x="1418" y="2678"/>
                    <a:pt x="1418" y="2457"/>
                  </a:cubicBezTo>
                  <a:cubicBezTo>
                    <a:pt x="1418" y="2268"/>
                    <a:pt x="1576" y="2111"/>
                    <a:pt x="1796" y="2111"/>
                  </a:cubicBezTo>
                  <a:close/>
                  <a:moveTo>
                    <a:pt x="0" y="0"/>
                  </a:moveTo>
                  <a:lnTo>
                    <a:pt x="0" y="1418"/>
                  </a:lnTo>
                  <a:lnTo>
                    <a:pt x="0" y="3875"/>
                  </a:lnTo>
                  <a:cubicBezTo>
                    <a:pt x="0" y="4096"/>
                    <a:pt x="158" y="4253"/>
                    <a:pt x="379" y="4253"/>
                  </a:cubicBezTo>
                  <a:lnTo>
                    <a:pt x="5986" y="4253"/>
                  </a:lnTo>
                  <a:cubicBezTo>
                    <a:pt x="6207" y="4253"/>
                    <a:pt x="6364" y="4096"/>
                    <a:pt x="6364" y="3875"/>
                  </a:cubicBezTo>
                  <a:lnTo>
                    <a:pt x="6364" y="1418"/>
                  </a:lnTo>
                  <a:lnTo>
                    <a:pt x="63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000000"/>
                </a:solidFill>
              </a:endParaRPr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-46979150" y="3943225"/>
              <a:ext cx="48050" cy="47275"/>
            </a:xfrm>
            <a:custGeom>
              <a:rect b="b" l="l" r="r" t="t"/>
              <a:pathLst>
                <a:path extrusionOk="0" h="1891" w="1922">
                  <a:moveTo>
                    <a:pt x="0" y="0"/>
                  </a:moveTo>
                  <a:lnTo>
                    <a:pt x="0" y="1891"/>
                  </a:lnTo>
                  <a:lnTo>
                    <a:pt x="1922" y="18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000000"/>
                </a:solidFill>
              </a:endParaRPr>
            </a:p>
          </p:txBody>
        </p:sp>
        <p:sp>
          <p:nvSpPr>
            <p:cNvPr id="445" name="Google Shape;445;p41"/>
            <p:cNvSpPr/>
            <p:nvPr/>
          </p:nvSpPr>
          <p:spPr>
            <a:xfrm>
              <a:off x="-47154000" y="4026700"/>
              <a:ext cx="299300" cy="141025"/>
            </a:xfrm>
            <a:custGeom>
              <a:rect b="b" l="l" r="r" t="t"/>
              <a:pathLst>
                <a:path extrusionOk="0" h="5641" w="11972">
                  <a:moveTo>
                    <a:pt x="3151" y="2080"/>
                  </a:moveTo>
                  <a:cubicBezTo>
                    <a:pt x="3340" y="2080"/>
                    <a:pt x="3497" y="2238"/>
                    <a:pt x="3497" y="2458"/>
                  </a:cubicBezTo>
                  <a:cubicBezTo>
                    <a:pt x="3497" y="2647"/>
                    <a:pt x="3340" y="2805"/>
                    <a:pt x="3151" y="2805"/>
                  </a:cubicBezTo>
                  <a:cubicBezTo>
                    <a:pt x="2930" y="2805"/>
                    <a:pt x="2804" y="2647"/>
                    <a:pt x="2804" y="2458"/>
                  </a:cubicBezTo>
                  <a:cubicBezTo>
                    <a:pt x="2804" y="2238"/>
                    <a:pt x="2930" y="2080"/>
                    <a:pt x="3151" y="2080"/>
                  </a:cubicBezTo>
                  <a:close/>
                  <a:moveTo>
                    <a:pt x="4568" y="2080"/>
                  </a:moveTo>
                  <a:cubicBezTo>
                    <a:pt x="4757" y="2080"/>
                    <a:pt x="4915" y="2238"/>
                    <a:pt x="4915" y="2458"/>
                  </a:cubicBezTo>
                  <a:cubicBezTo>
                    <a:pt x="4915" y="2647"/>
                    <a:pt x="4757" y="2805"/>
                    <a:pt x="4568" y="2805"/>
                  </a:cubicBezTo>
                  <a:cubicBezTo>
                    <a:pt x="4348" y="2805"/>
                    <a:pt x="4190" y="2647"/>
                    <a:pt x="4190" y="2458"/>
                  </a:cubicBezTo>
                  <a:cubicBezTo>
                    <a:pt x="4190" y="2238"/>
                    <a:pt x="4348" y="2080"/>
                    <a:pt x="4568" y="2080"/>
                  </a:cubicBezTo>
                  <a:close/>
                  <a:moveTo>
                    <a:pt x="6648" y="2080"/>
                  </a:moveTo>
                  <a:cubicBezTo>
                    <a:pt x="6837" y="2080"/>
                    <a:pt x="6994" y="2238"/>
                    <a:pt x="6994" y="2458"/>
                  </a:cubicBezTo>
                  <a:cubicBezTo>
                    <a:pt x="6994" y="2647"/>
                    <a:pt x="6837" y="2805"/>
                    <a:pt x="6648" y="2805"/>
                  </a:cubicBezTo>
                  <a:lnTo>
                    <a:pt x="5923" y="2805"/>
                  </a:lnTo>
                  <a:cubicBezTo>
                    <a:pt x="5734" y="2805"/>
                    <a:pt x="5576" y="2647"/>
                    <a:pt x="5576" y="2458"/>
                  </a:cubicBezTo>
                  <a:cubicBezTo>
                    <a:pt x="5576" y="2238"/>
                    <a:pt x="5734" y="2080"/>
                    <a:pt x="5923" y="2080"/>
                  </a:cubicBezTo>
                  <a:close/>
                  <a:moveTo>
                    <a:pt x="8790" y="2080"/>
                  </a:moveTo>
                  <a:cubicBezTo>
                    <a:pt x="8979" y="2080"/>
                    <a:pt x="9136" y="2238"/>
                    <a:pt x="9136" y="2458"/>
                  </a:cubicBezTo>
                  <a:cubicBezTo>
                    <a:pt x="9136" y="2647"/>
                    <a:pt x="8979" y="2805"/>
                    <a:pt x="8790" y="2805"/>
                  </a:cubicBezTo>
                  <a:lnTo>
                    <a:pt x="8065" y="2805"/>
                  </a:lnTo>
                  <a:cubicBezTo>
                    <a:pt x="7876" y="2805"/>
                    <a:pt x="7719" y="2647"/>
                    <a:pt x="7719" y="2458"/>
                  </a:cubicBezTo>
                  <a:cubicBezTo>
                    <a:pt x="7719" y="2238"/>
                    <a:pt x="7876" y="2080"/>
                    <a:pt x="8065" y="2080"/>
                  </a:cubicBezTo>
                  <a:close/>
                  <a:moveTo>
                    <a:pt x="1071" y="1"/>
                  </a:moveTo>
                  <a:cubicBezTo>
                    <a:pt x="473" y="1"/>
                    <a:pt x="0" y="473"/>
                    <a:pt x="0" y="1072"/>
                  </a:cubicBezTo>
                  <a:lnTo>
                    <a:pt x="0" y="4569"/>
                  </a:lnTo>
                  <a:cubicBezTo>
                    <a:pt x="0" y="5168"/>
                    <a:pt x="473" y="5640"/>
                    <a:pt x="1071" y="5640"/>
                  </a:cubicBezTo>
                  <a:lnTo>
                    <a:pt x="2111" y="5640"/>
                  </a:lnTo>
                  <a:lnTo>
                    <a:pt x="2111" y="4223"/>
                  </a:lnTo>
                  <a:lnTo>
                    <a:pt x="1764" y="4223"/>
                  </a:lnTo>
                  <a:cubicBezTo>
                    <a:pt x="1575" y="4223"/>
                    <a:pt x="1418" y="4065"/>
                    <a:pt x="1418" y="3876"/>
                  </a:cubicBezTo>
                  <a:cubicBezTo>
                    <a:pt x="1418" y="3655"/>
                    <a:pt x="1575" y="3498"/>
                    <a:pt x="1764" y="3498"/>
                  </a:cubicBezTo>
                  <a:lnTo>
                    <a:pt x="10208" y="3498"/>
                  </a:lnTo>
                  <a:cubicBezTo>
                    <a:pt x="10397" y="3498"/>
                    <a:pt x="10554" y="3655"/>
                    <a:pt x="10554" y="3876"/>
                  </a:cubicBezTo>
                  <a:cubicBezTo>
                    <a:pt x="10554" y="4065"/>
                    <a:pt x="10397" y="4223"/>
                    <a:pt x="10208" y="4223"/>
                  </a:cubicBezTo>
                  <a:lnTo>
                    <a:pt x="9830" y="4223"/>
                  </a:lnTo>
                  <a:lnTo>
                    <a:pt x="9830" y="5640"/>
                  </a:lnTo>
                  <a:lnTo>
                    <a:pt x="10901" y="5640"/>
                  </a:lnTo>
                  <a:cubicBezTo>
                    <a:pt x="11499" y="5640"/>
                    <a:pt x="11972" y="5168"/>
                    <a:pt x="11972" y="4569"/>
                  </a:cubicBezTo>
                  <a:lnTo>
                    <a:pt x="11972" y="1072"/>
                  </a:lnTo>
                  <a:cubicBezTo>
                    <a:pt x="11972" y="473"/>
                    <a:pt x="11499" y="1"/>
                    <a:pt x="10901" y="1"/>
                  </a:cubicBezTo>
                  <a:lnTo>
                    <a:pt x="9830" y="1"/>
                  </a:lnTo>
                  <a:lnTo>
                    <a:pt x="9830" y="1072"/>
                  </a:lnTo>
                  <a:cubicBezTo>
                    <a:pt x="9830" y="1261"/>
                    <a:pt x="9672" y="1419"/>
                    <a:pt x="9483" y="1419"/>
                  </a:cubicBezTo>
                  <a:lnTo>
                    <a:pt x="2489" y="1419"/>
                  </a:lnTo>
                  <a:cubicBezTo>
                    <a:pt x="2268" y="1419"/>
                    <a:pt x="2111" y="1261"/>
                    <a:pt x="2111" y="1072"/>
                  </a:cubicBezTo>
                  <a:lnTo>
                    <a:pt x="21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000000"/>
                </a:solidFill>
              </a:endParaRPr>
            </a:p>
          </p:txBody>
        </p:sp>
        <p:sp>
          <p:nvSpPr>
            <p:cNvPr id="446" name="Google Shape;446;p41"/>
            <p:cNvSpPr/>
            <p:nvPr/>
          </p:nvSpPr>
          <p:spPr>
            <a:xfrm>
              <a:off x="-47083125" y="3939275"/>
              <a:ext cx="158325" cy="106350"/>
            </a:xfrm>
            <a:custGeom>
              <a:rect b="b" l="l" r="r" t="t"/>
              <a:pathLst>
                <a:path extrusionOk="0" h="4254" w="6333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lnTo>
                    <a:pt x="0" y="3529"/>
                  </a:lnTo>
                  <a:lnTo>
                    <a:pt x="0" y="4254"/>
                  </a:lnTo>
                  <a:lnTo>
                    <a:pt x="6333" y="4254"/>
                  </a:lnTo>
                  <a:lnTo>
                    <a:pt x="6333" y="3498"/>
                  </a:lnTo>
                  <a:lnTo>
                    <a:pt x="6301" y="3498"/>
                  </a:lnTo>
                  <a:lnTo>
                    <a:pt x="6301" y="2805"/>
                  </a:lnTo>
                  <a:lnTo>
                    <a:pt x="3844" y="2805"/>
                  </a:lnTo>
                  <a:cubicBezTo>
                    <a:pt x="3655" y="2805"/>
                    <a:pt x="3498" y="2647"/>
                    <a:pt x="3498" y="2427"/>
                  </a:cubicBezTo>
                  <a:lnTo>
                    <a:pt x="349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000000"/>
                </a:solidFill>
              </a:endParaRPr>
            </a:p>
          </p:txBody>
        </p:sp>
      </p:grpSp>
      <p:grpSp>
        <p:nvGrpSpPr>
          <p:cNvPr id="447" name="Google Shape;447;p41"/>
          <p:cNvGrpSpPr/>
          <p:nvPr/>
        </p:nvGrpSpPr>
        <p:grpSpPr>
          <a:xfrm>
            <a:off x="14375480" y="9882372"/>
            <a:ext cx="1336691" cy="1320324"/>
            <a:chOff x="-5254775" y="3631325"/>
            <a:chExt cx="296950" cy="292625"/>
          </a:xfrm>
        </p:grpSpPr>
        <p:sp>
          <p:nvSpPr>
            <p:cNvPr id="448" name="Google Shape;448;p41"/>
            <p:cNvSpPr/>
            <p:nvPr/>
          </p:nvSpPr>
          <p:spPr>
            <a:xfrm>
              <a:off x="-5246900" y="3766400"/>
              <a:ext cx="58300" cy="55150"/>
            </a:xfrm>
            <a:custGeom>
              <a:rect b="b" l="l" r="r" t="t"/>
              <a:pathLst>
                <a:path extrusionOk="0" h="2206" w="2332">
                  <a:moveTo>
                    <a:pt x="1769" y="1"/>
                  </a:moveTo>
                  <a:cubicBezTo>
                    <a:pt x="1639" y="1"/>
                    <a:pt x="1513" y="48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64"/>
                  </a:cubicBezTo>
                  <a:cubicBezTo>
                    <a:pt x="300" y="2159"/>
                    <a:pt x="434" y="2206"/>
                    <a:pt x="564" y="2206"/>
                  </a:cubicBezTo>
                  <a:cubicBezTo>
                    <a:pt x="694" y="2206"/>
                    <a:pt x="820" y="2159"/>
                    <a:pt x="914" y="2064"/>
                  </a:cubicBezTo>
                  <a:lnTo>
                    <a:pt x="2143" y="835"/>
                  </a:lnTo>
                  <a:cubicBezTo>
                    <a:pt x="2332" y="646"/>
                    <a:pt x="2332" y="331"/>
                    <a:pt x="2143" y="142"/>
                  </a:cubicBezTo>
                  <a:cubicBezTo>
                    <a:pt x="2033" y="48"/>
                    <a:pt x="1899" y="1"/>
                    <a:pt x="176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1"/>
            <p:cNvSpPr/>
            <p:nvPr/>
          </p:nvSpPr>
          <p:spPr>
            <a:xfrm>
              <a:off x="-5216175" y="3795550"/>
              <a:ext cx="58300" cy="55950"/>
            </a:xfrm>
            <a:custGeom>
              <a:rect b="b" l="l" r="r" t="t"/>
              <a:pathLst>
                <a:path extrusionOk="0" h="2238" w="2332">
                  <a:moveTo>
                    <a:pt x="1764" y="0"/>
                  </a:moveTo>
                  <a:cubicBezTo>
                    <a:pt x="1638" y="0"/>
                    <a:pt x="1512" y="47"/>
                    <a:pt x="1418" y="142"/>
                  </a:cubicBezTo>
                  <a:lnTo>
                    <a:pt x="189" y="1371"/>
                  </a:lnTo>
                  <a:cubicBezTo>
                    <a:pt x="0" y="1560"/>
                    <a:pt x="0" y="1875"/>
                    <a:pt x="189" y="2095"/>
                  </a:cubicBezTo>
                  <a:cubicBezTo>
                    <a:pt x="284" y="2190"/>
                    <a:pt x="410" y="2237"/>
                    <a:pt x="540" y="2237"/>
                  </a:cubicBezTo>
                  <a:cubicBezTo>
                    <a:pt x="670" y="2237"/>
                    <a:pt x="804" y="2190"/>
                    <a:pt x="914" y="2095"/>
                  </a:cubicBezTo>
                  <a:lnTo>
                    <a:pt x="2111" y="867"/>
                  </a:lnTo>
                  <a:cubicBezTo>
                    <a:pt x="2332" y="678"/>
                    <a:pt x="2332" y="363"/>
                    <a:pt x="2111" y="142"/>
                  </a:cubicBezTo>
                  <a:cubicBezTo>
                    <a:pt x="2016" y="47"/>
                    <a:pt x="1890" y="0"/>
                    <a:pt x="176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1"/>
            <p:cNvSpPr/>
            <p:nvPr/>
          </p:nvSpPr>
          <p:spPr>
            <a:xfrm>
              <a:off x="-5185475" y="3826250"/>
              <a:ext cx="57525" cy="55750"/>
            </a:xfrm>
            <a:custGeom>
              <a:rect b="b" l="l" r="r" t="t"/>
              <a:pathLst>
                <a:path extrusionOk="0" h="2230" w="2301">
                  <a:moveTo>
                    <a:pt x="1765" y="1"/>
                  </a:moveTo>
                  <a:cubicBezTo>
                    <a:pt x="1639" y="1"/>
                    <a:pt x="1513" y="48"/>
                    <a:pt x="1419" y="143"/>
                  </a:cubicBezTo>
                  <a:lnTo>
                    <a:pt x="190" y="1371"/>
                  </a:lnTo>
                  <a:cubicBezTo>
                    <a:pt x="1" y="1560"/>
                    <a:pt x="1" y="1875"/>
                    <a:pt x="190" y="2064"/>
                  </a:cubicBezTo>
                  <a:cubicBezTo>
                    <a:pt x="284" y="2175"/>
                    <a:pt x="410" y="2230"/>
                    <a:pt x="536" y="2230"/>
                  </a:cubicBezTo>
                  <a:cubicBezTo>
                    <a:pt x="662" y="2230"/>
                    <a:pt x="788" y="2175"/>
                    <a:pt x="883" y="2064"/>
                  </a:cubicBezTo>
                  <a:lnTo>
                    <a:pt x="2112" y="836"/>
                  </a:lnTo>
                  <a:cubicBezTo>
                    <a:pt x="2301" y="647"/>
                    <a:pt x="2301" y="332"/>
                    <a:pt x="2112" y="143"/>
                  </a:cubicBezTo>
                  <a:cubicBezTo>
                    <a:pt x="2017" y="48"/>
                    <a:pt x="1891" y="1"/>
                    <a:pt x="176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1"/>
            <p:cNvSpPr/>
            <p:nvPr/>
          </p:nvSpPr>
          <p:spPr>
            <a:xfrm>
              <a:off x="-5156325" y="3856375"/>
              <a:ext cx="58300" cy="55750"/>
            </a:xfrm>
            <a:custGeom>
              <a:rect b="b" l="l" r="r" t="t"/>
              <a:pathLst>
                <a:path extrusionOk="0" h="2230" w="2332">
                  <a:moveTo>
                    <a:pt x="1781" y="1"/>
                  </a:moveTo>
                  <a:cubicBezTo>
                    <a:pt x="1655" y="1"/>
                    <a:pt x="1529" y="56"/>
                    <a:pt x="1418" y="166"/>
                  </a:cubicBezTo>
                  <a:lnTo>
                    <a:pt x="190" y="1395"/>
                  </a:lnTo>
                  <a:cubicBezTo>
                    <a:pt x="1" y="1584"/>
                    <a:pt x="1" y="1899"/>
                    <a:pt x="190" y="2088"/>
                  </a:cubicBezTo>
                  <a:cubicBezTo>
                    <a:pt x="300" y="2183"/>
                    <a:pt x="442" y="2230"/>
                    <a:pt x="575" y="2230"/>
                  </a:cubicBezTo>
                  <a:cubicBezTo>
                    <a:pt x="709" y="2230"/>
                    <a:pt x="835" y="2183"/>
                    <a:pt x="914" y="2088"/>
                  </a:cubicBezTo>
                  <a:lnTo>
                    <a:pt x="2143" y="859"/>
                  </a:lnTo>
                  <a:cubicBezTo>
                    <a:pt x="2332" y="670"/>
                    <a:pt x="2332" y="355"/>
                    <a:pt x="2143" y="166"/>
                  </a:cubicBezTo>
                  <a:cubicBezTo>
                    <a:pt x="2033" y="56"/>
                    <a:pt x="1907" y="1"/>
                    <a:pt x="178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-5105925" y="3886525"/>
              <a:ext cx="37050" cy="37425"/>
            </a:xfrm>
            <a:custGeom>
              <a:rect b="b" l="l" r="r" t="t"/>
              <a:pathLst>
                <a:path extrusionOk="0" h="1497" w="1482">
                  <a:moveTo>
                    <a:pt x="662" y="0"/>
                  </a:moveTo>
                  <a:lnTo>
                    <a:pt x="536" y="126"/>
                  </a:lnTo>
                  <a:lnTo>
                    <a:pt x="1" y="756"/>
                  </a:lnTo>
                  <a:lnTo>
                    <a:pt x="599" y="1355"/>
                  </a:lnTo>
                  <a:cubicBezTo>
                    <a:pt x="694" y="1449"/>
                    <a:pt x="820" y="1497"/>
                    <a:pt x="946" y="1497"/>
                  </a:cubicBezTo>
                  <a:cubicBezTo>
                    <a:pt x="1072" y="1497"/>
                    <a:pt x="1198" y="1449"/>
                    <a:pt x="1293" y="1355"/>
                  </a:cubicBezTo>
                  <a:cubicBezTo>
                    <a:pt x="1482" y="1166"/>
                    <a:pt x="1482" y="851"/>
                    <a:pt x="1293" y="662"/>
                  </a:cubicBezTo>
                  <a:lnTo>
                    <a:pt x="6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-5254775" y="3648050"/>
              <a:ext cx="278050" cy="248325"/>
            </a:xfrm>
            <a:custGeom>
              <a:rect b="b" l="l" r="r" t="t"/>
              <a:pathLst>
                <a:path extrusionOk="0" h="9933" w="11122">
                  <a:moveTo>
                    <a:pt x="4049" y="1"/>
                  </a:moveTo>
                  <a:cubicBezTo>
                    <a:pt x="3781" y="1"/>
                    <a:pt x="3513" y="103"/>
                    <a:pt x="3308" y="308"/>
                  </a:cubicBezTo>
                  <a:lnTo>
                    <a:pt x="410" y="3364"/>
                  </a:lnTo>
                  <a:cubicBezTo>
                    <a:pt x="0" y="3774"/>
                    <a:pt x="0" y="4435"/>
                    <a:pt x="410" y="4813"/>
                  </a:cubicBezTo>
                  <a:lnTo>
                    <a:pt x="631" y="5065"/>
                  </a:lnTo>
                  <a:lnTo>
                    <a:pt x="1198" y="4498"/>
                  </a:lnTo>
                  <a:cubicBezTo>
                    <a:pt x="1454" y="4242"/>
                    <a:pt x="1794" y="4106"/>
                    <a:pt x="2122" y="4106"/>
                  </a:cubicBezTo>
                  <a:cubicBezTo>
                    <a:pt x="2398" y="4106"/>
                    <a:pt x="2666" y="4202"/>
                    <a:pt x="2867" y="4404"/>
                  </a:cubicBezTo>
                  <a:cubicBezTo>
                    <a:pt x="3151" y="4624"/>
                    <a:pt x="3308" y="4971"/>
                    <a:pt x="3277" y="5286"/>
                  </a:cubicBezTo>
                  <a:cubicBezTo>
                    <a:pt x="3592" y="5286"/>
                    <a:pt x="3907" y="5412"/>
                    <a:pt x="4128" y="5664"/>
                  </a:cubicBezTo>
                  <a:cubicBezTo>
                    <a:pt x="4380" y="5884"/>
                    <a:pt x="4506" y="6200"/>
                    <a:pt x="4506" y="6515"/>
                  </a:cubicBezTo>
                  <a:cubicBezTo>
                    <a:pt x="4821" y="6515"/>
                    <a:pt x="5136" y="6641"/>
                    <a:pt x="5356" y="6861"/>
                  </a:cubicBezTo>
                  <a:cubicBezTo>
                    <a:pt x="5608" y="7113"/>
                    <a:pt x="5703" y="7428"/>
                    <a:pt x="5703" y="7743"/>
                  </a:cubicBezTo>
                  <a:cubicBezTo>
                    <a:pt x="6018" y="7743"/>
                    <a:pt x="6364" y="7869"/>
                    <a:pt x="6585" y="8090"/>
                  </a:cubicBezTo>
                  <a:cubicBezTo>
                    <a:pt x="6837" y="8342"/>
                    <a:pt x="6931" y="8657"/>
                    <a:pt x="6931" y="8909"/>
                  </a:cubicBezTo>
                  <a:lnTo>
                    <a:pt x="7814" y="9791"/>
                  </a:lnTo>
                  <a:cubicBezTo>
                    <a:pt x="7908" y="9886"/>
                    <a:pt x="8034" y="9933"/>
                    <a:pt x="8160" y="9933"/>
                  </a:cubicBezTo>
                  <a:cubicBezTo>
                    <a:pt x="8286" y="9933"/>
                    <a:pt x="8412" y="9886"/>
                    <a:pt x="8507" y="9791"/>
                  </a:cubicBezTo>
                  <a:cubicBezTo>
                    <a:pt x="8727" y="9602"/>
                    <a:pt x="8727" y="9287"/>
                    <a:pt x="8507" y="9066"/>
                  </a:cubicBezTo>
                  <a:lnTo>
                    <a:pt x="7656" y="8216"/>
                  </a:lnTo>
                  <a:cubicBezTo>
                    <a:pt x="7530" y="8090"/>
                    <a:pt x="7530" y="7869"/>
                    <a:pt x="7656" y="7743"/>
                  </a:cubicBezTo>
                  <a:cubicBezTo>
                    <a:pt x="7748" y="7596"/>
                    <a:pt x="7851" y="7534"/>
                    <a:pt x="7953" y="7534"/>
                  </a:cubicBezTo>
                  <a:cubicBezTo>
                    <a:pt x="8024" y="7534"/>
                    <a:pt x="8095" y="7565"/>
                    <a:pt x="8160" y="7617"/>
                  </a:cubicBezTo>
                  <a:lnTo>
                    <a:pt x="9011" y="8499"/>
                  </a:lnTo>
                  <a:cubicBezTo>
                    <a:pt x="9121" y="8594"/>
                    <a:pt x="9255" y="8641"/>
                    <a:pt x="9385" y="8641"/>
                  </a:cubicBezTo>
                  <a:cubicBezTo>
                    <a:pt x="9515" y="8641"/>
                    <a:pt x="9641" y="8594"/>
                    <a:pt x="9735" y="8499"/>
                  </a:cubicBezTo>
                  <a:cubicBezTo>
                    <a:pt x="9924" y="8279"/>
                    <a:pt x="9924" y="7964"/>
                    <a:pt x="9735" y="7775"/>
                  </a:cubicBezTo>
                  <a:lnTo>
                    <a:pt x="8853" y="6924"/>
                  </a:lnTo>
                  <a:cubicBezTo>
                    <a:pt x="8759" y="6798"/>
                    <a:pt x="8759" y="6578"/>
                    <a:pt x="8853" y="6452"/>
                  </a:cubicBezTo>
                  <a:cubicBezTo>
                    <a:pt x="8916" y="6389"/>
                    <a:pt x="9011" y="6357"/>
                    <a:pt x="9101" y="6357"/>
                  </a:cubicBezTo>
                  <a:cubicBezTo>
                    <a:pt x="9192" y="6357"/>
                    <a:pt x="9279" y="6389"/>
                    <a:pt x="9326" y="6452"/>
                  </a:cubicBezTo>
                  <a:lnTo>
                    <a:pt x="10208" y="7302"/>
                  </a:lnTo>
                  <a:cubicBezTo>
                    <a:pt x="10303" y="7397"/>
                    <a:pt x="10429" y="7444"/>
                    <a:pt x="10555" y="7444"/>
                  </a:cubicBezTo>
                  <a:cubicBezTo>
                    <a:pt x="10681" y="7444"/>
                    <a:pt x="10807" y="7397"/>
                    <a:pt x="10901" y="7302"/>
                  </a:cubicBezTo>
                  <a:cubicBezTo>
                    <a:pt x="11122" y="7113"/>
                    <a:pt x="11122" y="6798"/>
                    <a:pt x="10901" y="6609"/>
                  </a:cubicBezTo>
                  <a:lnTo>
                    <a:pt x="10334" y="6010"/>
                  </a:lnTo>
                  <a:lnTo>
                    <a:pt x="10208" y="5884"/>
                  </a:lnTo>
                  <a:lnTo>
                    <a:pt x="6931" y="2608"/>
                  </a:lnTo>
                  <a:cubicBezTo>
                    <a:pt x="6884" y="2561"/>
                    <a:pt x="6798" y="2537"/>
                    <a:pt x="6707" y="2537"/>
                  </a:cubicBezTo>
                  <a:cubicBezTo>
                    <a:pt x="6616" y="2537"/>
                    <a:pt x="6522" y="2561"/>
                    <a:pt x="6459" y="2608"/>
                  </a:cubicBezTo>
                  <a:lnTo>
                    <a:pt x="5167" y="3931"/>
                  </a:lnTo>
                  <a:cubicBezTo>
                    <a:pt x="4904" y="4176"/>
                    <a:pt x="4562" y="4308"/>
                    <a:pt x="4229" y="4308"/>
                  </a:cubicBezTo>
                  <a:cubicBezTo>
                    <a:pt x="4004" y="4308"/>
                    <a:pt x="3783" y="4247"/>
                    <a:pt x="3592" y="4120"/>
                  </a:cubicBezTo>
                  <a:cubicBezTo>
                    <a:pt x="2962" y="3679"/>
                    <a:pt x="2930" y="2829"/>
                    <a:pt x="3434" y="2293"/>
                  </a:cubicBezTo>
                  <a:lnTo>
                    <a:pt x="5010" y="529"/>
                  </a:lnTo>
                  <a:lnTo>
                    <a:pt x="4789" y="308"/>
                  </a:lnTo>
                  <a:cubicBezTo>
                    <a:pt x="4584" y="103"/>
                    <a:pt x="4317" y="1"/>
                    <a:pt x="404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-5163425" y="3631325"/>
              <a:ext cx="205600" cy="150450"/>
            </a:xfrm>
            <a:custGeom>
              <a:rect b="b" l="l" r="r" t="t"/>
              <a:pathLst>
                <a:path extrusionOk="0" h="6018" w="8224">
                  <a:moveTo>
                    <a:pt x="3699" y="0"/>
                  </a:moveTo>
                  <a:cubicBezTo>
                    <a:pt x="3435" y="0"/>
                    <a:pt x="3167" y="95"/>
                    <a:pt x="2962" y="284"/>
                  </a:cubicBezTo>
                  <a:lnTo>
                    <a:pt x="2364" y="883"/>
                  </a:lnTo>
                  <a:lnTo>
                    <a:pt x="2269" y="1009"/>
                  </a:lnTo>
                  <a:lnTo>
                    <a:pt x="222" y="3245"/>
                  </a:lnTo>
                  <a:cubicBezTo>
                    <a:pt x="1" y="3435"/>
                    <a:pt x="1" y="3781"/>
                    <a:pt x="222" y="3970"/>
                  </a:cubicBezTo>
                  <a:cubicBezTo>
                    <a:pt x="316" y="4065"/>
                    <a:pt x="442" y="4112"/>
                    <a:pt x="568" y="4112"/>
                  </a:cubicBezTo>
                  <a:cubicBezTo>
                    <a:pt x="694" y="4112"/>
                    <a:pt x="820" y="4065"/>
                    <a:pt x="915" y="3970"/>
                  </a:cubicBezTo>
                  <a:lnTo>
                    <a:pt x="2269" y="2615"/>
                  </a:lnTo>
                  <a:cubicBezTo>
                    <a:pt x="2458" y="2426"/>
                    <a:pt x="2718" y="2332"/>
                    <a:pt x="2982" y="2332"/>
                  </a:cubicBezTo>
                  <a:cubicBezTo>
                    <a:pt x="3246" y="2332"/>
                    <a:pt x="3514" y="2426"/>
                    <a:pt x="3719" y="2615"/>
                  </a:cubicBezTo>
                  <a:lnTo>
                    <a:pt x="7090" y="6018"/>
                  </a:lnTo>
                  <a:lnTo>
                    <a:pt x="7814" y="5356"/>
                  </a:lnTo>
                  <a:cubicBezTo>
                    <a:pt x="8224" y="4947"/>
                    <a:pt x="8224" y="4285"/>
                    <a:pt x="7814" y="3876"/>
                  </a:cubicBezTo>
                  <a:lnTo>
                    <a:pt x="4412" y="284"/>
                  </a:lnTo>
                  <a:cubicBezTo>
                    <a:pt x="4223" y="95"/>
                    <a:pt x="3963" y="0"/>
                    <a:pt x="36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5" name="Google Shape;455;p41"/>
          <p:cNvSpPr/>
          <p:nvPr/>
        </p:nvSpPr>
        <p:spPr>
          <a:xfrm>
            <a:off x="5420129" y="8453609"/>
            <a:ext cx="2094600" cy="2125500"/>
          </a:xfrm>
          <a:prstGeom prst="ellipse">
            <a:avLst/>
          </a:prstGeom>
          <a:solidFill>
            <a:srgbClr val="FECB33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1"/>
          <p:cNvSpPr/>
          <p:nvPr/>
        </p:nvSpPr>
        <p:spPr>
          <a:xfrm>
            <a:off x="7157194" y="9923940"/>
            <a:ext cx="2094600" cy="2125500"/>
          </a:xfrm>
          <a:prstGeom prst="ellipse">
            <a:avLst/>
          </a:prstGeom>
          <a:solidFill>
            <a:schemeClr val="dk1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1"/>
          <p:cNvSpPr txBox="1"/>
          <p:nvPr/>
        </p:nvSpPr>
        <p:spPr>
          <a:xfrm>
            <a:off x="7129653" y="11292976"/>
            <a:ext cx="21498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2F2F2"/>
                </a:solidFill>
                <a:latin typeface="Archivo ExtraBold"/>
                <a:ea typeface="Archivo ExtraBold"/>
                <a:cs typeface="Archivo ExtraBold"/>
                <a:sym typeface="Archivo ExtraBold"/>
              </a:rPr>
              <a:t>Token B</a:t>
            </a:r>
            <a:endParaRPr sz="3700">
              <a:solidFill>
                <a:srgbClr val="F2F2F2"/>
              </a:solidFill>
              <a:latin typeface="Archivo ExtraBold"/>
              <a:ea typeface="Archivo ExtraBold"/>
              <a:cs typeface="Archivo ExtraBold"/>
              <a:sym typeface="Archivo ExtraBold"/>
            </a:endParaRPr>
          </a:p>
        </p:txBody>
      </p:sp>
      <p:grpSp>
        <p:nvGrpSpPr>
          <p:cNvPr id="458" name="Google Shape;458;p41"/>
          <p:cNvGrpSpPr/>
          <p:nvPr/>
        </p:nvGrpSpPr>
        <p:grpSpPr>
          <a:xfrm>
            <a:off x="14348981" y="6793605"/>
            <a:ext cx="1386892" cy="1319690"/>
            <a:chOff x="4266025" y="3609275"/>
            <a:chExt cx="299325" cy="277275"/>
          </a:xfrm>
        </p:grpSpPr>
        <p:sp>
          <p:nvSpPr>
            <p:cNvPr id="459" name="Google Shape;459;p41"/>
            <p:cNvSpPr/>
            <p:nvPr/>
          </p:nvSpPr>
          <p:spPr>
            <a:xfrm>
              <a:off x="4266025" y="3609275"/>
              <a:ext cx="299325" cy="224500"/>
            </a:xfrm>
            <a:custGeom>
              <a:rect b="b" l="l" r="r" t="t"/>
              <a:pathLst>
                <a:path extrusionOk="0" h="8980" w="11973">
                  <a:moveTo>
                    <a:pt x="2017" y="3749"/>
                  </a:moveTo>
                  <a:lnTo>
                    <a:pt x="3119" y="5514"/>
                  </a:lnTo>
                  <a:lnTo>
                    <a:pt x="914" y="5514"/>
                  </a:lnTo>
                  <a:lnTo>
                    <a:pt x="2017" y="3749"/>
                  </a:lnTo>
                  <a:close/>
                  <a:moveTo>
                    <a:pt x="9641" y="3749"/>
                  </a:moveTo>
                  <a:lnTo>
                    <a:pt x="10744" y="5514"/>
                  </a:lnTo>
                  <a:lnTo>
                    <a:pt x="8538" y="5514"/>
                  </a:lnTo>
                  <a:lnTo>
                    <a:pt x="9641" y="3749"/>
                  </a:lnTo>
                  <a:close/>
                  <a:moveTo>
                    <a:pt x="5892" y="0"/>
                  </a:moveTo>
                  <a:cubicBezTo>
                    <a:pt x="5325" y="0"/>
                    <a:pt x="4852" y="473"/>
                    <a:pt x="4852" y="1040"/>
                  </a:cubicBezTo>
                  <a:lnTo>
                    <a:pt x="4852" y="1166"/>
                  </a:lnTo>
                  <a:lnTo>
                    <a:pt x="4537" y="1324"/>
                  </a:lnTo>
                  <a:cubicBezTo>
                    <a:pt x="3812" y="1733"/>
                    <a:pt x="3529" y="1891"/>
                    <a:pt x="3025" y="1954"/>
                  </a:cubicBezTo>
                  <a:cubicBezTo>
                    <a:pt x="2867" y="1607"/>
                    <a:pt x="2521" y="1324"/>
                    <a:pt x="2080" y="1324"/>
                  </a:cubicBezTo>
                  <a:cubicBezTo>
                    <a:pt x="1702" y="1324"/>
                    <a:pt x="1324" y="1576"/>
                    <a:pt x="1166" y="1922"/>
                  </a:cubicBezTo>
                  <a:cubicBezTo>
                    <a:pt x="946" y="1891"/>
                    <a:pt x="693" y="1796"/>
                    <a:pt x="504" y="1733"/>
                  </a:cubicBezTo>
                  <a:cubicBezTo>
                    <a:pt x="454" y="1708"/>
                    <a:pt x="403" y="1696"/>
                    <a:pt x="355" y="1696"/>
                  </a:cubicBezTo>
                  <a:cubicBezTo>
                    <a:pt x="223" y="1696"/>
                    <a:pt x="110" y="1784"/>
                    <a:pt x="63" y="1922"/>
                  </a:cubicBezTo>
                  <a:cubicBezTo>
                    <a:pt x="0" y="2111"/>
                    <a:pt x="63" y="2332"/>
                    <a:pt x="252" y="2363"/>
                  </a:cubicBezTo>
                  <a:cubicBezTo>
                    <a:pt x="536" y="2489"/>
                    <a:pt x="820" y="2552"/>
                    <a:pt x="1135" y="2615"/>
                  </a:cubicBezTo>
                  <a:cubicBezTo>
                    <a:pt x="1198" y="2867"/>
                    <a:pt x="1387" y="3119"/>
                    <a:pt x="1607" y="3277"/>
                  </a:cubicBezTo>
                  <a:lnTo>
                    <a:pt x="95" y="5671"/>
                  </a:lnTo>
                  <a:cubicBezTo>
                    <a:pt x="95" y="5703"/>
                    <a:pt x="63" y="5829"/>
                    <a:pt x="63" y="5860"/>
                  </a:cubicBezTo>
                  <a:lnTo>
                    <a:pt x="63" y="6238"/>
                  </a:lnTo>
                  <a:cubicBezTo>
                    <a:pt x="63" y="7372"/>
                    <a:pt x="1009" y="8318"/>
                    <a:pt x="2143" y="8318"/>
                  </a:cubicBezTo>
                  <a:cubicBezTo>
                    <a:pt x="3308" y="8318"/>
                    <a:pt x="4254" y="7372"/>
                    <a:pt x="4254" y="6238"/>
                  </a:cubicBezTo>
                  <a:lnTo>
                    <a:pt x="4254" y="5860"/>
                  </a:lnTo>
                  <a:cubicBezTo>
                    <a:pt x="4254" y="5829"/>
                    <a:pt x="4191" y="5703"/>
                    <a:pt x="4191" y="5671"/>
                  </a:cubicBezTo>
                  <a:lnTo>
                    <a:pt x="2710" y="3277"/>
                  </a:lnTo>
                  <a:cubicBezTo>
                    <a:pt x="2930" y="3151"/>
                    <a:pt x="3088" y="2930"/>
                    <a:pt x="3182" y="2647"/>
                  </a:cubicBezTo>
                  <a:cubicBezTo>
                    <a:pt x="3844" y="2521"/>
                    <a:pt x="4191" y="2363"/>
                    <a:pt x="4947" y="1922"/>
                  </a:cubicBezTo>
                  <a:lnTo>
                    <a:pt x="4947" y="8979"/>
                  </a:lnTo>
                  <a:lnTo>
                    <a:pt x="7089" y="8979"/>
                  </a:lnTo>
                  <a:lnTo>
                    <a:pt x="7089" y="1922"/>
                  </a:lnTo>
                  <a:cubicBezTo>
                    <a:pt x="7814" y="2332"/>
                    <a:pt x="8192" y="2521"/>
                    <a:pt x="8853" y="2647"/>
                  </a:cubicBezTo>
                  <a:cubicBezTo>
                    <a:pt x="8916" y="2899"/>
                    <a:pt x="9074" y="3119"/>
                    <a:pt x="9326" y="3277"/>
                  </a:cubicBezTo>
                  <a:lnTo>
                    <a:pt x="7814" y="5671"/>
                  </a:lnTo>
                  <a:cubicBezTo>
                    <a:pt x="7814" y="5703"/>
                    <a:pt x="7782" y="5829"/>
                    <a:pt x="7782" y="5860"/>
                  </a:cubicBezTo>
                  <a:lnTo>
                    <a:pt x="7782" y="6238"/>
                  </a:lnTo>
                  <a:cubicBezTo>
                    <a:pt x="7782" y="7372"/>
                    <a:pt x="8727" y="8318"/>
                    <a:pt x="9861" y="8318"/>
                  </a:cubicBezTo>
                  <a:cubicBezTo>
                    <a:pt x="11027" y="8318"/>
                    <a:pt x="11972" y="7372"/>
                    <a:pt x="11972" y="6238"/>
                  </a:cubicBezTo>
                  <a:lnTo>
                    <a:pt x="11972" y="5860"/>
                  </a:lnTo>
                  <a:cubicBezTo>
                    <a:pt x="11972" y="5829"/>
                    <a:pt x="11909" y="5703"/>
                    <a:pt x="11909" y="5671"/>
                  </a:cubicBezTo>
                  <a:lnTo>
                    <a:pt x="10429" y="3277"/>
                  </a:lnTo>
                  <a:cubicBezTo>
                    <a:pt x="10429" y="3151"/>
                    <a:pt x="10618" y="2930"/>
                    <a:pt x="10681" y="2615"/>
                  </a:cubicBezTo>
                  <a:cubicBezTo>
                    <a:pt x="10933" y="2521"/>
                    <a:pt x="11248" y="2458"/>
                    <a:pt x="11531" y="2363"/>
                  </a:cubicBezTo>
                  <a:cubicBezTo>
                    <a:pt x="11720" y="2300"/>
                    <a:pt x="11815" y="2080"/>
                    <a:pt x="11720" y="1922"/>
                  </a:cubicBezTo>
                  <a:cubicBezTo>
                    <a:pt x="11674" y="1784"/>
                    <a:pt x="11560" y="1696"/>
                    <a:pt x="11429" y="1696"/>
                  </a:cubicBezTo>
                  <a:cubicBezTo>
                    <a:pt x="11380" y="1696"/>
                    <a:pt x="11330" y="1708"/>
                    <a:pt x="11279" y="1733"/>
                  </a:cubicBezTo>
                  <a:cubicBezTo>
                    <a:pt x="11059" y="1796"/>
                    <a:pt x="10870" y="1891"/>
                    <a:pt x="10618" y="1922"/>
                  </a:cubicBezTo>
                  <a:cubicBezTo>
                    <a:pt x="10460" y="1576"/>
                    <a:pt x="10113" y="1324"/>
                    <a:pt x="9704" y="1324"/>
                  </a:cubicBezTo>
                  <a:cubicBezTo>
                    <a:pt x="9294" y="1324"/>
                    <a:pt x="8916" y="1576"/>
                    <a:pt x="8790" y="1954"/>
                  </a:cubicBezTo>
                  <a:cubicBezTo>
                    <a:pt x="8255" y="1891"/>
                    <a:pt x="8003" y="1733"/>
                    <a:pt x="7278" y="1324"/>
                  </a:cubicBezTo>
                  <a:lnTo>
                    <a:pt x="6963" y="1166"/>
                  </a:lnTo>
                  <a:lnTo>
                    <a:pt x="6963" y="1040"/>
                  </a:lnTo>
                  <a:cubicBezTo>
                    <a:pt x="6963" y="441"/>
                    <a:pt x="6490" y="0"/>
                    <a:pt x="589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1"/>
            <p:cNvSpPr/>
            <p:nvPr/>
          </p:nvSpPr>
          <p:spPr>
            <a:xfrm>
              <a:off x="4332975" y="3851850"/>
              <a:ext cx="157550" cy="34700"/>
            </a:xfrm>
            <a:custGeom>
              <a:rect b="b" l="l" r="r" t="t"/>
              <a:pathLst>
                <a:path extrusionOk="0" h="1388" w="6302">
                  <a:moveTo>
                    <a:pt x="693" y="1"/>
                  </a:moveTo>
                  <a:cubicBezTo>
                    <a:pt x="315" y="1"/>
                    <a:pt x="0" y="316"/>
                    <a:pt x="0" y="694"/>
                  </a:cubicBezTo>
                  <a:lnTo>
                    <a:pt x="0" y="1040"/>
                  </a:lnTo>
                  <a:cubicBezTo>
                    <a:pt x="0" y="1261"/>
                    <a:pt x="158" y="1387"/>
                    <a:pt x="347" y="1387"/>
                  </a:cubicBezTo>
                  <a:lnTo>
                    <a:pt x="5955" y="1387"/>
                  </a:lnTo>
                  <a:cubicBezTo>
                    <a:pt x="6144" y="1356"/>
                    <a:pt x="6301" y="1198"/>
                    <a:pt x="6301" y="1040"/>
                  </a:cubicBezTo>
                  <a:lnTo>
                    <a:pt x="6301" y="694"/>
                  </a:lnTo>
                  <a:cubicBezTo>
                    <a:pt x="6301" y="316"/>
                    <a:pt x="5986" y="1"/>
                    <a:pt x="557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1" name="Google Shape;461;p41"/>
          <p:cNvSpPr txBox="1"/>
          <p:nvPr/>
        </p:nvSpPr>
        <p:spPr>
          <a:xfrm>
            <a:off x="1665191" y="2880200"/>
            <a:ext cx="9065400" cy="14247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LIQUIDITY PROVIDERS</a:t>
            </a:r>
            <a:endParaRPr sz="59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462" name="Google Shape;462;p41"/>
          <p:cNvGrpSpPr/>
          <p:nvPr/>
        </p:nvGrpSpPr>
        <p:grpSpPr>
          <a:xfrm>
            <a:off x="4393270" y="4353314"/>
            <a:ext cx="1074932" cy="1126386"/>
            <a:chOff x="-64406125" y="3362225"/>
            <a:chExt cx="318225" cy="314800"/>
          </a:xfrm>
        </p:grpSpPr>
        <p:sp>
          <p:nvSpPr>
            <p:cNvPr id="463" name="Google Shape;463;p41"/>
            <p:cNvSpPr/>
            <p:nvPr/>
          </p:nvSpPr>
          <p:spPr>
            <a:xfrm>
              <a:off x="-64332100" y="3362225"/>
              <a:ext cx="170150" cy="199025"/>
            </a:xfrm>
            <a:custGeom>
              <a:rect b="b" l="l" r="r" t="t"/>
              <a:pathLst>
                <a:path extrusionOk="0" h="7961" w="6806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1"/>
            <p:cNvSpPr/>
            <p:nvPr/>
          </p:nvSpPr>
          <p:spPr>
            <a:xfrm>
              <a:off x="-64406125" y="3559050"/>
              <a:ext cx="318225" cy="117975"/>
            </a:xfrm>
            <a:custGeom>
              <a:rect b="b" l="l" r="r" t="t"/>
              <a:pathLst>
                <a:path extrusionOk="0" h="4719" w="12729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Google Shape;465;p41"/>
          <p:cNvGrpSpPr/>
          <p:nvPr/>
        </p:nvGrpSpPr>
        <p:grpSpPr>
          <a:xfrm>
            <a:off x="5468190" y="4353314"/>
            <a:ext cx="1074932" cy="1126386"/>
            <a:chOff x="-64406125" y="3362225"/>
            <a:chExt cx="318225" cy="314800"/>
          </a:xfrm>
        </p:grpSpPr>
        <p:sp>
          <p:nvSpPr>
            <p:cNvPr id="466" name="Google Shape;466;p41"/>
            <p:cNvSpPr/>
            <p:nvPr/>
          </p:nvSpPr>
          <p:spPr>
            <a:xfrm>
              <a:off x="-64332100" y="3362225"/>
              <a:ext cx="170150" cy="199025"/>
            </a:xfrm>
            <a:custGeom>
              <a:rect b="b" l="l" r="r" t="t"/>
              <a:pathLst>
                <a:path extrusionOk="0" h="7961" w="6806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1"/>
            <p:cNvSpPr/>
            <p:nvPr/>
          </p:nvSpPr>
          <p:spPr>
            <a:xfrm>
              <a:off x="-64406125" y="3559050"/>
              <a:ext cx="318225" cy="117975"/>
            </a:xfrm>
            <a:custGeom>
              <a:rect b="b" l="l" r="r" t="t"/>
              <a:pathLst>
                <a:path extrusionOk="0" h="4719" w="12729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41"/>
          <p:cNvSpPr txBox="1"/>
          <p:nvPr/>
        </p:nvSpPr>
        <p:spPr>
          <a:xfrm>
            <a:off x="5392552" y="9776984"/>
            <a:ext cx="21498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2F2F2"/>
                </a:solidFill>
                <a:latin typeface="Archivo ExtraBold"/>
                <a:ea typeface="Archivo ExtraBold"/>
                <a:cs typeface="Archivo ExtraBold"/>
                <a:sym typeface="Archivo ExtraBold"/>
              </a:rPr>
              <a:t>Token A</a:t>
            </a:r>
            <a:endParaRPr sz="3700">
              <a:solidFill>
                <a:srgbClr val="F2F2F2"/>
              </a:solidFill>
              <a:latin typeface="Archivo ExtraBold"/>
              <a:ea typeface="Archivo ExtraBold"/>
              <a:cs typeface="Archivo ExtraBold"/>
              <a:sym typeface="Archivo ExtraBold"/>
            </a:endParaRPr>
          </a:p>
        </p:txBody>
      </p:sp>
      <p:grpSp>
        <p:nvGrpSpPr>
          <p:cNvPr id="469" name="Google Shape;469;p41"/>
          <p:cNvGrpSpPr/>
          <p:nvPr/>
        </p:nvGrpSpPr>
        <p:grpSpPr>
          <a:xfrm rot="4404360">
            <a:off x="4672979" y="6451318"/>
            <a:ext cx="1592122" cy="1048584"/>
            <a:chOff x="4791775" y="1877500"/>
            <a:chExt cx="66725" cy="36975"/>
          </a:xfrm>
        </p:grpSpPr>
        <p:sp>
          <p:nvSpPr>
            <p:cNvPr id="470" name="Google Shape;470;p41"/>
            <p:cNvSpPr/>
            <p:nvPr/>
          </p:nvSpPr>
          <p:spPr>
            <a:xfrm>
              <a:off x="4791775" y="1877500"/>
              <a:ext cx="36075" cy="36975"/>
            </a:xfrm>
            <a:custGeom>
              <a:rect b="b" l="l" r="r" t="t"/>
              <a:pathLst>
                <a:path extrusionOk="0" h="1479" w="1443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70818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1"/>
            <p:cNvSpPr/>
            <p:nvPr/>
          </p:nvSpPr>
          <p:spPr>
            <a:xfrm>
              <a:off x="4822425" y="1877500"/>
              <a:ext cx="36075" cy="36975"/>
            </a:xfrm>
            <a:custGeom>
              <a:rect b="b" l="l" r="r" t="t"/>
              <a:pathLst>
                <a:path extrusionOk="0" h="1479" w="1443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70818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41"/>
          <p:cNvGrpSpPr/>
          <p:nvPr/>
        </p:nvGrpSpPr>
        <p:grpSpPr>
          <a:xfrm rot="-6395640">
            <a:off x="6004925" y="6034301"/>
            <a:ext cx="1592122" cy="1048584"/>
            <a:chOff x="4791775" y="1877500"/>
            <a:chExt cx="66725" cy="36975"/>
          </a:xfrm>
        </p:grpSpPr>
        <p:sp>
          <p:nvSpPr>
            <p:cNvPr id="473" name="Google Shape;473;p41"/>
            <p:cNvSpPr/>
            <p:nvPr/>
          </p:nvSpPr>
          <p:spPr>
            <a:xfrm>
              <a:off x="4791775" y="1877500"/>
              <a:ext cx="36075" cy="36975"/>
            </a:xfrm>
            <a:custGeom>
              <a:rect b="b" l="l" r="r" t="t"/>
              <a:pathLst>
                <a:path extrusionOk="0" h="1479" w="1443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70818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1"/>
            <p:cNvSpPr/>
            <p:nvPr/>
          </p:nvSpPr>
          <p:spPr>
            <a:xfrm>
              <a:off x="4822425" y="1877500"/>
              <a:ext cx="36075" cy="36975"/>
            </a:xfrm>
            <a:custGeom>
              <a:rect b="b" l="l" r="r" t="t"/>
              <a:pathLst>
                <a:path extrusionOk="0" h="1479" w="1443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solidFill>
              <a:srgbClr val="70818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5" name="Google Shape;475;p41"/>
          <p:cNvGrpSpPr/>
          <p:nvPr/>
        </p:nvGrpSpPr>
        <p:grpSpPr>
          <a:xfrm>
            <a:off x="7672228" y="5826207"/>
            <a:ext cx="1047338" cy="1062698"/>
            <a:chOff x="-61351725" y="3372400"/>
            <a:chExt cx="310350" cy="310150"/>
          </a:xfrm>
        </p:grpSpPr>
        <p:sp>
          <p:nvSpPr>
            <p:cNvPr id="476" name="Google Shape;476;p41"/>
            <p:cNvSpPr/>
            <p:nvPr/>
          </p:nvSpPr>
          <p:spPr>
            <a:xfrm>
              <a:off x="-61165050" y="3558875"/>
              <a:ext cx="19700" cy="19700"/>
            </a:xfrm>
            <a:custGeom>
              <a:rect b="b" l="l" r="r" t="t"/>
              <a:pathLst>
                <a:path extrusionOk="0" h="788" w="788">
                  <a:moveTo>
                    <a:pt x="410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410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4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1"/>
            <p:cNvSpPr/>
            <p:nvPr/>
          </p:nvSpPr>
          <p:spPr>
            <a:xfrm>
              <a:off x="-61247750" y="3476175"/>
              <a:ext cx="19700" cy="19700"/>
            </a:xfrm>
            <a:custGeom>
              <a:rect b="b" l="l" r="r" t="t"/>
              <a:pathLst>
                <a:path extrusionOk="0" h="788" w="788">
                  <a:moveTo>
                    <a:pt x="378" y="0"/>
                  </a:moveTo>
                  <a:cubicBezTo>
                    <a:pt x="189" y="0"/>
                    <a:pt x="0" y="189"/>
                    <a:pt x="0" y="410"/>
                  </a:cubicBezTo>
                  <a:cubicBezTo>
                    <a:pt x="0" y="630"/>
                    <a:pt x="189" y="788"/>
                    <a:pt x="378" y="788"/>
                  </a:cubicBezTo>
                  <a:cubicBezTo>
                    <a:pt x="599" y="788"/>
                    <a:pt x="788" y="630"/>
                    <a:pt x="788" y="410"/>
                  </a:cubicBezTo>
                  <a:cubicBezTo>
                    <a:pt x="788" y="189"/>
                    <a:pt x="599" y="0"/>
                    <a:pt x="37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1"/>
            <p:cNvSpPr/>
            <p:nvPr/>
          </p:nvSpPr>
          <p:spPr>
            <a:xfrm>
              <a:off x="-61351725" y="3372400"/>
              <a:ext cx="310350" cy="310150"/>
            </a:xfrm>
            <a:custGeom>
              <a:rect b="b" l="l" r="r" t="t"/>
              <a:pathLst>
                <a:path extrusionOk="0" h="12406" w="12414">
                  <a:moveTo>
                    <a:pt x="4506" y="3332"/>
                  </a:moveTo>
                  <a:cubicBezTo>
                    <a:pt x="5167" y="3332"/>
                    <a:pt x="5735" y="3867"/>
                    <a:pt x="5735" y="4561"/>
                  </a:cubicBezTo>
                  <a:cubicBezTo>
                    <a:pt x="5735" y="5222"/>
                    <a:pt x="5199" y="5821"/>
                    <a:pt x="4506" y="5821"/>
                  </a:cubicBezTo>
                  <a:cubicBezTo>
                    <a:pt x="3844" y="5821"/>
                    <a:pt x="3277" y="5254"/>
                    <a:pt x="3277" y="4561"/>
                  </a:cubicBezTo>
                  <a:cubicBezTo>
                    <a:pt x="3277" y="3899"/>
                    <a:pt x="3844" y="3332"/>
                    <a:pt x="4506" y="3332"/>
                  </a:cubicBezTo>
                  <a:close/>
                  <a:moveTo>
                    <a:pt x="7830" y="4159"/>
                  </a:moveTo>
                  <a:cubicBezTo>
                    <a:pt x="7940" y="4159"/>
                    <a:pt x="8050" y="4198"/>
                    <a:pt x="8129" y="4277"/>
                  </a:cubicBezTo>
                  <a:cubicBezTo>
                    <a:pt x="8286" y="4435"/>
                    <a:pt x="8286" y="4718"/>
                    <a:pt x="8129" y="4876"/>
                  </a:cubicBezTo>
                  <a:lnTo>
                    <a:pt x="4821" y="8184"/>
                  </a:lnTo>
                  <a:cubicBezTo>
                    <a:pt x="4742" y="8262"/>
                    <a:pt x="4632" y="8302"/>
                    <a:pt x="4522" y="8302"/>
                  </a:cubicBezTo>
                  <a:cubicBezTo>
                    <a:pt x="4411" y="8302"/>
                    <a:pt x="4301" y="8262"/>
                    <a:pt x="4222" y="8184"/>
                  </a:cubicBezTo>
                  <a:cubicBezTo>
                    <a:pt x="4065" y="8026"/>
                    <a:pt x="4065" y="7743"/>
                    <a:pt x="4222" y="7585"/>
                  </a:cubicBezTo>
                  <a:lnTo>
                    <a:pt x="7530" y="4277"/>
                  </a:lnTo>
                  <a:cubicBezTo>
                    <a:pt x="7609" y="4198"/>
                    <a:pt x="7719" y="4159"/>
                    <a:pt x="7830" y="4159"/>
                  </a:cubicBezTo>
                  <a:close/>
                  <a:moveTo>
                    <a:pt x="7845" y="6640"/>
                  </a:moveTo>
                  <a:cubicBezTo>
                    <a:pt x="8539" y="6640"/>
                    <a:pt x="9074" y="7175"/>
                    <a:pt x="9074" y="7900"/>
                  </a:cubicBezTo>
                  <a:cubicBezTo>
                    <a:pt x="9074" y="8562"/>
                    <a:pt x="8539" y="9129"/>
                    <a:pt x="7845" y="9129"/>
                  </a:cubicBezTo>
                  <a:cubicBezTo>
                    <a:pt x="7184" y="9129"/>
                    <a:pt x="6648" y="8562"/>
                    <a:pt x="6648" y="7900"/>
                  </a:cubicBezTo>
                  <a:cubicBezTo>
                    <a:pt x="6648" y="7239"/>
                    <a:pt x="7184" y="6640"/>
                    <a:pt x="7845" y="6640"/>
                  </a:cubicBezTo>
                  <a:close/>
                  <a:moveTo>
                    <a:pt x="6223" y="0"/>
                  </a:moveTo>
                  <a:cubicBezTo>
                    <a:pt x="6113" y="0"/>
                    <a:pt x="6002" y="40"/>
                    <a:pt x="5924" y="118"/>
                  </a:cubicBezTo>
                  <a:lnTo>
                    <a:pt x="4348" y="1694"/>
                  </a:lnTo>
                  <a:lnTo>
                    <a:pt x="2111" y="1694"/>
                  </a:lnTo>
                  <a:cubicBezTo>
                    <a:pt x="1859" y="1694"/>
                    <a:pt x="1702" y="1883"/>
                    <a:pt x="1702" y="2072"/>
                  </a:cubicBezTo>
                  <a:lnTo>
                    <a:pt x="1702" y="4309"/>
                  </a:lnTo>
                  <a:lnTo>
                    <a:pt x="127" y="5884"/>
                  </a:lnTo>
                  <a:cubicBezTo>
                    <a:pt x="1" y="6041"/>
                    <a:pt x="1" y="6325"/>
                    <a:pt x="127" y="6482"/>
                  </a:cubicBezTo>
                  <a:lnTo>
                    <a:pt x="1702" y="8058"/>
                  </a:lnTo>
                  <a:lnTo>
                    <a:pt x="1702" y="10294"/>
                  </a:lnTo>
                  <a:cubicBezTo>
                    <a:pt x="1702" y="10547"/>
                    <a:pt x="1922" y="10704"/>
                    <a:pt x="2111" y="10704"/>
                  </a:cubicBezTo>
                  <a:lnTo>
                    <a:pt x="4348" y="10704"/>
                  </a:lnTo>
                  <a:lnTo>
                    <a:pt x="5924" y="12279"/>
                  </a:lnTo>
                  <a:cubicBezTo>
                    <a:pt x="6018" y="12342"/>
                    <a:pt x="6113" y="12405"/>
                    <a:pt x="6207" y="12405"/>
                  </a:cubicBezTo>
                  <a:cubicBezTo>
                    <a:pt x="6333" y="12405"/>
                    <a:pt x="6396" y="12342"/>
                    <a:pt x="6491" y="12279"/>
                  </a:cubicBezTo>
                  <a:lnTo>
                    <a:pt x="8066" y="10704"/>
                  </a:lnTo>
                  <a:lnTo>
                    <a:pt x="10303" y="10704"/>
                  </a:lnTo>
                  <a:cubicBezTo>
                    <a:pt x="10523" y="10704"/>
                    <a:pt x="10744" y="10515"/>
                    <a:pt x="10744" y="10294"/>
                  </a:cubicBezTo>
                  <a:lnTo>
                    <a:pt x="10744" y="8058"/>
                  </a:lnTo>
                  <a:lnTo>
                    <a:pt x="12319" y="6482"/>
                  </a:lnTo>
                  <a:cubicBezTo>
                    <a:pt x="12382" y="6419"/>
                    <a:pt x="12414" y="6293"/>
                    <a:pt x="12414" y="6199"/>
                  </a:cubicBezTo>
                  <a:cubicBezTo>
                    <a:pt x="12414" y="6104"/>
                    <a:pt x="12382" y="6010"/>
                    <a:pt x="12319" y="5947"/>
                  </a:cubicBezTo>
                  <a:lnTo>
                    <a:pt x="10744" y="4372"/>
                  </a:lnTo>
                  <a:lnTo>
                    <a:pt x="10744" y="2103"/>
                  </a:lnTo>
                  <a:cubicBezTo>
                    <a:pt x="10744" y="1851"/>
                    <a:pt x="10523" y="1694"/>
                    <a:pt x="10334" y="1694"/>
                  </a:cubicBezTo>
                  <a:lnTo>
                    <a:pt x="8097" y="1694"/>
                  </a:lnTo>
                  <a:lnTo>
                    <a:pt x="6522" y="118"/>
                  </a:lnTo>
                  <a:cubicBezTo>
                    <a:pt x="6443" y="40"/>
                    <a:pt x="6333" y="0"/>
                    <a:pt x="6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9" name="Google Shape;479;p41"/>
          <p:cNvGrpSpPr/>
          <p:nvPr/>
        </p:nvGrpSpPr>
        <p:grpSpPr>
          <a:xfrm>
            <a:off x="3282787" y="6286299"/>
            <a:ext cx="937508" cy="870055"/>
            <a:chOff x="-62511900" y="4129100"/>
            <a:chExt cx="304050" cy="282000"/>
          </a:xfrm>
        </p:grpSpPr>
        <p:sp>
          <p:nvSpPr>
            <p:cNvPr id="480" name="Google Shape;480;p41"/>
            <p:cNvSpPr/>
            <p:nvPr/>
          </p:nvSpPr>
          <p:spPr>
            <a:xfrm>
              <a:off x="-62414225" y="4203925"/>
              <a:ext cx="206375" cy="207175"/>
            </a:xfrm>
            <a:custGeom>
              <a:rect b="b" l="l" r="r" t="t"/>
              <a:pathLst>
                <a:path extrusionOk="0" h="8287" w="8255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solidFill>
              <a:srgbClr val="FECB33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1"/>
            <p:cNvSpPr/>
            <p:nvPr/>
          </p:nvSpPr>
          <p:spPr>
            <a:xfrm>
              <a:off x="-62511100" y="4129100"/>
              <a:ext cx="159900" cy="74850"/>
            </a:xfrm>
            <a:custGeom>
              <a:rect b="b" l="l" r="r" t="t"/>
              <a:pathLst>
                <a:path extrusionOk="0" h="2994" w="6396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solidFill>
              <a:srgbClr val="FECB33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1"/>
            <p:cNvSpPr/>
            <p:nvPr/>
          </p:nvSpPr>
          <p:spPr>
            <a:xfrm>
              <a:off x="-62511100" y="4207075"/>
              <a:ext cx="110275" cy="59875"/>
            </a:xfrm>
            <a:custGeom>
              <a:rect b="b" l="l" r="r" t="t"/>
              <a:pathLst>
                <a:path extrusionOk="0" h="2395" w="4411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solidFill>
              <a:srgbClr val="FECB33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1"/>
            <p:cNvSpPr/>
            <p:nvPr/>
          </p:nvSpPr>
          <p:spPr>
            <a:xfrm>
              <a:off x="-62511100" y="4329950"/>
              <a:ext cx="106350" cy="59875"/>
            </a:xfrm>
            <a:custGeom>
              <a:rect b="b" l="l" r="r" t="t"/>
              <a:pathLst>
                <a:path extrusionOk="0" h="2395" w="4254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solidFill>
              <a:srgbClr val="FECB33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1"/>
            <p:cNvSpPr/>
            <p:nvPr/>
          </p:nvSpPr>
          <p:spPr>
            <a:xfrm>
              <a:off x="-62511900" y="4268500"/>
              <a:ext cx="78000" cy="60675"/>
            </a:xfrm>
            <a:custGeom>
              <a:rect b="b" l="l" r="r" t="t"/>
              <a:pathLst>
                <a:path extrusionOk="0" h="2427" w="312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solidFill>
              <a:srgbClr val="FECB33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5" name="Google Shape;485;p41"/>
          <p:cNvGrpSpPr/>
          <p:nvPr/>
        </p:nvGrpSpPr>
        <p:grpSpPr>
          <a:xfrm>
            <a:off x="3649358" y="7236332"/>
            <a:ext cx="937508" cy="870055"/>
            <a:chOff x="-62511900" y="4129100"/>
            <a:chExt cx="304050" cy="282000"/>
          </a:xfrm>
        </p:grpSpPr>
        <p:sp>
          <p:nvSpPr>
            <p:cNvPr id="486" name="Google Shape;486;p41"/>
            <p:cNvSpPr/>
            <p:nvPr/>
          </p:nvSpPr>
          <p:spPr>
            <a:xfrm>
              <a:off x="-62414225" y="4203925"/>
              <a:ext cx="206375" cy="207175"/>
            </a:xfrm>
            <a:custGeom>
              <a:rect b="b" l="l" r="r" t="t"/>
              <a:pathLst>
                <a:path extrusionOk="0" h="8287" w="8255">
                  <a:moveTo>
                    <a:pt x="4128" y="1229"/>
                  </a:moveTo>
                  <a:cubicBezTo>
                    <a:pt x="4348" y="1229"/>
                    <a:pt x="4506" y="1418"/>
                    <a:pt x="4506" y="1670"/>
                  </a:cubicBezTo>
                  <a:lnTo>
                    <a:pt x="4506" y="1922"/>
                  </a:lnTo>
                  <a:cubicBezTo>
                    <a:pt x="4978" y="2080"/>
                    <a:pt x="5356" y="2552"/>
                    <a:pt x="5356" y="3119"/>
                  </a:cubicBezTo>
                  <a:cubicBezTo>
                    <a:pt x="5356" y="3340"/>
                    <a:pt x="5136" y="3498"/>
                    <a:pt x="4947" y="3498"/>
                  </a:cubicBezTo>
                  <a:cubicBezTo>
                    <a:pt x="4726" y="3498"/>
                    <a:pt x="4506" y="3308"/>
                    <a:pt x="4506" y="3119"/>
                  </a:cubicBezTo>
                  <a:cubicBezTo>
                    <a:pt x="4506" y="2867"/>
                    <a:pt x="4317" y="2710"/>
                    <a:pt x="4128" y="2710"/>
                  </a:cubicBezTo>
                  <a:cubicBezTo>
                    <a:pt x="3939" y="2710"/>
                    <a:pt x="3687" y="2930"/>
                    <a:pt x="3687" y="3119"/>
                  </a:cubicBezTo>
                  <a:cubicBezTo>
                    <a:pt x="3718" y="3340"/>
                    <a:pt x="4033" y="3592"/>
                    <a:pt x="4411" y="3813"/>
                  </a:cubicBezTo>
                  <a:cubicBezTo>
                    <a:pt x="4821" y="4128"/>
                    <a:pt x="5388" y="4537"/>
                    <a:pt x="5388" y="5199"/>
                  </a:cubicBezTo>
                  <a:cubicBezTo>
                    <a:pt x="5388" y="5766"/>
                    <a:pt x="5041" y="6175"/>
                    <a:pt x="4569" y="6396"/>
                  </a:cubicBezTo>
                  <a:lnTo>
                    <a:pt x="4569" y="6648"/>
                  </a:lnTo>
                  <a:cubicBezTo>
                    <a:pt x="4569" y="6900"/>
                    <a:pt x="4348" y="7089"/>
                    <a:pt x="4159" y="7089"/>
                  </a:cubicBezTo>
                  <a:cubicBezTo>
                    <a:pt x="3970" y="7089"/>
                    <a:pt x="3718" y="6900"/>
                    <a:pt x="3718" y="6648"/>
                  </a:cubicBezTo>
                  <a:lnTo>
                    <a:pt x="3718" y="6396"/>
                  </a:lnTo>
                  <a:cubicBezTo>
                    <a:pt x="3245" y="6238"/>
                    <a:pt x="2899" y="5766"/>
                    <a:pt x="2899" y="5199"/>
                  </a:cubicBezTo>
                  <a:cubicBezTo>
                    <a:pt x="2899" y="4978"/>
                    <a:pt x="3088" y="4821"/>
                    <a:pt x="3308" y="4821"/>
                  </a:cubicBezTo>
                  <a:cubicBezTo>
                    <a:pt x="3498" y="4821"/>
                    <a:pt x="3687" y="5010"/>
                    <a:pt x="3687" y="5199"/>
                  </a:cubicBezTo>
                  <a:cubicBezTo>
                    <a:pt x="3687" y="5451"/>
                    <a:pt x="3876" y="5608"/>
                    <a:pt x="4128" y="5608"/>
                  </a:cubicBezTo>
                  <a:cubicBezTo>
                    <a:pt x="4348" y="5608"/>
                    <a:pt x="4506" y="5388"/>
                    <a:pt x="4506" y="5199"/>
                  </a:cubicBezTo>
                  <a:cubicBezTo>
                    <a:pt x="4506" y="4978"/>
                    <a:pt x="4191" y="4726"/>
                    <a:pt x="3844" y="4506"/>
                  </a:cubicBezTo>
                  <a:cubicBezTo>
                    <a:pt x="3403" y="4191"/>
                    <a:pt x="2867" y="3781"/>
                    <a:pt x="2867" y="3119"/>
                  </a:cubicBezTo>
                  <a:cubicBezTo>
                    <a:pt x="2867" y="2552"/>
                    <a:pt x="3214" y="2143"/>
                    <a:pt x="3687" y="1922"/>
                  </a:cubicBezTo>
                  <a:lnTo>
                    <a:pt x="3687" y="1670"/>
                  </a:lnTo>
                  <a:cubicBezTo>
                    <a:pt x="3687" y="1418"/>
                    <a:pt x="3876" y="1229"/>
                    <a:pt x="4128" y="1229"/>
                  </a:cubicBezTo>
                  <a:close/>
                  <a:moveTo>
                    <a:pt x="4128" y="0"/>
                  </a:moveTo>
                  <a:cubicBezTo>
                    <a:pt x="1828" y="0"/>
                    <a:pt x="0" y="1859"/>
                    <a:pt x="0" y="4128"/>
                  </a:cubicBezTo>
                  <a:cubicBezTo>
                    <a:pt x="0" y="6427"/>
                    <a:pt x="1828" y="8286"/>
                    <a:pt x="4128" y="8286"/>
                  </a:cubicBezTo>
                  <a:cubicBezTo>
                    <a:pt x="6396" y="8286"/>
                    <a:pt x="8255" y="6427"/>
                    <a:pt x="8255" y="4128"/>
                  </a:cubicBezTo>
                  <a:cubicBezTo>
                    <a:pt x="8255" y="1859"/>
                    <a:pt x="6396" y="0"/>
                    <a:pt x="41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1"/>
            <p:cNvSpPr/>
            <p:nvPr/>
          </p:nvSpPr>
          <p:spPr>
            <a:xfrm>
              <a:off x="-62511100" y="4129100"/>
              <a:ext cx="159900" cy="74850"/>
            </a:xfrm>
            <a:custGeom>
              <a:rect b="b" l="l" r="r" t="t"/>
              <a:pathLst>
                <a:path extrusionOk="0" h="2994" w="6396">
                  <a:moveTo>
                    <a:pt x="3214" y="1"/>
                  </a:moveTo>
                  <a:cubicBezTo>
                    <a:pt x="1450" y="1"/>
                    <a:pt x="0" y="662"/>
                    <a:pt x="0" y="1513"/>
                  </a:cubicBezTo>
                  <a:cubicBezTo>
                    <a:pt x="0" y="2332"/>
                    <a:pt x="1450" y="2993"/>
                    <a:pt x="3214" y="2993"/>
                  </a:cubicBezTo>
                  <a:cubicBezTo>
                    <a:pt x="4947" y="2993"/>
                    <a:pt x="6396" y="2332"/>
                    <a:pt x="6396" y="1513"/>
                  </a:cubicBezTo>
                  <a:cubicBezTo>
                    <a:pt x="6396" y="662"/>
                    <a:pt x="4947" y="1"/>
                    <a:pt x="32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1"/>
            <p:cNvSpPr/>
            <p:nvPr/>
          </p:nvSpPr>
          <p:spPr>
            <a:xfrm>
              <a:off x="-62511100" y="4207075"/>
              <a:ext cx="110275" cy="59875"/>
            </a:xfrm>
            <a:custGeom>
              <a:rect b="b" l="l" r="r" t="t"/>
              <a:pathLst>
                <a:path extrusionOk="0" h="2395" w="4411">
                  <a:moveTo>
                    <a:pt x="0" y="0"/>
                  </a:moveTo>
                  <a:lnTo>
                    <a:pt x="0" y="1135"/>
                  </a:lnTo>
                  <a:cubicBezTo>
                    <a:pt x="0" y="1450"/>
                    <a:pt x="347" y="1765"/>
                    <a:pt x="882" y="2017"/>
                  </a:cubicBezTo>
                  <a:cubicBezTo>
                    <a:pt x="1355" y="2237"/>
                    <a:pt x="2332" y="2395"/>
                    <a:pt x="3151" y="2395"/>
                  </a:cubicBezTo>
                  <a:lnTo>
                    <a:pt x="3308" y="2395"/>
                  </a:lnTo>
                  <a:cubicBezTo>
                    <a:pt x="3560" y="1733"/>
                    <a:pt x="3907" y="1135"/>
                    <a:pt x="4411" y="631"/>
                  </a:cubicBezTo>
                  <a:lnTo>
                    <a:pt x="4411" y="631"/>
                  </a:lnTo>
                  <a:cubicBezTo>
                    <a:pt x="4033" y="694"/>
                    <a:pt x="3623" y="757"/>
                    <a:pt x="3182" y="757"/>
                  </a:cubicBezTo>
                  <a:cubicBezTo>
                    <a:pt x="2363" y="757"/>
                    <a:pt x="1261" y="599"/>
                    <a:pt x="567" y="316"/>
                  </a:cubicBezTo>
                  <a:cubicBezTo>
                    <a:pt x="347" y="221"/>
                    <a:pt x="158" y="12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1"/>
            <p:cNvSpPr/>
            <p:nvPr/>
          </p:nvSpPr>
          <p:spPr>
            <a:xfrm>
              <a:off x="-62511100" y="4329950"/>
              <a:ext cx="106350" cy="59875"/>
            </a:xfrm>
            <a:custGeom>
              <a:rect b="b" l="l" r="r" t="t"/>
              <a:pathLst>
                <a:path extrusionOk="0" h="2395" w="4254">
                  <a:moveTo>
                    <a:pt x="0" y="0"/>
                  </a:moveTo>
                  <a:lnTo>
                    <a:pt x="0" y="1197"/>
                  </a:lnTo>
                  <a:cubicBezTo>
                    <a:pt x="0" y="1701"/>
                    <a:pt x="1355" y="2395"/>
                    <a:pt x="3182" y="2395"/>
                  </a:cubicBezTo>
                  <a:cubicBezTo>
                    <a:pt x="3560" y="2395"/>
                    <a:pt x="3907" y="2363"/>
                    <a:pt x="4254" y="2332"/>
                  </a:cubicBezTo>
                  <a:cubicBezTo>
                    <a:pt x="3875" y="1859"/>
                    <a:pt x="3560" y="1355"/>
                    <a:pt x="3340" y="756"/>
                  </a:cubicBezTo>
                  <a:lnTo>
                    <a:pt x="3182" y="756"/>
                  </a:lnTo>
                  <a:cubicBezTo>
                    <a:pt x="2363" y="756"/>
                    <a:pt x="1261" y="599"/>
                    <a:pt x="567" y="315"/>
                  </a:cubicBezTo>
                  <a:cubicBezTo>
                    <a:pt x="347" y="252"/>
                    <a:pt x="158" y="12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1"/>
            <p:cNvSpPr/>
            <p:nvPr/>
          </p:nvSpPr>
          <p:spPr>
            <a:xfrm>
              <a:off x="-62511900" y="4268500"/>
              <a:ext cx="78000" cy="60675"/>
            </a:xfrm>
            <a:custGeom>
              <a:rect b="b" l="l" r="r" t="t"/>
              <a:pathLst>
                <a:path extrusionOk="0" h="2427" w="3120">
                  <a:moveTo>
                    <a:pt x="1" y="1"/>
                  </a:moveTo>
                  <a:lnTo>
                    <a:pt x="1" y="1167"/>
                  </a:lnTo>
                  <a:lnTo>
                    <a:pt x="32" y="1167"/>
                  </a:lnTo>
                  <a:cubicBezTo>
                    <a:pt x="32" y="1482"/>
                    <a:pt x="379" y="1797"/>
                    <a:pt x="914" y="2017"/>
                  </a:cubicBezTo>
                  <a:cubicBezTo>
                    <a:pt x="1387" y="2238"/>
                    <a:pt x="2332" y="2395"/>
                    <a:pt x="3120" y="2427"/>
                  </a:cubicBezTo>
                  <a:cubicBezTo>
                    <a:pt x="3057" y="2143"/>
                    <a:pt x="3025" y="1860"/>
                    <a:pt x="3025" y="1608"/>
                  </a:cubicBezTo>
                  <a:cubicBezTo>
                    <a:pt x="3025" y="1324"/>
                    <a:pt x="3088" y="1041"/>
                    <a:pt x="3120" y="757"/>
                  </a:cubicBezTo>
                  <a:cubicBezTo>
                    <a:pt x="2332" y="757"/>
                    <a:pt x="1230" y="599"/>
                    <a:pt x="536" y="316"/>
                  </a:cubicBezTo>
                  <a:cubicBezTo>
                    <a:pt x="347" y="253"/>
                    <a:pt x="158" y="127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2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Contract Structure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96" name="Google Shape;49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2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9" name="Google Shape;499;p42"/>
          <p:cNvSpPr txBox="1"/>
          <p:nvPr/>
        </p:nvSpPr>
        <p:spPr>
          <a:xfrm>
            <a:off x="7927419" y="11650067"/>
            <a:ext cx="2281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2F2F2"/>
                </a:solidFill>
                <a:latin typeface="Archivo ExtraBold"/>
                <a:ea typeface="Archivo ExtraBold"/>
                <a:cs typeface="Archivo ExtraBold"/>
                <a:sym typeface="Archivo ExtraBold"/>
              </a:rPr>
              <a:t>Token B</a:t>
            </a:r>
            <a:endParaRPr sz="3700">
              <a:solidFill>
                <a:srgbClr val="F2F2F2"/>
              </a:solidFill>
              <a:latin typeface="Archivo ExtraBold"/>
              <a:ea typeface="Archivo ExtraBold"/>
              <a:cs typeface="Archivo ExtraBold"/>
              <a:sym typeface="Archivo ExtraBold"/>
            </a:endParaRPr>
          </a:p>
        </p:txBody>
      </p:sp>
      <p:grpSp>
        <p:nvGrpSpPr>
          <p:cNvPr id="500" name="Google Shape;500;p42"/>
          <p:cNvGrpSpPr/>
          <p:nvPr/>
        </p:nvGrpSpPr>
        <p:grpSpPr>
          <a:xfrm>
            <a:off x="11425240" y="2746337"/>
            <a:ext cx="3759524" cy="4517984"/>
            <a:chOff x="910723" y="1508212"/>
            <a:chExt cx="251660" cy="350166"/>
          </a:xfrm>
        </p:grpSpPr>
        <p:sp>
          <p:nvSpPr>
            <p:cNvPr id="501" name="Google Shape;501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F1C23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8" name="Google Shape;518;p42"/>
          <p:cNvSpPr/>
          <p:nvPr/>
        </p:nvSpPr>
        <p:spPr>
          <a:xfrm rot="5400000">
            <a:off x="11661305" y="3089923"/>
            <a:ext cx="3260100" cy="7476900"/>
          </a:xfrm>
          <a:prstGeom prst="arc">
            <a:avLst>
              <a:gd fmla="val 15675425" name="adj1"/>
              <a:gd fmla="val 6048514" name="adj2"/>
            </a:avLst>
          </a:prstGeom>
          <a:noFill/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9" name="Google Shape;519;p42"/>
          <p:cNvGrpSpPr/>
          <p:nvPr/>
        </p:nvGrpSpPr>
        <p:grpSpPr>
          <a:xfrm>
            <a:off x="6304071" y="5777469"/>
            <a:ext cx="1706607" cy="2326504"/>
            <a:chOff x="910723" y="1508212"/>
            <a:chExt cx="251660" cy="350166"/>
          </a:xfrm>
        </p:grpSpPr>
        <p:sp>
          <p:nvSpPr>
            <p:cNvPr id="520" name="Google Shape;520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7" name="Google Shape;537;p42"/>
          <p:cNvGrpSpPr/>
          <p:nvPr/>
        </p:nvGrpSpPr>
        <p:grpSpPr>
          <a:xfrm>
            <a:off x="7846138" y="8619531"/>
            <a:ext cx="1706607" cy="2326504"/>
            <a:chOff x="910723" y="1508212"/>
            <a:chExt cx="251660" cy="350166"/>
          </a:xfrm>
        </p:grpSpPr>
        <p:sp>
          <p:nvSpPr>
            <p:cNvPr id="538" name="Google Shape;538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5" name="Google Shape;555;p42"/>
          <p:cNvGrpSpPr/>
          <p:nvPr/>
        </p:nvGrpSpPr>
        <p:grpSpPr>
          <a:xfrm>
            <a:off x="10835459" y="9304301"/>
            <a:ext cx="1706607" cy="2041714"/>
            <a:chOff x="910723" y="1508212"/>
            <a:chExt cx="251660" cy="350166"/>
          </a:xfrm>
        </p:grpSpPr>
        <p:sp>
          <p:nvSpPr>
            <p:cNvPr id="556" name="Google Shape;556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3" name="Google Shape;573;p42"/>
          <p:cNvGrpSpPr/>
          <p:nvPr/>
        </p:nvGrpSpPr>
        <p:grpSpPr>
          <a:xfrm>
            <a:off x="13485483" y="9304301"/>
            <a:ext cx="1706607" cy="2041714"/>
            <a:chOff x="910723" y="1508212"/>
            <a:chExt cx="251660" cy="350166"/>
          </a:xfrm>
        </p:grpSpPr>
        <p:sp>
          <p:nvSpPr>
            <p:cNvPr id="574" name="Google Shape;574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1" name="Google Shape;591;p42"/>
          <p:cNvGrpSpPr/>
          <p:nvPr/>
        </p:nvGrpSpPr>
        <p:grpSpPr>
          <a:xfrm>
            <a:off x="16481663" y="8692723"/>
            <a:ext cx="1706607" cy="2041714"/>
            <a:chOff x="910723" y="1508212"/>
            <a:chExt cx="251660" cy="350166"/>
          </a:xfrm>
        </p:grpSpPr>
        <p:sp>
          <p:nvSpPr>
            <p:cNvPr id="592" name="Google Shape;592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9" name="Google Shape;609;p42"/>
          <p:cNvGrpSpPr/>
          <p:nvPr/>
        </p:nvGrpSpPr>
        <p:grpSpPr>
          <a:xfrm>
            <a:off x="18120307" y="5777400"/>
            <a:ext cx="1706607" cy="2326504"/>
            <a:chOff x="910723" y="1508212"/>
            <a:chExt cx="251660" cy="350166"/>
          </a:xfrm>
        </p:grpSpPr>
        <p:sp>
          <p:nvSpPr>
            <p:cNvPr id="610" name="Google Shape;610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7" name="Google Shape;627;p42"/>
          <p:cNvGrpSpPr/>
          <p:nvPr/>
        </p:nvGrpSpPr>
        <p:grpSpPr>
          <a:xfrm rot="610399">
            <a:off x="15518447" y="6593559"/>
            <a:ext cx="2254591" cy="1048847"/>
            <a:chOff x="4662475" y="1976500"/>
            <a:chExt cx="68725" cy="36625"/>
          </a:xfrm>
        </p:grpSpPr>
        <p:sp>
          <p:nvSpPr>
            <p:cNvPr id="628" name="Google Shape;628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1" name="Google Shape;631;p42"/>
          <p:cNvGrpSpPr/>
          <p:nvPr/>
        </p:nvGrpSpPr>
        <p:grpSpPr>
          <a:xfrm rot="1945182">
            <a:off x="14990849" y="7856290"/>
            <a:ext cx="1694060" cy="857366"/>
            <a:chOff x="4662475" y="1976500"/>
            <a:chExt cx="68725" cy="36625"/>
          </a:xfrm>
        </p:grpSpPr>
        <p:sp>
          <p:nvSpPr>
            <p:cNvPr id="632" name="Google Shape;632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5" name="Google Shape;635;p42"/>
          <p:cNvGrpSpPr/>
          <p:nvPr/>
        </p:nvGrpSpPr>
        <p:grpSpPr>
          <a:xfrm rot="3992082">
            <a:off x="13429863" y="8018022"/>
            <a:ext cx="1470846" cy="868243"/>
            <a:chOff x="4662475" y="1976500"/>
            <a:chExt cx="68725" cy="36625"/>
          </a:xfrm>
        </p:grpSpPr>
        <p:sp>
          <p:nvSpPr>
            <p:cNvPr id="636" name="Google Shape;636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9" name="Google Shape;639;p42"/>
          <p:cNvGrpSpPr/>
          <p:nvPr/>
        </p:nvGrpSpPr>
        <p:grpSpPr>
          <a:xfrm rot="6922377">
            <a:off x="11767873" y="8017926"/>
            <a:ext cx="1471551" cy="870549"/>
            <a:chOff x="4662475" y="1976500"/>
            <a:chExt cx="68725" cy="36625"/>
          </a:xfrm>
        </p:grpSpPr>
        <p:sp>
          <p:nvSpPr>
            <p:cNvPr id="640" name="Google Shape;640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3" name="Google Shape;643;p42"/>
          <p:cNvGrpSpPr/>
          <p:nvPr/>
        </p:nvGrpSpPr>
        <p:grpSpPr>
          <a:xfrm rot="8468035">
            <a:off x="10010573" y="7856427"/>
            <a:ext cx="1690607" cy="857741"/>
            <a:chOff x="4662475" y="1976500"/>
            <a:chExt cx="68725" cy="36625"/>
          </a:xfrm>
        </p:grpSpPr>
        <p:sp>
          <p:nvSpPr>
            <p:cNvPr id="644" name="Google Shape;644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7" name="Google Shape;647;p42"/>
          <p:cNvGrpSpPr/>
          <p:nvPr/>
        </p:nvGrpSpPr>
        <p:grpSpPr>
          <a:xfrm rot="9829961">
            <a:off x="8810206" y="6593209"/>
            <a:ext cx="2252567" cy="1049840"/>
            <a:chOff x="4662475" y="1976500"/>
            <a:chExt cx="68725" cy="36625"/>
          </a:xfrm>
        </p:grpSpPr>
        <p:sp>
          <p:nvSpPr>
            <p:cNvPr id="648" name="Google Shape;648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1" name="Google Shape;651;p42"/>
          <p:cNvGrpSpPr/>
          <p:nvPr/>
        </p:nvGrpSpPr>
        <p:grpSpPr>
          <a:xfrm>
            <a:off x="21161264" y="7844505"/>
            <a:ext cx="1070386" cy="1429343"/>
            <a:chOff x="910723" y="1508212"/>
            <a:chExt cx="251660" cy="350166"/>
          </a:xfrm>
        </p:grpSpPr>
        <p:sp>
          <p:nvSpPr>
            <p:cNvPr id="652" name="Google Shape;652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9" name="Google Shape;669;p42"/>
          <p:cNvGrpSpPr/>
          <p:nvPr/>
        </p:nvGrpSpPr>
        <p:grpSpPr>
          <a:xfrm>
            <a:off x="19062426" y="11346039"/>
            <a:ext cx="1070386" cy="1429343"/>
            <a:chOff x="910723" y="1508212"/>
            <a:chExt cx="251660" cy="350166"/>
          </a:xfrm>
        </p:grpSpPr>
        <p:sp>
          <p:nvSpPr>
            <p:cNvPr id="670" name="Google Shape;670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7" name="Google Shape;687;p42"/>
          <p:cNvGrpSpPr/>
          <p:nvPr/>
        </p:nvGrpSpPr>
        <p:grpSpPr>
          <a:xfrm>
            <a:off x="15439833" y="11461460"/>
            <a:ext cx="1070386" cy="1429343"/>
            <a:chOff x="910723" y="1508212"/>
            <a:chExt cx="251660" cy="350166"/>
          </a:xfrm>
        </p:grpSpPr>
        <p:sp>
          <p:nvSpPr>
            <p:cNvPr id="688" name="Google Shape;688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5" name="Google Shape;705;p42"/>
          <p:cNvGrpSpPr/>
          <p:nvPr/>
        </p:nvGrpSpPr>
        <p:grpSpPr>
          <a:xfrm>
            <a:off x="9401661" y="11461460"/>
            <a:ext cx="1070386" cy="1429343"/>
            <a:chOff x="910723" y="1508212"/>
            <a:chExt cx="251660" cy="350166"/>
          </a:xfrm>
        </p:grpSpPr>
        <p:sp>
          <p:nvSpPr>
            <p:cNvPr id="706" name="Google Shape;706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3" name="Google Shape;723;p42"/>
          <p:cNvGrpSpPr/>
          <p:nvPr/>
        </p:nvGrpSpPr>
        <p:grpSpPr>
          <a:xfrm>
            <a:off x="5548299" y="11119152"/>
            <a:ext cx="1070386" cy="1429343"/>
            <a:chOff x="910723" y="1508212"/>
            <a:chExt cx="251660" cy="350166"/>
          </a:xfrm>
        </p:grpSpPr>
        <p:sp>
          <p:nvSpPr>
            <p:cNvPr id="724" name="Google Shape;724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1" name="Google Shape;741;p42"/>
          <p:cNvGrpSpPr/>
          <p:nvPr/>
        </p:nvGrpSpPr>
        <p:grpSpPr>
          <a:xfrm>
            <a:off x="3306573" y="7844505"/>
            <a:ext cx="1070386" cy="1429343"/>
            <a:chOff x="910723" y="1508212"/>
            <a:chExt cx="251660" cy="350166"/>
          </a:xfrm>
        </p:grpSpPr>
        <p:sp>
          <p:nvSpPr>
            <p:cNvPr id="742" name="Google Shape;742;p42"/>
            <p:cNvSpPr/>
            <p:nvPr/>
          </p:nvSpPr>
          <p:spPr>
            <a:xfrm>
              <a:off x="910723" y="1508212"/>
              <a:ext cx="251660" cy="350166"/>
            </a:xfrm>
            <a:custGeom>
              <a:rect b="b" l="l" r="r" t="t"/>
              <a:pathLst>
                <a:path extrusionOk="0" h="11002" w="7907">
                  <a:moveTo>
                    <a:pt x="3942" y="334"/>
                  </a:moveTo>
                  <a:cubicBezTo>
                    <a:pt x="4132" y="334"/>
                    <a:pt x="4299" y="441"/>
                    <a:pt x="4394" y="608"/>
                  </a:cubicBezTo>
                  <a:cubicBezTo>
                    <a:pt x="4418" y="644"/>
                    <a:pt x="4466" y="679"/>
                    <a:pt x="4525" y="679"/>
                  </a:cubicBezTo>
                  <a:lnTo>
                    <a:pt x="5132" y="679"/>
                  </a:lnTo>
                  <a:cubicBezTo>
                    <a:pt x="5240" y="679"/>
                    <a:pt x="5311" y="763"/>
                    <a:pt x="5311" y="858"/>
                  </a:cubicBezTo>
                  <a:lnTo>
                    <a:pt x="5311" y="1382"/>
                  </a:lnTo>
                  <a:lnTo>
                    <a:pt x="2573" y="1382"/>
                  </a:lnTo>
                  <a:lnTo>
                    <a:pt x="2573" y="858"/>
                  </a:lnTo>
                  <a:cubicBezTo>
                    <a:pt x="2573" y="751"/>
                    <a:pt x="2668" y="679"/>
                    <a:pt x="2751" y="679"/>
                  </a:cubicBezTo>
                  <a:lnTo>
                    <a:pt x="3358" y="679"/>
                  </a:lnTo>
                  <a:cubicBezTo>
                    <a:pt x="3418" y="679"/>
                    <a:pt x="3466" y="644"/>
                    <a:pt x="3501" y="608"/>
                  </a:cubicBezTo>
                  <a:cubicBezTo>
                    <a:pt x="3585" y="441"/>
                    <a:pt x="3763" y="334"/>
                    <a:pt x="3942" y="334"/>
                  </a:cubicBezTo>
                  <a:close/>
                  <a:moveTo>
                    <a:pt x="7240" y="1013"/>
                  </a:moveTo>
                  <a:cubicBezTo>
                    <a:pt x="7442" y="1013"/>
                    <a:pt x="7609" y="1179"/>
                    <a:pt x="7609" y="1370"/>
                  </a:cubicBezTo>
                  <a:lnTo>
                    <a:pt x="7609" y="10323"/>
                  </a:lnTo>
                  <a:lnTo>
                    <a:pt x="7585" y="10323"/>
                  </a:lnTo>
                  <a:cubicBezTo>
                    <a:pt x="7585" y="10514"/>
                    <a:pt x="7430" y="10681"/>
                    <a:pt x="7228" y="10681"/>
                  </a:cubicBezTo>
                  <a:lnTo>
                    <a:pt x="691" y="10681"/>
                  </a:lnTo>
                  <a:cubicBezTo>
                    <a:pt x="501" y="10681"/>
                    <a:pt x="334" y="10514"/>
                    <a:pt x="334" y="10323"/>
                  </a:cubicBezTo>
                  <a:lnTo>
                    <a:pt x="334" y="1370"/>
                  </a:lnTo>
                  <a:cubicBezTo>
                    <a:pt x="334" y="1179"/>
                    <a:pt x="501" y="1013"/>
                    <a:pt x="691" y="1013"/>
                  </a:cubicBezTo>
                  <a:lnTo>
                    <a:pt x="2263" y="1013"/>
                  </a:lnTo>
                  <a:lnTo>
                    <a:pt x="2263" y="1537"/>
                  </a:lnTo>
                  <a:cubicBezTo>
                    <a:pt x="2263" y="1632"/>
                    <a:pt x="2335" y="1703"/>
                    <a:pt x="2418" y="1703"/>
                  </a:cubicBezTo>
                  <a:lnTo>
                    <a:pt x="5525" y="1703"/>
                  </a:lnTo>
                  <a:cubicBezTo>
                    <a:pt x="5609" y="1703"/>
                    <a:pt x="5680" y="1632"/>
                    <a:pt x="5680" y="1537"/>
                  </a:cubicBezTo>
                  <a:lnTo>
                    <a:pt x="5680" y="1013"/>
                  </a:lnTo>
                  <a:close/>
                  <a:moveTo>
                    <a:pt x="3954" y="1"/>
                  </a:moveTo>
                  <a:cubicBezTo>
                    <a:pt x="3692" y="1"/>
                    <a:pt x="3442" y="144"/>
                    <a:pt x="3275" y="346"/>
                  </a:cubicBezTo>
                  <a:lnTo>
                    <a:pt x="2751" y="346"/>
                  </a:lnTo>
                  <a:cubicBezTo>
                    <a:pt x="2525" y="346"/>
                    <a:pt x="2335" y="501"/>
                    <a:pt x="2275" y="691"/>
                  </a:cubicBezTo>
                  <a:lnTo>
                    <a:pt x="680" y="691"/>
                  </a:lnTo>
                  <a:cubicBezTo>
                    <a:pt x="310" y="691"/>
                    <a:pt x="1" y="989"/>
                    <a:pt x="1" y="1382"/>
                  </a:cubicBezTo>
                  <a:lnTo>
                    <a:pt x="1" y="10323"/>
                  </a:lnTo>
                  <a:cubicBezTo>
                    <a:pt x="1" y="10692"/>
                    <a:pt x="299" y="11002"/>
                    <a:pt x="680" y="11002"/>
                  </a:cubicBezTo>
                  <a:lnTo>
                    <a:pt x="7216" y="11002"/>
                  </a:lnTo>
                  <a:cubicBezTo>
                    <a:pt x="7585" y="11002"/>
                    <a:pt x="7907" y="10704"/>
                    <a:pt x="7907" y="10323"/>
                  </a:cubicBezTo>
                  <a:lnTo>
                    <a:pt x="7907" y="1382"/>
                  </a:lnTo>
                  <a:cubicBezTo>
                    <a:pt x="7907" y="989"/>
                    <a:pt x="7609" y="691"/>
                    <a:pt x="7228" y="691"/>
                  </a:cubicBezTo>
                  <a:lnTo>
                    <a:pt x="5644" y="691"/>
                  </a:lnTo>
                  <a:cubicBezTo>
                    <a:pt x="5561" y="501"/>
                    <a:pt x="5383" y="346"/>
                    <a:pt x="5168" y="346"/>
                  </a:cubicBezTo>
                  <a:lnTo>
                    <a:pt x="4644" y="346"/>
                  </a:lnTo>
                  <a:cubicBezTo>
                    <a:pt x="4478" y="144"/>
                    <a:pt x="4228" y="1"/>
                    <a:pt x="395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1031604" y="1530205"/>
              <a:ext cx="10280" cy="10248"/>
            </a:xfrm>
            <a:custGeom>
              <a:rect b="b" l="l" r="r" t="t"/>
              <a:pathLst>
                <a:path extrusionOk="0" h="322" w="323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cubicBezTo>
                    <a:pt x="251" y="322"/>
                    <a:pt x="322" y="250"/>
                    <a:pt x="322" y="167"/>
                  </a:cubicBezTo>
                  <a:cubicBezTo>
                    <a:pt x="322" y="72"/>
                    <a:pt x="251" y="0"/>
                    <a:pt x="15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42"/>
            <p:cNvSpPr/>
            <p:nvPr/>
          </p:nvSpPr>
          <p:spPr>
            <a:xfrm>
              <a:off x="932334" y="1551784"/>
              <a:ext cx="208088" cy="273653"/>
            </a:xfrm>
            <a:custGeom>
              <a:rect b="b" l="l" r="r" t="t"/>
              <a:pathLst>
                <a:path extrusionOk="0" h="8598" w="6538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lnTo>
                    <a:pt x="1" y="8430"/>
                  </a:lnTo>
                  <a:cubicBezTo>
                    <a:pt x="1" y="8526"/>
                    <a:pt x="72" y="8597"/>
                    <a:pt x="167" y="8597"/>
                  </a:cubicBezTo>
                  <a:lnTo>
                    <a:pt x="6358" y="8597"/>
                  </a:lnTo>
                  <a:cubicBezTo>
                    <a:pt x="6442" y="8597"/>
                    <a:pt x="6525" y="8526"/>
                    <a:pt x="6525" y="8430"/>
                  </a:cubicBezTo>
                  <a:lnTo>
                    <a:pt x="6525" y="168"/>
                  </a:lnTo>
                  <a:cubicBezTo>
                    <a:pt x="6537" y="84"/>
                    <a:pt x="6466" y="13"/>
                    <a:pt x="6370" y="13"/>
                  </a:cubicBezTo>
                  <a:lnTo>
                    <a:pt x="5513" y="13"/>
                  </a:lnTo>
                  <a:cubicBezTo>
                    <a:pt x="5418" y="13"/>
                    <a:pt x="5346" y="84"/>
                    <a:pt x="5346" y="168"/>
                  </a:cubicBezTo>
                  <a:cubicBezTo>
                    <a:pt x="5346" y="263"/>
                    <a:pt x="5418" y="334"/>
                    <a:pt x="5513" y="334"/>
                  </a:cubicBezTo>
                  <a:lnTo>
                    <a:pt x="6204" y="334"/>
                  </a:lnTo>
                  <a:lnTo>
                    <a:pt x="6204" y="8264"/>
                  </a:lnTo>
                  <a:lnTo>
                    <a:pt x="334" y="8264"/>
                  </a:lnTo>
                  <a:lnTo>
                    <a:pt x="334" y="334"/>
                  </a:lnTo>
                  <a:lnTo>
                    <a:pt x="1024" y="334"/>
                  </a:lnTo>
                  <a:cubicBezTo>
                    <a:pt x="1120" y="334"/>
                    <a:pt x="1191" y="263"/>
                    <a:pt x="1191" y="168"/>
                  </a:cubicBezTo>
                  <a:cubicBezTo>
                    <a:pt x="1191" y="84"/>
                    <a:pt x="1120" y="1"/>
                    <a:pt x="1024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42"/>
            <p:cNvSpPr/>
            <p:nvPr/>
          </p:nvSpPr>
          <p:spPr>
            <a:xfrm>
              <a:off x="965689" y="1661302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5"/>
                  </a:cubicBezTo>
                  <a:cubicBezTo>
                    <a:pt x="703" y="620"/>
                    <a:pt x="608" y="703"/>
                    <a:pt x="500" y="703"/>
                  </a:cubicBezTo>
                  <a:cubicBezTo>
                    <a:pt x="405" y="703"/>
                    <a:pt x="322" y="620"/>
                    <a:pt x="322" y="525"/>
                  </a:cubicBezTo>
                  <a:cubicBezTo>
                    <a:pt x="322" y="417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7"/>
                    <a:pt x="227" y="1013"/>
                    <a:pt x="500" y="1013"/>
                  </a:cubicBezTo>
                  <a:cubicBezTo>
                    <a:pt x="786" y="1013"/>
                    <a:pt x="1012" y="787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42"/>
            <p:cNvSpPr/>
            <p:nvPr/>
          </p:nvSpPr>
          <p:spPr>
            <a:xfrm>
              <a:off x="965689" y="1710571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500" y="346"/>
                  </a:moveTo>
                  <a:cubicBezTo>
                    <a:pt x="608" y="346"/>
                    <a:pt x="679" y="441"/>
                    <a:pt x="679" y="524"/>
                  </a:cubicBezTo>
                  <a:cubicBezTo>
                    <a:pt x="679" y="608"/>
                    <a:pt x="608" y="703"/>
                    <a:pt x="500" y="703"/>
                  </a:cubicBezTo>
                  <a:cubicBezTo>
                    <a:pt x="405" y="703"/>
                    <a:pt x="322" y="608"/>
                    <a:pt x="322" y="524"/>
                  </a:cubicBezTo>
                  <a:cubicBezTo>
                    <a:pt x="322" y="441"/>
                    <a:pt x="417" y="346"/>
                    <a:pt x="500" y="346"/>
                  </a:cubicBezTo>
                  <a:close/>
                  <a:moveTo>
                    <a:pt x="500" y="1"/>
                  </a:moveTo>
                  <a:cubicBezTo>
                    <a:pt x="227" y="1"/>
                    <a:pt x="0" y="227"/>
                    <a:pt x="0" y="513"/>
                  </a:cubicBezTo>
                  <a:cubicBezTo>
                    <a:pt x="0" y="786"/>
                    <a:pt x="227" y="1013"/>
                    <a:pt x="500" y="1013"/>
                  </a:cubicBezTo>
                  <a:cubicBezTo>
                    <a:pt x="786" y="1013"/>
                    <a:pt x="1012" y="786"/>
                    <a:pt x="1012" y="513"/>
                  </a:cubicBezTo>
                  <a:cubicBezTo>
                    <a:pt x="1012" y="227"/>
                    <a:pt x="786" y="1"/>
                    <a:pt x="500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42"/>
            <p:cNvSpPr/>
            <p:nvPr/>
          </p:nvSpPr>
          <p:spPr>
            <a:xfrm>
              <a:off x="965689" y="1760604"/>
              <a:ext cx="32241" cy="31859"/>
            </a:xfrm>
            <a:custGeom>
              <a:rect b="b" l="l" r="r" t="t"/>
              <a:pathLst>
                <a:path extrusionOk="0" h="1001" w="1013">
                  <a:moveTo>
                    <a:pt x="500" y="322"/>
                  </a:moveTo>
                  <a:cubicBezTo>
                    <a:pt x="608" y="322"/>
                    <a:pt x="679" y="417"/>
                    <a:pt x="679" y="500"/>
                  </a:cubicBezTo>
                  <a:cubicBezTo>
                    <a:pt x="703" y="596"/>
                    <a:pt x="608" y="679"/>
                    <a:pt x="500" y="679"/>
                  </a:cubicBezTo>
                  <a:cubicBezTo>
                    <a:pt x="405" y="679"/>
                    <a:pt x="322" y="584"/>
                    <a:pt x="322" y="500"/>
                  </a:cubicBezTo>
                  <a:cubicBezTo>
                    <a:pt x="322" y="393"/>
                    <a:pt x="417" y="322"/>
                    <a:pt x="500" y="322"/>
                  </a:cubicBezTo>
                  <a:close/>
                  <a:moveTo>
                    <a:pt x="500" y="0"/>
                  </a:moveTo>
                  <a:cubicBezTo>
                    <a:pt x="227" y="0"/>
                    <a:pt x="0" y="215"/>
                    <a:pt x="0" y="500"/>
                  </a:cubicBezTo>
                  <a:cubicBezTo>
                    <a:pt x="0" y="786"/>
                    <a:pt x="227" y="1000"/>
                    <a:pt x="500" y="1000"/>
                  </a:cubicBezTo>
                  <a:cubicBezTo>
                    <a:pt x="786" y="1000"/>
                    <a:pt x="1012" y="786"/>
                    <a:pt x="1012" y="500"/>
                  </a:cubicBezTo>
                  <a:cubicBezTo>
                    <a:pt x="1012" y="215"/>
                    <a:pt x="786" y="0"/>
                    <a:pt x="500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42"/>
            <p:cNvSpPr/>
            <p:nvPr/>
          </p:nvSpPr>
          <p:spPr>
            <a:xfrm>
              <a:off x="1009643" y="1661302"/>
              <a:ext cx="59899" cy="10662"/>
            </a:xfrm>
            <a:custGeom>
              <a:rect b="b" l="l" r="r" t="t"/>
              <a:pathLst>
                <a:path extrusionOk="0" h="335" w="1882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72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2"/>
            <p:cNvSpPr/>
            <p:nvPr/>
          </p:nvSpPr>
          <p:spPr>
            <a:xfrm>
              <a:off x="1009643" y="1683677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0"/>
                    <a:pt x="3084" y="167"/>
                  </a:cubicBezTo>
                  <a:cubicBezTo>
                    <a:pt x="3084" y="72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2"/>
            <p:cNvSpPr/>
            <p:nvPr/>
          </p:nvSpPr>
          <p:spPr>
            <a:xfrm>
              <a:off x="1009643" y="1710571"/>
              <a:ext cx="59899" cy="10630"/>
            </a:xfrm>
            <a:custGeom>
              <a:rect b="b" l="l" r="r" t="t"/>
              <a:pathLst>
                <a:path extrusionOk="0" h="334" w="1882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1715" y="334"/>
                  </a:lnTo>
                  <a:cubicBezTo>
                    <a:pt x="1798" y="334"/>
                    <a:pt x="1882" y="263"/>
                    <a:pt x="1882" y="167"/>
                  </a:cubicBezTo>
                  <a:cubicBezTo>
                    <a:pt x="1882" y="84"/>
                    <a:pt x="1798" y="1"/>
                    <a:pt x="1715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2"/>
            <p:cNvSpPr/>
            <p:nvPr/>
          </p:nvSpPr>
          <p:spPr>
            <a:xfrm>
              <a:off x="1009643" y="1732946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2"/>
            <p:cNvSpPr/>
            <p:nvPr/>
          </p:nvSpPr>
          <p:spPr>
            <a:xfrm>
              <a:off x="1009643" y="1760604"/>
              <a:ext cx="59899" cy="10248"/>
            </a:xfrm>
            <a:custGeom>
              <a:rect b="b" l="l" r="r" t="t"/>
              <a:pathLst>
                <a:path extrusionOk="0" h="322" w="1882">
                  <a:moveTo>
                    <a:pt x="167" y="0"/>
                  </a:moveTo>
                  <a:cubicBezTo>
                    <a:pt x="72" y="0"/>
                    <a:pt x="0" y="72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1715" y="322"/>
                  </a:lnTo>
                  <a:cubicBezTo>
                    <a:pt x="1798" y="322"/>
                    <a:pt x="1882" y="250"/>
                    <a:pt x="1882" y="155"/>
                  </a:cubicBezTo>
                  <a:cubicBezTo>
                    <a:pt x="1882" y="72"/>
                    <a:pt x="1798" y="0"/>
                    <a:pt x="1715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2"/>
            <p:cNvSpPr/>
            <p:nvPr/>
          </p:nvSpPr>
          <p:spPr>
            <a:xfrm>
              <a:off x="1009643" y="1782183"/>
              <a:ext cx="98188" cy="10662"/>
            </a:xfrm>
            <a:custGeom>
              <a:rect b="b" l="l" r="r" t="t"/>
              <a:pathLst>
                <a:path extrusionOk="0" h="335" w="3085">
                  <a:moveTo>
                    <a:pt x="167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2917" y="334"/>
                  </a:lnTo>
                  <a:cubicBezTo>
                    <a:pt x="3013" y="334"/>
                    <a:pt x="3084" y="251"/>
                    <a:pt x="3084" y="168"/>
                  </a:cubicBezTo>
                  <a:cubicBezTo>
                    <a:pt x="3084" y="72"/>
                    <a:pt x="3013" y="1"/>
                    <a:pt x="2917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2"/>
            <p:cNvSpPr/>
            <p:nvPr/>
          </p:nvSpPr>
          <p:spPr>
            <a:xfrm>
              <a:off x="1009643" y="1579473"/>
              <a:ext cx="98188" cy="10630"/>
            </a:xfrm>
            <a:custGeom>
              <a:rect b="b" l="l" r="r" t="t"/>
              <a:pathLst>
                <a:path extrusionOk="0" h="334" w="3085"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cubicBezTo>
                    <a:pt x="0" y="250"/>
                    <a:pt x="72" y="333"/>
                    <a:pt x="167" y="333"/>
                  </a:cubicBezTo>
                  <a:lnTo>
                    <a:pt x="2917" y="333"/>
                  </a:lnTo>
                  <a:cubicBezTo>
                    <a:pt x="3013" y="333"/>
                    <a:pt x="3084" y="250"/>
                    <a:pt x="3084" y="167"/>
                  </a:cubicBezTo>
                  <a:cubicBezTo>
                    <a:pt x="3084" y="71"/>
                    <a:pt x="3013" y="0"/>
                    <a:pt x="2917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2"/>
            <p:cNvSpPr/>
            <p:nvPr/>
          </p:nvSpPr>
          <p:spPr>
            <a:xfrm>
              <a:off x="965689" y="1628711"/>
              <a:ext cx="142142" cy="10662"/>
            </a:xfrm>
            <a:custGeom>
              <a:rect b="b" l="l" r="r" t="t"/>
              <a:pathLst>
                <a:path extrusionOk="0" h="335" w="4466">
                  <a:moveTo>
                    <a:pt x="155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51"/>
                    <a:pt x="72" y="334"/>
                    <a:pt x="155" y="334"/>
                  </a:cubicBezTo>
                  <a:lnTo>
                    <a:pt x="4298" y="334"/>
                  </a:lnTo>
                  <a:cubicBezTo>
                    <a:pt x="4394" y="334"/>
                    <a:pt x="4465" y="251"/>
                    <a:pt x="4465" y="168"/>
                  </a:cubicBezTo>
                  <a:cubicBezTo>
                    <a:pt x="4465" y="72"/>
                    <a:pt x="4394" y="1"/>
                    <a:pt x="4298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2"/>
            <p:cNvSpPr/>
            <p:nvPr/>
          </p:nvSpPr>
          <p:spPr>
            <a:xfrm>
              <a:off x="1009643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2" y="1"/>
                    <a:pt x="0" y="72"/>
                    <a:pt x="0" y="155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6" y="251"/>
                    <a:pt x="846" y="155"/>
                  </a:cubicBezTo>
                  <a:cubicBezTo>
                    <a:pt x="846" y="72"/>
                    <a:pt x="762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2"/>
            <p:cNvSpPr/>
            <p:nvPr/>
          </p:nvSpPr>
          <p:spPr>
            <a:xfrm>
              <a:off x="1047550" y="1601434"/>
              <a:ext cx="26926" cy="10280"/>
            </a:xfrm>
            <a:custGeom>
              <a:rect b="b" l="l" r="r" t="t"/>
              <a:pathLst>
                <a:path extrusionOk="0" h="323" w="846">
                  <a:moveTo>
                    <a:pt x="167" y="1"/>
                  </a:moveTo>
                  <a:cubicBezTo>
                    <a:pt x="71" y="1"/>
                    <a:pt x="0" y="72"/>
                    <a:pt x="0" y="155"/>
                  </a:cubicBezTo>
                  <a:cubicBezTo>
                    <a:pt x="0" y="251"/>
                    <a:pt x="71" y="322"/>
                    <a:pt x="167" y="322"/>
                  </a:cubicBezTo>
                  <a:lnTo>
                    <a:pt x="691" y="322"/>
                  </a:lnTo>
                  <a:cubicBezTo>
                    <a:pt x="774" y="322"/>
                    <a:pt x="845" y="251"/>
                    <a:pt x="845" y="155"/>
                  </a:cubicBezTo>
                  <a:cubicBezTo>
                    <a:pt x="845" y="72"/>
                    <a:pt x="774" y="1"/>
                    <a:pt x="691" y="1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2"/>
            <p:cNvSpPr/>
            <p:nvPr/>
          </p:nvSpPr>
          <p:spPr>
            <a:xfrm>
              <a:off x="966071" y="1579473"/>
              <a:ext cx="32241" cy="32241"/>
            </a:xfrm>
            <a:custGeom>
              <a:rect b="b" l="l" r="r" t="t"/>
              <a:pathLst>
                <a:path extrusionOk="0" h="1013" w="1013">
                  <a:moveTo>
                    <a:pt x="691" y="310"/>
                  </a:moveTo>
                  <a:lnTo>
                    <a:pt x="691" y="691"/>
                  </a:lnTo>
                  <a:lnTo>
                    <a:pt x="310" y="691"/>
                  </a:lnTo>
                  <a:lnTo>
                    <a:pt x="310" y="310"/>
                  </a:lnTo>
                  <a:close/>
                  <a:moveTo>
                    <a:pt x="167" y="0"/>
                  </a:moveTo>
                  <a:cubicBezTo>
                    <a:pt x="72" y="0"/>
                    <a:pt x="0" y="71"/>
                    <a:pt x="0" y="167"/>
                  </a:cubicBezTo>
                  <a:lnTo>
                    <a:pt x="0" y="845"/>
                  </a:lnTo>
                  <a:cubicBezTo>
                    <a:pt x="0" y="941"/>
                    <a:pt x="72" y="1012"/>
                    <a:pt x="167" y="1012"/>
                  </a:cubicBezTo>
                  <a:lnTo>
                    <a:pt x="846" y="1012"/>
                  </a:lnTo>
                  <a:cubicBezTo>
                    <a:pt x="941" y="1012"/>
                    <a:pt x="1012" y="941"/>
                    <a:pt x="1012" y="845"/>
                  </a:cubicBezTo>
                  <a:lnTo>
                    <a:pt x="1012" y="167"/>
                  </a:lnTo>
                  <a:cubicBezTo>
                    <a:pt x="1000" y="71"/>
                    <a:pt x="941" y="0"/>
                    <a:pt x="846" y="0"/>
                  </a:cubicBezTo>
                  <a:close/>
                </a:path>
              </a:pathLst>
            </a:custGeom>
            <a:solidFill>
              <a:srgbClr val="E0666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9" name="Google Shape;759;p42"/>
          <p:cNvGrpSpPr/>
          <p:nvPr/>
        </p:nvGrpSpPr>
        <p:grpSpPr>
          <a:xfrm rot="9644354">
            <a:off x="4832022" y="8038112"/>
            <a:ext cx="1017974" cy="491340"/>
            <a:chOff x="4662475" y="1976500"/>
            <a:chExt cx="68725" cy="36625"/>
          </a:xfrm>
        </p:grpSpPr>
        <p:sp>
          <p:nvSpPr>
            <p:cNvPr id="760" name="Google Shape;760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3" name="Google Shape;763;p42"/>
          <p:cNvGrpSpPr/>
          <p:nvPr/>
        </p:nvGrpSpPr>
        <p:grpSpPr>
          <a:xfrm rot="8635256">
            <a:off x="6564800" y="10583218"/>
            <a:ext cx="1186762" cy="599712"/>
            <a:chOff x="4662475" y="1976500"/>
            <a:chExt cx="68725" cy="36625"/>
          </a:xfrm>
        </p:grpSpPr>
        <p:sp>
          <p:nvSpPr>
            <p:cNvPr id="764" name="Google Shape;764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42"/>
          <p:cNvGrpSpPr/>
          <p:nvPr/>
        </p:nvGrpSpPr>
        <p:grpSpPr>
          <a:xfrm rot="7059177">
            <a:off x="10475854" y="11656411"/>
            <a:ext cx="761311" cy="493734"/>
            <a:chOff x="4662475" y="1976500"/>
            <a:chExt cx="68725" cy="36625"/>
          </a:xfrm>
        </p:grpSpPr>
        <p:sp>
          <p:nvSpPr>
            <p:cNvPr id="768" name="Google Shape;768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1" name="Google Shape;771;p42"/>
          <p:cNvGrpSpPr/>
          <p:nvPr/>
        </p:nvGrpSpPr>
        <p:grpSpPr>
          <a:xfrm rot="3283034">
            <a:off x="14662654" y="11588416"/>
            <a:ext cx="763003" cy="489866"/>
            <a:chOff x="4662475" y="1976500"/>
            <a:chExt cx="68725" cy="36625"/>
          </a:xfrm>
        </p:grpSpPr>
        <p:sp>
          <p:nvSpPr>
            <p:cNvPr id="772" name="Google Shape;772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5" name="Google Shape;775;p42"/>
          <p:cNvGrpSpPr/>
          <p:nvPr/>
        </p:nvGrpSpPr>
        <p:grpSpPr>
          <a:xfrm rot="1899085">
            <a:off x="18324528" y="10585797"/>
            <a:ext cx="1296889" cy="593965"/>
            <a:chOff x="4662475" y="1976500"/>
            <a:chExt cx="68725" cy="36625"/>
          </a:xfrm>
        </p:grpSpPr>
        <p:sp>
          <p:nvSpPr>
            <p:cNvPr id="776" name="Google Shape;776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9" name="Google Shape;779;p42"/>
          <p:cNvGrpSpPr/>
          <p:nvPr/>
        </p:nvGrpSpPr>
        <p:grpSpPr>
          <a:xfrm rot="672033">
            <a:off x="19730842" y="8323327"/>
            <a:ext cx="1012351" cy="470609"/>
            <a:chOff x="4662475" y="1976500"/>
            <a:chExt cx="68725" cy="36625"/>
          </a:xfrm>
        </p:grpSpPr>
        <p:sp>
          <p:nvSpPr>
            <p:cNvPr id="780" name="Google Shape;780;p42"/>
            <p:cNvSpPr/>
            <p:nvPr/>
          </p:nvSpPr>
          <p:spPr>
            <a:xfrm>
              <a:off x="4690800" y="1976500"/>
              <a:ext cx="40400" cy="36625"/>
            </a:xfrm>
            <a:custGeom>
              <a:rect b="b" l="l" r="r" t="t"/>
              <a:pathLst>
                <a:path extrusionOk="0" h="1465" w="1616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2"/>
            <p:cNvSpPr/>
            <p:nvPr/>
          </p:nvSpPr>
          <p:spPr>
            <a:xfrm>
              <a:off x="4674375" y="1991450"/>
              <a:ext cx="10675" cy="6700"/>
            </a:xfrm>
            <a:custGeom>
              <a:rect b="b" l="l" r="r" t="t"/>
              <a:pathLst>
                <a:path extrusionOk="0" h="268" w="427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2"/>
            <p:cNvSpPr/>
            <p:nvPr/>
          </p:nvSpPr>
          <p:spPr>
            <a:xfrm>
              <a:off x="4662475" y="1991450"/>
              <a:ext cx="5625" cy="6700"/>
            </a:xfrm>
            <a:custGeom>
              <a:rect b="b" l="l" r="r" t="t"/>
              <a:pathLst>
                <a:path extrusionOk="0" h="268" w="225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39393B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3" name="Google Shape;783;p42"/>
          <p:cNvSpPr txBox="1"/>
          <p:nvPr/>
        </p:nvSpPr>
        <p:spPr>
          <a:xfrm>
            <a:off x="6485273" y="3156833"/>
            <a:ext cx="48897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F1C232"/>
                </a:solidFill>
                <a:latin typeface="Poppins"/>
                <a:ea typeface="Poppins"/>
                <a:cs typeface="Poppins"/>
                <a:sym typeface="Poppins"/>
              </a:rPr>
              <a:t>Factory Contract</a:t>
            </a:r>
            <a:endParaRPr b="1" sz="3700">
              <a:solidFill>
                <a:srgbClr val="F1C23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4" name="Google Shape;784;p42"/>
          <p:cNvSpPr txBox="1"/>
          <p:nvPr/>
        </p:nvSpPr>
        <p:spPr>
          <a:xfrm>
            <a:off x="2895805" y="4666930"/>
            <a:ext cx="48897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latin typeface="Poppins"/>
                <a:ea typeface="Poppins"/>
                <a:cs typeface="Poppins"/>
                <a:sym typeface="Poppins"/>
              </a:rPr>
              <a:t>Pair Contracts</a:t>
            </a:r>
            <a:endParaRPr b="1" sz="37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5" name="Google Shape;785;p42"/>
          <p:cNvSpPr txBox="1"/>
          <p:nvPr/>
        </p:nvSpPr>
        <p:spPr>
          <a:xfrm>
            <a:off x="840407" y="10051911"/>
            <a:ext cx="6055500" cy="10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E06666"/>
                </a:solidFill>
                <a:latin typeface="Poppins"/>
                <a:ea typeface="Poppins"/>
                <a:cs typeface="Poppins"/>
                <a:sym typeface="Poppins"/>
              </a:rPr>
              <a:t>Router Contracts</a:t>
            </a:r>
            <a:endParaRPr b="1" sz="3700">
              <a:solidFill>
                <a:srgbClr val="E0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3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Uniswap v2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91" name="Google Shape;79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43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94" name="Google Shape;794;p43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Pricing model for Uniswap v2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Uses constant product formula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price of a token is determined by the ratio of the token's supply to the total supply of both tokens in the pool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price is updated automatically based on the rules of the AMM formula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Ensures that the product of the amount of each token in the pool remains constant, even as the price of each token changes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0.3% flat fee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44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Pricing model for Uniswap v3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Uses concept of concentrated liquidity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LPs put tokens at specific price ranges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Active Liquidity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Ticks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the boundaries of liquidity ranges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crossing an active tick increases the transaction cost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●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Fees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0.01%, 0.3%, or 1%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4615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Poppins"/>
              <a:buChar char="○"/>
            </a:pPr>
            <a:r>
              <a:rPr lang="en" sz="53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dependent on pool volatility</a:t>
            </a:r>
            <a:endParaRPr sz="53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00" name="Google Shape;800;p44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Uniswap v3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01" name="Google Shape;80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2" name="Google Shape;80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4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45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Trading Technicalities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09" name="Google Shape;80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45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2" name="Google Shape;812;p45"/>
          <p:cNvSpPr txBox="1"/>
          <p:nvPr>
            <p:ph idx="1" type="body"/>
          </p:nvPr>
        </p:nvSpPr>
        <p:spPr>
          <a:xfrm>
            <a:off x="924621" y="2713933"/>
            <a:ext cx="122556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Swap function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Allows users to exchange one token for another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Callback contract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Temporary smart contract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Triggered when a user makes a trade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Used to verify the transaction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Deleted after the transaction is completed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3" name="Google Shape;813;p45"/>
          <p:cNvSpPr txBox="1"/>
          <p:nvPr/>
        </p:nvSpPr>
        <p:spPr>
          <a:xfrm>
            <a:off x="16913412" y="2693817"/>
            <a:ext cx="6624600" cy="11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latin typeface="Poppins ExtraBold"/>
                <a:ea typeface="Poppins ExtraBold"/>
                <a:cs typeface="Poppins ExtraBold"/>
                <a:sym typeface="Poppins ExtraBold"/>
              </a:rPr>
              <a:t>Swap</a:t>
            </a:r>
            <a:r>
              <a:rPr lang="en" sz="53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en" sz="5300">
                <a:latin typeface="Poppins ExtraBold"/>
                <a:ea typeface="Poppins ExtraBold"/>
                <a:cs typeface="Poppins ExtraBold"/>
                <a:sym typeface="Poppins ExtraBold"/>
              </a:rPr>
              <a:t>F</a:t>
            </a:r>
            <a:r>
              <a:rPr lang="en" sz="53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unction</a:t>
            </a:r>
            <a:endParaRPr sz="53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14" name="Google Shape;814;p45"/>
          <p:cNvSpPr txBox="1"/>
          <p:nvPr/>
        </p:nvSpPr>
        <p:spPr>
          <a:xfrm>
            <a:off x="16913412" y="9474115"/>
            <a:ext cx="6624600" cy="11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Verification </a:t>
            </a:r>
            <a:endParaRPr sz="53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15" name="Google Shape;815;p45"/>
          <p:cNvSpPr txBox="1"/>
          <p:nvPr/>
        </p:nvSpPr>
        <p:spPr>
          <a:xfrm>
            <a:off x="16913416" y="6083967"/>
            <a:ext cx="7003500" cy="1175100"/>
          </a:xfrm>
          <a:prstGeom prst="rect">
            <a:avLst/>
          </a:prstGeom>
          <a:noFill/>
          <a:ln>
            <a:noFill/>
          </a:ln>
        </p:spPr>
        <p:txBody>
          <a:bodyPr anchorCtr="0" anchor="b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Callback</a:t>
            </a:r>
            <a:r>
              <a:rPr lang="en" sz="5300">
                <a:latin typeface="Poppins ExtraBold"/>
                <a:ea typeface="Poppins ExtraBold"/>
                <a:cs typeface="Poppins ExtraBold"/>
                <a:sym typeface="Poppins ExtraBold"/>
              </a:rPr>
              <a:t> C</a:t>
            </a:r>
            <a:r>
              <a:rPr lang="en" sz="5300">
                <a:solidFill>
                  <a:srgbClr val="000000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ontract</a:t>
            </a:r>
            <a:endParaRPr sz="5300">
              <a:solidFill>
                <a:srgbClr val="000000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sp>
        <p:nvSpPr>
          <p:cNvPr id="816" name="Google Shape;816;p45"/>
          <p:cNvSpPr txBox="1"/>
          <p:nvPr/>
        </p:nvSpPr>
        <p:spPr>
          <a:xfrm>
            <a:off x="16913417" y="3526193"/>
            <a:ext cx="6624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Transfers tokens to trader and calls callback contract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7" name="Google Shape;817;p45"/>
          <p:cNvSpPr txBox="1"/>
          <p:nvPr/>
        </p:nvSpPr>
        <p:spPr>
          <a:xfrm>
            <a:off x="16913417" y="10306491"/>
            <a:ext cx="6624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Confirms trader has sufficient funds after “flash swap”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8" name="Google Shape;818;p45"/>
          <p:cNvSpPr txBox="1"/>
          <p:nvPr/>
        </p:nvSpPr>
        <p:spPr>
          <a:xfrm>
            <a:off x="16913417" y="6916361"/>
            <a:ext cx="6624600" cy="14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Allows user to spend tokens on another pair contract</a:t>
            </a:r>
            <a:endParaRPr sz="3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819" name="Google Shape;819;p45"/>
          <p:cNvCxnSpPr>
            <a:stCxn id="820" idx="4"/>
          </p:cNvCxnSpPr>
          <p:nvPr/>
        </p:nvCxnSpPr>
        <p:spPr>
          <a:xfrm>
            <a:off x="15222526" y="5643833"/>
            <a:ext cx="0" cy="927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45"/>
          <p:cNvCxnSpPr>
            <a:stCxn id="822" idx="4"/>
            <a:endCxn id="823" idx="0"/>
          </p:cNvCxnSpPr>
          <p:nvPr/>
        </p:nvCxnSpPr>
        <p:spPr>
          <a:xfrm>
            <a:off x="15222526" y="9060847"/>
            <a:ext cx="0" cy="5793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0" name="Google Shape;820;p45"/>
          <p:cNvSpPr/>
          <p:nvPr/>
        </p:nvSpPr>
        <p:spPr>
          <a:xfrm>
            <a:off x="13833376" y="2806133"/>
            <a:ext cx="2778300" cy="2837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45"/>
          <p:cNvSpPr/>
          <p:nvPr/>
        </p:nvSpPr>
        <p:spPr>
          <a:xfrm>
            <a:off x="13833376" y="6223147"/>
            <a:ext cx="2778300" cy="2837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5"/>
          <p:cNvSpPr/>
          <p:nvPr/>
        </p:nvSpPr>
        <p:spPr>
          <a:xfrm>
            <a:off x="13833376" y="9640161"/>
            <a:ext cx="2778300" cy="28377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00025" rotWithShape="0" algn="bl" dist="19050">
              <a:srgbClr val="708182">
                <a:alpha val="48000"/>
              </a:srgbClr>
            </a:outerShdw>
          </a:effectLst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4" name="Google Shape;824;p45"/>
          <p:cNvGrpSpPr/>
          <p:nvPr/>
        </p:nvGrpSpPr>
        <p:grpSpPr>
          <a:xfrm>
            <a:off x="14505067" y="3422443"/>
            <a:ext cx="1434968" cy="1465000"/>
            <a:chOff x="2037825" y="3254050"/>
            <a:chExt cx="296175" cy="296175"/>
          </a:xfrm>
        </p:grpSpPr>
        <p:sp>
          <p:nvSpPr>
            <p:cNvPr id="825" name="Google Shape;825;p45"/>
            <p:cNvSpPr/>
            <p:nvPr/>
          </p:nvSpPr>
          <p:spPr>
            <a:xfrm>
              <a:off x="2063825" y="3254050"/>
              <a:ext cx="86675" cy="86675"/>
            </a:xfrm>
            <a:custGeom>
              <a:rect b="b" l="l" r="r" t="t"/>
              <a:pathLst>
                <a:path extrusionOk="0" h="3467" w="3467">
                  <a:moveTo>
                    <a:pt x="1733" y="1"/>
                  </a:moveTo>
                  <a:cubicBezTo>
                    <a:pt x="788" y="1"/>
                    <a:pt x="1" y="788"/>
                    <a:pt x="1" y="1733"/>
                  </a:cubicBezTo>
                  <a:cubicBezTo>
                    <a:pt x="1" y="2679"/>
                    <a:pt x="788" y="3466"/>
                    <a:pt x="1733" y="3466"/>
                  </a:cubicBezTo>
                  <a:cubicBezTo>
                    <a:pt x="2678" y="3466"/>
                    <a:pt x="3466" y="2679"/>
                    <a:pt x="3466" y="1733"/>
                  </a:cubicBezTo>
                  <a:cubicBezTo>
                    <a:pt x="3466" y="788"/>
                    <a:pt x="2678" y="1"/>
                    <a:pt x="173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5"/>
            <p:cNvSpPr/>
            <p:nvPr/>
          </p:nvSpPr>
          <p:spPr>
            <a:xfrm>
              <a:off x="2178025" y="3289500"/>
              <a:ext cx="104000" cy="67950"/>
            </a:xfrm>
            <a:custGeom>
              <a:rect b="b" l="l" r="r" t="t"/>
              <a:pathLst>
                <a:path extrusionOk="0" h="2718" w="416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95" y="662"/>
                    <a:pt x="316" y="662"/>
                  </a:cubicBezTo>
                  <a:lnTo>
                    <a:pt x="2395" y="662"/>
                  </a:lnTo>
                  <a:cubicBezTo>
                    <a:pt x="2584" y="662"/>
                    <a:pt x="2742" y="820"/>
                    <a:pt x="2742" y="1009"/>
                  </a:cubicBezTo>
                  <a:lnTo>
                    <a:pt x="2742" y="1576"/>
                  </a:lnTo>
                  <a:lnTo>
                    <a:pt x="2616" y="1450"/>
                  </a:lnTo>
                  <a:cubicBezTo>
                    <a:pt x="2568" y="1387"/>
                    <a:pt x="2482" y="1355"/>
                    <a:pt x="2391" y="1355"/>
                  </a:cubicBezTo>
                  <a:cubicBezTo>
                    <a:pt x="2301" y="1355"/>
                    <a:pt x="2206" y="1387"/>
                    <a:pt x="2143" y="1450"/>
                  </a:cubicBezTo>
                  <a:cubicBezTo>
                    <a:pt x="2049" y="1576"/>
                    <a:pt x="2049" y="1796"/>
                    <a:pt x="2143" y="1922"/>
                  </a:cubicBezTo>
                  <a:lnTo>
                    <a:pt x="2868" y="2647"/>
                  </a:lnTo>
                  <a:cubicBezTo>
                    <a:pt x="2931" y="2694"/>
                    <a:pt x="3017" y="2718"/>
                    <a:pt x="3104" y="2718"/>
                  </a:cubicBezTo>
                  <a:cubicBezTo>
                    <a:pt x="3191" y="2718"/>
                    <a:pt x="3277" y="2694"/>
                    <a:pt x="3340" y="2647"/>
                  </a:cubicBezTo>
                  <a:lnTo>
                    <a:pt x="4033" y="1922"/>
                  </a:lnTo>
                  <a:cubicBezTo>
                    <a:pt x="4159" y="1796"/>
                    <a:pt x="4159" y="1576"/>
                    <a:pt x="4033" y="1450"/>
                  </a:cubicBezTo>
                  <a:cubicBezTo>
                    <a:pt x="3986" y="1387"/>
                    <a:pt x="3899" y="1355"/>
                    <a:pt x="3809" y="1355"/>
                  </a:cubicBezTo>
                  <a:cubicBezTo>
                    <a:pt x="3718" y="1355"/>
                    <a:pt x="3624" y="1387"/>
                    <a:pt x="3561" y="1450"/>
                  </a:cubicBezTo>
                  <a:lnTo>
                    <a:pt x="3466" y="1576"/>
                  </a:lnTo>
                  <a:lnTo>
                    <a:pt x="3466" y="1009"/>
                  </a:lnTo>
                  <a:cubicBezTo>
                    <a:pt x="3466" y="441"/>
                    <a:pt x="2994" y="0"/>
                    <a:pt x="24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5"/>
            <p:cNvSpPr/>
            <p:nvPr/>
          </p:nvSpPr>
          <p:spPr>
            <a:xfrm>
              <a:off x="2070125" y="3444225"/>
              <a:ext cx="106350" cy="69075"/>
            </a:xfrm>
            <a:custGeom>
              <a:rect b="b" l="l" r="r" t="t"/>
              <a:pathLst>
                <a:path extrusionOk="0" h="2763" w="4254">
                  <a:moveTo>
                    <a:pt x="1095" y="0"/>
                  </a:moveTo>
                  <a:cubicBezTo>
                    <a:pt x="1002" y="0"/>
                    <a:pt x="904" y="28"/>
                    <a:pt x="820" y="112"/>
                  </a:cubicBezTo>
                  <a:lnTo>
                    <a:pt x="127" y="805"/>
                  </a:lnTo>
                  <a:cubicBezTo>
                    <a:pt x="1" y="931"/>
                    <a:pt x="1" y="1184"/>
                    <a:pt x="127" y="1278"/>
                  </a:cubicBezTo>
                  <a:cubicBezTo>
                    <a:pt x="190" y="1341"/>
                    <a:pt x="276" y="1373"/>
                    <a:pt x="363" y="1373"/>
                  </a:cubicBezTo>
                  <a:cubicBezTo>
                    <a:pt x="449" y="1373"/>
                    <a:pt x="536" y="1341"/>
                    <a:pt x="599" y="1278"/>
                  </a:cubicBezTo>
                  <a:lnTo>
                    <a:pt x="725" y="1184"/>
                  </a:lnTo>
                  <a:lnTo>
                    <a:pt x="725" y="1719"/>
                  </a:lnTo>
                  <a:cubicBezTo>
                    <a:pt x="725" y="2318"/>
                    <a:pt x="1198" y="2759"/>
                    <a:pt x="1733" y="2759"/>
                  </a:cubicBezTo>
                  <a:lnTo>
                    <a:pt x="3813" y="2759"/>
                  </a:lnTo>
                  <a:cubicBezTo>
                    <a:pt x="3837" y="2761"/>
                    <a:pt x="3861" y="2763"/>
                    <a:pt x="3883" y="2763"/>
                  </a:cubicBezTo>
                  <a:cubicBezTo>
                    <a:pt x="4122" y="2763"/>
                    <a:pt x="4254" y="2616"/>
                    <a:pt x="4254" y="2444"/>
                  </a:cubicBezTo>
                  <a:cubicBezTo>
                    <a:pt x="4254" y="2223"/>
                    <a:pt x="4096" y="2066"/>
                    <a:pt x="3907" y="2066"/>
                  </a:cubicBezTo>
                  <a:lnTo>
                    <a:pt x="1828" y="2066"/>
                  </a:lnTo>
                  <a:cubicBezTo>
                    <a:pt x="1639" y="2066"/>
                    <a:pt x="1481" y="1908"/>
                    <a:pt x="1481" y="1719"/>
                  </a:cubicBezTo>
                  <a:lnTo>
                    <a:pt x="1481" y="1184"/>
                  </a:lnTo>
                  <a:lnTo>
                    <a:pt x="1576" y="1278"/>
                  </a:lnTo>
                  <a:cubicBezTo>
                    <a:pt x="1639" y="1341"/>
                    <a:pt x="1733" y="1373"/>
                    <a:pt x="1824" y="1373"/>
                  </a:cubicBezTo>
                  <a:cubicBezTo>
                    <a:pt x="1914" y="1373"/>
                    <a:pt x="2001" y="1341"/>
                    <a:pt x="2048" y="1278"/>
                  </a:cubicBezTo>
                  <a:cubicBezTo>
                    <a:pt x="2174" y="1184"/>
                    <a:pt x="2174" y="931"/>
                    <a:pt x="2048" y="805"/>
                  </a:cubicBezTo>
                  <a:lnTo>
                    <a:pt x="1355" y="112"/>
                  </a:lnTo>
                  <a:cubicBezTo>
                    <a:pt x="1292" y="81"/>
                    <a:pt x="1261" y="81"/>
                    <a:pt x="1229" y="18"/>
                  </a:cubicBezTo>
                  <a:cubicBezTo>
                    <a:pt x="1187" y="7"/>
                    <a:pt x="1142" y="0"/>
                    <a:pt x="109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45"/>
            <p:cNvSpPr/>
            <p:nvPr/>
          </p:nvSpPr>
          <p:spPr>
            <a:xfrm>
              <a:off x="2219775" y="3375350"/>
              <a:ext cx="89025" cy="85875"/>
            </a:xfrm>
            <a:custGeom>
              <a:rect b="b" l="l" r="r" t="t"/>
              <a:pathLst>
                <a:path extrusionOk="0" h="3435" w="3561">
                  <a:moveTo>
                    <a:pt x="1796" y="0"/>
                  </a:moveTo>
                  <a:cubicBezTo>
                    <a:pt x="788" y="0"/>
                    <a:pt x="0" y="788"/>
                    <a:pt x="0" y="1733"/>
                  </a:cubicBezTo>
                  <a:cubicBezTo>
                    <a:pt x="0" y="2647"/>
                    <a:pt x="788" y="3434"/>
                    <a:pt x="1796" y="3434"/>
                  </a:cubicBezTo>
                  <a:cubicBezTo>
                    <a:pt x="2741" y="3434"/>
                    <a:pt x="3561" y="2647"/>
                    <a:pt x="3561" y="1733"/>
                  </a:cubicBezTo>
                  <a:cubicBezTo>
                    <a:pt x="3561" y="788"/>
                    <a:pt x="2773" y="0"/>
                    <a:pt x="179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5"/>
            <p:cNvSpPr/>
            <p:nvPr/>
          </p:nvSpPr>
          <p:spPr>
            <a:xfrm>
              <a:off x="2037825" y="3339125"/>
              <a:ext cx="138650" cy="88225"/>
            </a:xfrm>
            <a:custGeom>
              <a:rect b="b" l="l" r="r" t="t"/>
              <a:pathLst>
                <a:path extrusionOk="0" h="3529" w="5546">
                  <a:moveTo>
                    <a:pt x="1072" y="0"/>
                  </a:moveTo>
                  <a:cubicBezTo>
                    <a:pt x="442" y="536"/>
                    <a:pt x="32" y="1292"/>
                    <a:pt x="32" y="2143"/>
                  </a:cubicBezTo>
                  <a:lnTo>
                    <a:pt x="32" y="3182"/>
                  </a:lnTo>
                  <a:cubicBezTo>
                    <a:pt x="1" y="3371"/>
                    <a:pt x="158" y="3529"/>
                    <a:pt x="347" y="3529"/>
                  </a:cubicBezTo>
                  <a:lnTo>
                    <a:pt x="5199" y="3529"/>
                  </a:lnTo>
                  <a:cubicBezTo>
                    <a:pt x="5388" y="3529"/>
                    <a:pt x="5546" y="3371"/>
                    <a:pt x="5546" y="3182"/>
                  </a:cubicBezTo>
                  <a:lnTo>
                    <a:pt x="5546" y="2143"/>
                  </a:lnTo>
                  <a:cubicBezTo>
                    <a:pt x="5546" y="1292"/>
                    <a:pt x="5168" y="536"/>
                    <a:pt x="4538" y="0"/>
                  </a:cubicBezTo>
                  <a:cubicBezTo>
                    <a:pt x="4096" y="473"/>
                    <a:pt x="3466" y="756"/>
                    <a:pt x="2805" y="756"/>
                  </a:cubicBezTo>
                  <a:cubicBezTo>
                    <a:pt x="2143" y="756"/>
                    <a:pt x="1513" y="504"/>
                    <a:pt x="107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45"/>
            <p:cNvSpPr/>
            <p:nvPr/>
          </p:nvSpPr>
          <p:spPr>
            <a:xfrm>
              <a:off x="2193775" y="3460400"/>
              <a:ext cx="140225" cy="89825"/>
            </a:xfrm>
            <a:custGeom>
              <a:rect b="b" l="l" r="r" t="t"/>
              <a:pathLst>
                <a:path extrusionOk="0" h="3593" w="5609">
                  <a:moveTo>
                    <a:pt x="1009" y="1"/>
                  </a:moveTo>
                  <a:cubicBezTo>
                    <a:pt x="379" y="537"/>
                    <a:pt x="1" y="1261"/>
                    <a:pt x="1" y="2143"/>
                  </a:cubicBezTo>
                  <a:lnTo>
                    <a:pt x="1" y="3246"/>
                  </a:lnTo>
                  <a:cubicBezTo>
                    <a:pt x="1" y="3435"/>
                    <a:pt x="158" y="3592"/>
                    <a:pt x="347" y="3592"/>
                  </a:cubicBezTo>
                  <a:lnTo>
                    <a:pt x="5262" y="3592"/>
                  </a:lnTo>
                  <a:cubicBezTo>
                    <a:pt x="5451" y="3592"/>
                    <a:pt x="5609" y="3435"/>
                    <a:pt x="5609" y="3246"/>
                  </a:cubicBezTo>
                  <a:lnTo>
                    <a:pt x="5609" y="2143"/>
                  </a:lnTo>
                  <a:cubicBezTo>
                    <a:pt x="5577" y="1261"/>
                    <a:pt x="5199" y="537"/>
                    <a:pt x="4569" y="1"/>
                  </a:cubicBezTo>
                  <a:cubicBezTo>
                    <a:pt x="4128" y="474"/>
                    <a:pt x="3498" y="757"/>
                    <a:pt x="2773" y="757"/>
                  </a:cubicBezTo>
                  <a:cubicBezTo>
                    <a:pt x="2080" y="757"/>
                    <a:pt x="1450" y="474"/>
                    <a:pt x="10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1" name="Google Shape;831;p45"/>
          <p:cNvGrpSpPr/>
          <p:nvPr/>
        </p:nvGrpSpPr>
        <p:grpSpPr>
          <a:xfrm>
            <a:off x="14543773" y="6941699"/>
            <a:ext cx="1353346" cy="1382119"/>
            <a:chOff x="-25094250" y="3547050"/>
            <a:chExt cx="295400" cy="295375"/>
          </a:xfrm>
        </p:grpSpPr>
        <p:sp>
          <p:nvSpPr>
            <p:cNvPr id="832" name="Google Shape;832;p45"/>
            <p:cNvSpPr/>
            <p:nvPr/>
          </p:nvSpPr>
          <p:spPr>
            <a:xfrm>
              <a:off x="-24990275" y="3580925"/>
              <a:ext cx="17350" cy="17350"/>
            </a:xfrm>
            <a:custGeom>
              <a:rect b="b" l="l" r="r" t="t"/>
              <a:pathLst>
                <a:path extrusionOk="0" h="694" w="694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5"/>
            <p:cNvSpPr/>
            <p:nvPr/>
          </p:nvSpPr>
          <p:spPr>
            <a:xfrm>
              <a:off x="-25041475" y="3668350"/>
              <a:ext cx="52025" cy="52000"/>
            </a:xfrm>
            <a:custGeom>
              <a:rect b="b" l="l" r="r" t="t"/>
              <a:pathLst>
                <a:path extrusionOk="0" h="2080" w="2081">
                  <a:moveTo>
                    <a:pt x="1" y="0"/>
                  </a:moveTo>
                  <a:lnTo>
                    <a:pt x="1" y="2080"/>
                  </a:lnTo>
                  <a:lnTo>
                    <a:pt x="2080" y="2080"/>
                  </a:lnTo>
                  <a:lnTo>
                    <a:pt x="20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45"/>
            <p:cNvSpPr/>
            <p:nvPr/>
          </p:nvSpPr>
          <p:spPr>
            <a:xfrm>
              <a:off x="-25094250" y="3547050"/>
              <a:ext cx="224500" cy="295375"/>
            </a:xfrm>
            <a:custGeom>
              <a:rect b="b" l="l" r="r" t="t"/>
              <a:pathLst>
                <a:path extrusionOk="0" h="11815" w="8980">
                  <a:moveTo>
                    <a:pt x="4538" y="694"/>
                  </a:moveTo>
                  <a:cubicBezTo>
                    <a:pt x="5136" y="694"/>
                    <a:pt x="5577" y="1166"/>
                    <a:pt x="5577" y="1702"/>
                  </a:cubicBezTo>
                  <a:cubicBezTo>
                    <a:pt x="5577" y="1891"/>
                    <a:pt x="5735" y="2048"/>
                    <a:pt x="5924" y="2048"/>
                  </a:cubicBezTo>
                  <a:lnTo>
                    <a:pt x="6649" y="2048"/>
                  </a:lnTo>
                  <a:cubicBezTo>
                    <a:pt x="6838" y="2048"/>
                    <a:pt x="6995" y="2206"/>
                    <a:pt x="6995" y="2426"/>
                  </a:cubicBezTo>
                  <a:lnTo>
                    <a:pt x="6995" y="2773"/>
                  </a:lnTo>
                  <a:lnTo>
                    <a:pt x="2143" y="2773"/>
                  </a:lnTo>
                  <a:lnTo>
                    <a:pt x="2143" y="2426"/>
                  </a:lnTo>
                  <a:lnTo>
                    <a:pt x="2112" y="2426"/>
                  </a:lnTo>
                  <a:cubicBezTo>
                    <a:pt x="2112" y="2206"/>
                    <a:pt x="2269" y="2048"/>
                    <a:pt x="2458" y="2048"/>
                  </a:cubicBezTo>
                  <a:lnTo>
                    <a:pt x="3183" y="2048"/>
                  </a:lnTo>
                  <a:cubicBezTo>
                    <a:pt x="3372" y="2048"/>
                    <a:pt x="3530" y="1891"/>
                    <a:pt x="3530" y="1702"/>
                  </a:cubicBezTo>
                  <a:cubicBezTo>
                    <a:pt x="3530" y="1103"/>
                    <a:pt x="4002" y="694"/>
                    <a:pt x="4538" y="694"/>
                  </a:cubicBezTo>
                  <a:close/>
                  <a:moveTo>
                    <a:pt x="7310" y="4159"/>
                  </a:moveTo>
                  <a:cubicBezTo>
                    <a:pt x="7499" y="4159"/>
                    <a:pt x="7657" y="4317"/>
                    <a:pt x="7657" y="4506"/>
                  </a:cubicBezTo>
                  <a:cubicBezTo>
                    <a:pt x="7657" y="4695"/>
                    <a:pt x="7499" y="4852"/>
                    <a:pt x="7310" y="4852"/>
                  </a:cubicBezTo>
                  <a:lnTo>
                    <a:pt x="5924" y="4852"/>
                  </a:lnTo>
                  <a:cubicBezTo>
                    <a:pt x="5735" y="4852"/>
                    <a:pt x="5577" y="4695"/>
                    <a:pt x="5577" y="4506"/>
                  </a:cubicBezTo>
                  <a:cubicBezTo>
                    <a:pt x="5577" y="4317"/>
                    <a:pt x="5735" y="4159"/>
                    <a:pt x="5924" y="4159"/>
                  </a:cubicBezTo>
                  <a:close/>
                  <a:moveTo>
                    <a:pt x="7310" y="5514"/>
                  </a:moveTo>
                  <a:cubicBezTo>
                    <a:pt x="7499" y="5514"/>
                    <a:pt x="7657" y="5671"/>
                    <a:pt x="7657" y="5892"/>
                  </a:cubicBezTo>
                  <a:cubicBezTo>
                    <a:pt x="7657" y="6081"/>
                    <a:pt x="7499" y="6238"/>
                    <a:pt x="7310" y="6238"/>
                  </a:cubicBezTo>
                  <a:lnTo>
                    <a:pt x="5924" y="6238"/>
                  </a:lnTo>
                  <a:cubicBezTo>
                    <a:pt x="5735" y="6238"/>
                    <a:pt x="5577" y="6081"/>
                    <a:pt x="5577" y="5892"/>
                  </a:cubicBezTo>
                  <a:cubicBezTo>
                    <a:pt x="5577" y="5671"/>
                    <a:pt x="5735" y="5514"/>
                    <a:pt x="5924" y="5514"/>
                  </a:cubicBezTo>
                  <a:close/>
                  <a:moveTo>
                    <a:pt x="4506" y="4159"/>
                  </a:moveTo>
                  <a:cubicBezTo>
                    <a:pt x="4695" y="4159"/>
                    <a:pt x="4853" y="4317"/>
                    <a:pt x="4853" y="4506"/>
                  </a:cubicBezTo>
                  <a:lnTo>
                    <a:pt x="4853" y="7247"/>
                  </a:lnTo>
                  <a:cubicBezTo>
                    <a:pt x="4853" y="7467"/>
                    <a:pt x="4695" y="7593"/>
                    <a:pt x="4506" y="7593"/>
                  </a:cubicBezTo>
                  <a:lnTo>
                    <a:pt x="1734" y="7593"/>
                  </a:lnTo>
                  <a:cubicBezTo>
                    <a:pt x="1545" y="7593"/>
                    <a:pt x="1387" y="7467"/>
                    <a:pt x="1387" y="7247"/>
                  </a:cubicBezTo>
                  <a:lnTo>
                    <a:pt x="1387" y="4506"/>
                  </a:lnTo>
                  <a:cubicBezTo>
                    <a:pt x="1387" y="4317"/>
                    <a:pt x="1545" y="4159"/>
                    <a:pt x="1734" y="4159"/>
                  </a:cubicBezTo>
                  <a:close/>
                  <a:moveTo>
                    <a:pt x="7310" y="6900"/>
                  </a:moveTo>
                  <a:cubicBezTo>
                    <a:pt x="7499" y="6900"/>
                    <a:pt x="7657" y="7058"/>
                    <a:pt x="7657" y="7247"/>
                  </a:cubicBezTo>
                  <a:cubicBezTo>
                    <a:pt x="7657" y="7467"/>
                    <a:pt x="7499" y="7593"/>
                    <a:pt x="7310" y="7593"/>
                  </a:cubicBezTo>
                  <a:lnTo>
                    <a:pt x="5924" y="7593"/>
                  </a:lnTo>
                  <a:cubicBezTo>
                    <a:pt x="5735" y="7593"/>
                    <a:pt x="5577" y="7467"/>
                    <a:pt x="5577" y="7247"/>
                  </a:cubicBezTo>
                  <a:cubicBezTo>
                    <a:pt x="5577" y="7058"/>
                    <a:pt x="5735" y="6900"/>
                    <a:pt x="5924" y="6900"/>
                  </a:cubicBezTo>
                  <a:close/>
                  <a:moveTo>
                    <a:pt x="7310" y="8318"/>
                  </a:moveTo>
                  <a:cubicBezTo>
                    <a:pt x="7499" y="8318"/>
                    <a:pt x="7657" y="8475"/>
                    <a:pt x="7657" y="8664"/>
                  </a:cubicBezTo>
                  <a:cubicBezTo>
                    <a:pt x="7657" y="8853"/>
                    <a:pt x="7499" y="9011"/>
                    <a:pt x="7310" y="9011"/>
                  </a:cubicBezTo>
                  <a:lnTo>
                    <a:pt x="1734" y="9011"/>
                  </a:lnTo>
                  <a:cubicBezTo>
                    <a:pt x="1545" y="9011"/>
                    <a:pt x="1387" y="8853"/>
                    <a:pt x="1387" y="8664"/>
                  </a:cubicBezTo>
                  <a:cubicBezTo>
                    <a:pt x="1387" y="8475"/>
                    <a:pt x="1545" y="8318"/>
                    <a:pt x="1734" y="8318"/>
                  </a:cubicBezTo>
                  <a:close/>
                  <a:moveTo>
                    <a:pt x="7310" y="9704"/>
                  </a:moveTo>
                  <a:cubicBezTo>
                    <a:pt x="7499" y="9704"/>
                    <a:pt x="7657" y="9861"/>
                    <a:pt x="7657" y="10050"/>
                  </a:cubicBezTo>
                  <a:cubicBezTo>
                    <a:pt x="7657" y="10240"/>
                    <a:pt x="7499" y="10397"/>
                    <a:pt x="7310" y="10397"/>
                  </a:cubicBezTo>
                  <a:lnTo>
                    <a:pt x="1734" y="10397"/>
                  </a:lnTo>
                  <a:cubicBezTo>
                    <a:pt x="1545" y="10397"/>
                    <a:pt x="1387" y="10240"/>
                    <a:pt x="1387" y="10050"/>
                  </a:cubicBezTo>
                  <a:cubicBezTo>
                    <a:pt x="1387" y="9861"/>
                    <a:pt x="1545" y="9704"/>
                    <a:pt x="1734" y="9704"/>
                  </a:cubicBezTo>
                  <a:close/>
                  <a:moveTo>
                    <a:pt x="4506" y="0"/>
                  </a:moveTo>
                  <a:cubicBezTo>
                    <a:pt x="3687" y="0"/>
                    <a:pt x="2962" y="599"/>
                    <a:pt x="2805" y="1387"/>
                  </a:cubicBezTo>
                  <a:lnTo>
                    <a:pt x="2427" y="1387"/>
                  </a:lnTo>
                  <a:cubicBezTo>
                    <a:pt x="1986" y="1387"/>
                    <a:pt x="1576" y="1670"/>
                    <a:pt x="1419" y="2080"/>
                  </a:cubicBezTo>
                  <a:lnTo>
                    <a:pt x="1041" y="2080"/>
                  </a:lnTo>
                  <a:cubicBezTo>
                    <a:pt x="442" y="2080"/>
                    <a:pt x="1" y="2552"/>
                    <a:pt x="1" y="3119"/>
                  </a:cubicBezTo>
                  <a:lnTo>
                    <a:pt x="1" y="10807"/>
                  </a:lnTo>
                  <a:cubicBezTo>
                    <a:pt x="1" y="11342"/>
                    <a:pt x="474" y="11815"/>
                    <a:pt x="1041" y="11815"/>
                  </a:cubicBezTo>
                  <a:lnTo>
                    <a:pt x="7972" y="11815"/>
                  </a:lnTo>
                  <a:cubicBezTo>
                    <a:pt x="8570" y="11815"/>
                    <a:pt x="8980" y="11342"/>
                    <a:pt x="8980" y="10807"/>
                  </a:cubicBezTo>
                  <a:lnTo>
                    <a:pt x="8980" y="3119"/>
                  </a:lnTo>
                  <a:cubicBezTo>
                    <a:pt x="8980" y="2521"/>
                    <a:pt x="8507" y="2080"/>
                    <a:pt x="7972" y="2080"/>
                  </a:cubicBezTo>
                  <a:lnTo>
                    <a:pt x="7562" y="2080"/>
                  </a:lnTo>
                  <a:cubicBezTo>
                    <a:pt x="7405" y="1702"/>
                    <a:pt x="7058" y="1387"/>
                    <a:pt x="6585" y="1387"/>
                  </a:cubicBezTo>
                  <a:lnTo>
                    <a:pt x="6207" y="1387"/>
                  </a:lnTo>
                  <a:cubicBezTo>
                    <a:pt x="6050" y="599"/>
                    <a:pt x="5325" y="0"/>
                    <a:pt x="450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45"/>
            <p:cNvSpPr/>
            <p:nvPr/>
          </p:nvSpPr>
          <p:spPr>
            <a:xfrm>
              <a:off x="-24851650" y="3582300"/>
              <a:ext cx="52800" cy="190825"/>
            </a:xfrm>
            <a:custGeom>
              <a:rect b="b" l="l" r="r" t="t"/>
              <a:pathLst>
                <a:path extrusionOk="0" h="7633" w="2112">
                  <a:moveTo>
                    <a:pt x="1060" y="0"/>
                  </a:moveTo>
                  <a:cubicBezTo>
                    <a:pt x="930" y="0"/>
                    <a:pt x="804" y="55"/>
                    <a:pt x="757" y="166"/>
                  </a:cubicBezTo>
                  <a:lnTo>
                    <a:pt x="32" y="1552"/>
                  </a:lnTo>
                  <a:cubicBezTo>
                    <a:pt x="0" y="1583"/>
                    <a:pt x="0" y="1678"/>
                    <a:pt x="0" y="1709"/>
                  </a:cubicBezTo>
                  <a:lnTo>
                    <a:pt x="0" y="7632"/>
                  </a:lnTo>
                  <a:lnTo>
                    <a:pt x="2080" y="7632"/>
                  </a:lnTo>
                  <a:lnTo>
                    <a:pt x="2080" y="1709"/>
                  </a:lnTo>
                  <a:lnTo>
                    <a:pt x="2111" y="1709"/>
                  </a:lnTo>
                  <a:cubicBezTo>
                    <a:pt x="2111" y="1678"/>
                    <a:pt x="2111" y="1583"/>
                    <a:pt x="2080" y="1552"/>
                  </a:cubicBezTo>
                  <a:lnTo>
                    <a:pt x="1387" y="166"/>
                  </a:lnTo>
                  <a:cubicBezTo>
                    <a:pt x="1324" y="55"/>
                    <a:pt x="1190" y="0"/>
                    <a:pt x="106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5"/>
            <p:cNvSpPr/>
            <p:nvPr/>
          </p:nvSpPr>
          <p:spPr>
            <a:xfrm>
              <a:off x="-24850875" y="3788050"/>
              <a:ext cx="52025" cy="53600"/>
            </a:xfrm>
            <a:custGeom>
              <a:rect b="b" l="l" r="r" t="t"/>
              <a:pathLst>
                <a:path extrusionOk="0" h="2144" w="2081">
                  <a:moveTo>
                    <a:pt x="1" y="1"/>
                  </a:moveTo>
                  <a:lnTo>
                    <a:pt x="1" y="1104"/>
                  </a:lnTo>
                  <a:lnTo>
                    <a:pt x="64" y="1104"/>
                  </a:lnTo>
                  <a:cubicBezTo>
                    <a:pt x="64" y="1702"/>
                    <a:pt x="505" y="2143"/>
                    <a:pt x="1072" y="2143"/>
                  </a:cubicBezTo>
                  <a:cubicBezTo>
                    <a:pt x="1671" y="2143"/>
                    <a:pt x="2080" y="1671"/>
                    <a:pt x="2080" y="1104"/>
                  </a:cubicBezTo>
                  <a:lnTo>
                    <a:pt x="208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7" name="Google Shape;837;p45"/>
          <p:cNvGrpSpPr/>
          <p:nvPr/>
        </p:nvGrpSpPr>
        <p:grpSpPr>
          <a:xfrm>
            <a:off x="14546131" y="10377723"/>
            <a:ext cx="1353398" cy="1382115"/>
            <a:chOff x="1492675" y="4992125"/>
            <a:chExt cx="481825" cy="481825"/>
          </a:xfrm>
        </p:grpSpPr>
        <p:sp>
          <p:nvSpPr>
            <p:cNvPr id="838" name="Google Shape;838;p45"/>
            <p:cNvSpPr/>
            <p:nvPr/>
          </p:nvSpPr>
          <p:spPr>
            <a:xfrm>
              <a:off x="1492675" y="4992125"/>
              <a:ext cx="481825" cy="481825"/>
            </a:xfrm>
            <a:custGeom>
              <a:rect b="b" l="l" r="r" t="t"/>
              <a:pathLst>
                <a:path extrusionOk="0" h="19273" w="19273">
                  <a:moveTo>
                    <a:pt x="12728" y="5990"/>
                  </a:moveTo>
                  <a:cubicBezTo>
                    <a:pt x="13161" y="5990"/>
                    <a:pt x="13595" y="6156"/>
                    <a:pt x="13925" y="6487"/>
                  </a:cubicBezTo>
                  <a:cubicBezTo>
                    <a:pt x="14587" y="7149"/>
                    <a:pt x="14587" y="8221"/>
                    <a:pt x="13928" y="8884"/>
                  </a:cubicBezTo>
                  <a:lnTo>
                    <a:pt x="10028" y="12780"/>
                  </a:lnTo>
                  <a:cubicBezTo>
                    <a:pt x="9709" y="13100"/>
                    <a:pt x="9278" y="13280"/>
                    <a:pt x="8830" y="13280"/>
                  </a:cubicBezTo>
                  <a:lnTo>
                    <a:pt x="8815" y="13280"/>
                  </a:lnTo>
                  <a:cubicBezTo>
                    <a:pt x="8811" y="13280"/>
                    <a:pt x="8807" y="13280"/>
                    <a:pt x="8804" y="13280"/>
                  </a:cubicBezTo>
                  <a:cubicBezTo>
                    <a:pt x="8362" y="13280"/>
                    <a:pt x="7936" y="13103"/>
                    <a:pt x="7622" y="12789"/>
                  </a:cubicBezTo>
                  <a:lnTo>
                    <a:pt x="5346" y="10528"/>
                  </a:lnTo>
                  <a:cubicBezTo>
                    <a:pt x="4632" y="9877"/>
                    <a:pt x="4605" y="8760"/>
                    <a:pt x="5288" y="8077"/>
                  </a:cubicBezTo>
                  <a:cubicBezTo>
                    <a:pt x="5620" y="7745"/>
                    <a:pt x="6053" y="7581"/>
                    <a:pt x="6485" y="7581"/>
                  </a:cubicBezTo>
                  <a:cubicBezTo>
                    <a:pt x="6944" y="7581"/>
                    <a:pt x="7402" y="7766"/>
                    <a:pt x="7737" y="8134"/>
                  </a:cubicBezTo>
                  <a:lnTo>
                    <a:pt x="8812" y="9206"/>
                  </a:lnTo>
                  <a:lnTo>
                    <a:pt x="11531" y="6487"/>
                  </a:lnTo>
                  <a:cubicBezTo>
                    <a:pt x="11861" y="6156"/>
                    <a:pt x="12294" y="5990"/>
                    <a:pt x="12728" y="5990"/>
                  </a:cubicBezTo>
                  <a:close/>
                  <a:moveTo>
                    <a:pt x="9637" y="1"/>
                  </a:moveTo>
                  <a:cubicBezTo>
                    <a:pt x="7095" y="1"/>
                    <a:pt x="4686" y="1012"/>
                    <a:pt x="2849" y="2849"/>
                  </a:cubicBezTo>
                  <a:cubicBezTo>
                    <a:pt x="1013" y="4686"/>
                    <a:pt x="1" y="7098"/>
                    <a:pt x="1" y="9637"/>
                  </a:cubicBezTo>
                  <a:cubicBezTo>
                    <a:pt x="1" y="12175"/>
                    <a:pt x="1013" y="14587"/>
                    <a:pt x="2849" y="16424"/>
                  </a:cubicBezTo>
                  <a:cubicBezTo>
                    <a:pt x="4686" y="18261"/>
                    <a:pt x="7095" y="19273"/>
                    <a:pt x="9637" y="19273"/>
                  </a:cubicBezTo>
                  <a:cubicBezTo>
                    <a:pt x="12175" y="19273"/>
                    <a:pt x="14584" y="18261"/>
                    <a:pt x="16421" y="16424"/>
                  </a:cubicBezTo>
                  <a:cubicBezTo>
                    <a:pt x="18258" y="14587"/>
                    <a:pt x="19273" y="12175"/>
                    <a:pt x="19273" y="9637"/>
                  </a:cubicBezTo>
                  <a:cubicBezTo>
                    <a:pt x="19273" y="7098"/>
                    <a:pt x="18258" y="4686"/>
                    <a:pt x="16421" y="2849"/>
                  </a:cubicBezTo>
                  <a:cubicBezTo>
                    <a:pt x="14584" y="1012"/>
                    <a:pt x="12175" y="1"/>
                    <a:pt x="963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435D74"/>
                </a:solidFill>
              </a:endParaRPr>
            </a:p>
          </p:txBody>
        </p:sp>
        <p:sp>
          <p:nvSpPr>
            <p:cNvPr id="839" name="Google Shape;839;p45"/>
            <p:cNvSpPr/>
            <p:nvPr/>
          </p:nvSpPr>
          <p:spPr>
            <a:xfrm>
              <a:off x="1639625" y="5170175"/>
              <a:ext cx="190100" cy="125750"/>
            </a:xfrm>
            <a:custGeom>
              <a:rect b="b" l="l" r="r" t="t"/>
              <a:pathLst>
                <a:path extrusionOk="0" h="5030" w="7604">
                  <a:moveTo>
                    <a:pt x="6852" y="0"/>
                  </a:moveTo>
                  <a:cubicBezTo>
                    <a:pt x="6851" y="0"/>
                    <a:pt x="6850" y="0"/>
                    <a:pt x="6848" y="0"/>
                  </a:cubicBezTo>
                  <a:cubicBezTo>
                    <a:pt x="6698" y="0"/>
                    <a:pt x="6556" y="57"/>
                    <a:pt x="6451" y="163"/>
                  </a:cubicBezTo>
                  <a:lnTo>
                    <a:pt x="3334" y="3279"/>
                  </a:lnTo>
                  <a:cubicBezTo>
                    <a:pt x="3224" y="3391"/>
                    <a:pt x="3080" y="3447"/>
                    <a:pt x="2935" y="3447"/>
                  </a:cubicBezTo>
                  <a:cubicBezTo>
                    <a:pt x="2791" y="3447"/>
                    <a:pt x="2646" y="3391"/>
                    <a:pt x="2536" y="3279"/>
                  </a:cubicBezTo>
                  <a:cubicBezTo>
                    <a:pt x="2533" y="3279"/>
                    <a:pt x="2533" y="3279"/>
                    <a:pt x="2530" y="3276"/>
                  </a:cubicBezTo>
                  <a:cubicBezTo>
                    <a:pt x="2521" y="3267"/>
                    <a:pt x="2509" y="3255"/>
                    <a:pt x="2497" y="3246"/>
                  </a:cubicBezTo>
                  <a:lnTo>
                    <a:pt x="1061" y="1810"/>
                  </a:lnTo>
                  <a:cubicBezTo>
                    <a:pt x="948" y="1678"/>
                    <a:pt x="789" y="1611"/>
                    <a:pt x="629" y="1611"/>
                  </a:cubicBezTo>
                  <a:cubicBezTo>
                    <a:pt x="486" y="1611"/>
                    <a:pt x="342" y="1666"/>
                    <a:pt x="233" y="1777"/>
                  </a:cubicBezTo>
                  <a:cubicBezTo>
                    <a:pt x="1" y="2009"/>
                    <a:pt x="16" y="2391"/>
                    <a:pt x="266" y="2605"/>
                  </a:cubicBezTo>
                  <a:lnTo>
                    <a:pt x="2542" y="4869"/>
                  </a:lnTo>
                  <a:cubicBezTo>
                    <a:pt x="2645" y="4972"/>
                    <a:pt x="2782" y="5029"/>
                    <a:pt x="2926" y="5029"/>
                  </a:cubicBezTo>
                  <a:cubicBezTo>
                    <a:pt x="2929" y="5029"/>
                    <a:pt x="2933" y="5029"/>
                    <a:pt x="2937" y="5029"/>
                  </a:cubicBezTo>
                  <a:lnTo>
                    <a:pt x="2943" y="5029"/>
                  </a:lnTo>
                  <a:cubicBezTo>
                    <a:pt x="3096" y="5029"/>
                    <a:pt x="3241" y="4969"/>
                    <a:pt x="3352" y="4860"/>
                  </a:cubicBezTo>
                  <a:lnTo>
                    <a:pt x="7249" y="964"/>
                  </a:lnTo>
                  <a:cubicBezTo>
                    <a:pt x="7603" y="606"/>
                    <a:pt x="7352" y="0"/>
                    <a:pt x="685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243700" lIns="243700" spcFirstLastPara="1" rIns="243700" wrap="square" tIns="243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700"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46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Security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45" name="Google Shape;84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46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8" name="Google Shape;848;p46"/>
          <p:cNvSpPr txBox="1"/>
          <p:nvPr>
            <p:ph idx="1" type="body"/>
          </p:nvPr>
        </p:nvSpPr>
        <p:spPr>
          <a:xfrm>
            <a:off x="924621" y="2713933"/>
            <a:ext cx="22519500" cy="10137600"/>
          </a:xfrm>
          <a:prstGeom prst="rect">
            <a:avLst/>
          </a:prstGeom>
        </p:spPr>
        <p:txBody>
          <a:bodyPr anchorCtr="0" anchor="t" bIns="243700" lIns="243700" spcFirstLastPara="1" rIns="243700" wrap="square" tIns="243700">
            <a:noAutofit/>
          </a:bodyPr>
          <a:lstStyle/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Uniswap is built on the Ethereum blockchain, which provides a high level of security and immutability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Uniswap's smart contracts are publicly audited by multiple independent security firms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Trail of Bits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Quantstamp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1" marL="2438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○"/>
            </a:pPr>
            <a:r>
              <a:rPr lang="en" sz="4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ConsenSys Diligence</a:t>
            </a:r>
            <a:endParaRPr sz="4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914400" lvl="0" marL="1219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oppins"/>
              <a:buChar char="●"/>
            </a:pPr>
            <a:r>
              <a:rPr lang="en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Uses a decentralized governance model</a:t>
            </a:r>
            <a:endParaRPr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descr="Uniswap Leapfrogs Ethereum in User Fees" id="849" name="Google Shape;849;p46"/>
          <p:cNvPicPr preferRelativeResize="0"/>
          <p:nvPr/>
        </p:nvPicPr>
        <p:blipFill rotWithShape="1">
          <a:blip r:embed="rId5">
            <a:alphaModFix/>
          </a:blip>
          <a:srcRect b="0" l="11308" r="0" t="10961"/>
          <a:stretch/>
        </p:blipFill>
        <p:spPr>
          <a:xfrm>
            <a:off x="16236173" y="5346008"/>
            <a:ext cx="5995512" cy="33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47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Pros and Cons of Uniswap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55" name="Google Shape;85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47"/>
          <p:cNvSpPr/>
          <p:nvPr/>
        </p:nvSpPr>
        <p:spPr>
          <a:xfrm>
            <a:off x="1818462" y="3004267"/>
            <a:ext cx="20731800" cy="9793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47"/>
          <p:cNvSpPr txBox="1"/>
          <p:nvPr/>
        </p:nvSpPr>
        <p:spPr>
          <a:xfrm>
            <a:off x="2185033" y="3402953"/>
            <a:ext cx="19998600" cy="91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Poppins"/>
                <a:ea typeface="Poppins"/>
                <a:cs typeface="Poppins"/>
                <a:sym typeface="Poppins"/>
              </a:rPr>
              <a:t>Pros</a:t>
            </a:r>
            <a:endParaRPr b="1"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Decentralized and non-custodial: users have full control over their funds and don't need to trust a third party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Low fees: Uniswap charges a 0.3% fee on trades, compared to the 0.1% - 0.5% fees typically charged by CEX’s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Open and permissionless: anyone can create a trading pair or list a token on Uniswap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Transparency: all transactions and liquidity pools are publicly visible on Ethereum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Resilience: Uniswap is highly resistant to downtime or outages, as it is run by a network of nodes rather than a single central server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59" name="Google Shape;859;p47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48"/>
          <p:cNvSpPr txBox="1"/>
          <p:nvPr>
            <p:ph type="title"/>
          </p:nvPr>
        </p:nvSpPr>
        <p:spPr>
          <a:xfrm>
            <a:off x="830680" y="1186733"/>
            <a:ext cx="22707300" cy="15273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Pros and Cons of Uniswap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65" name="Google Shape;86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31687" y="11363534"/>
            <a:ext cx="1685353" cy="152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334987"/>
            <a:ext cx="24368750" cy="380775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48"/>
          <p:cNvSpPr/>
          <p:nvPr/>
        </p:nvSpPr>
        <p:spPr>
          <a:xfrm>
            <a:off x="1818462" y="3004267"/>
            <a:ext cx="20731800" cy="97935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48"/>
          <p:cNvSpPr txBox="1"/>
          <p:nvPr/>
        </p:nvSpPr>
        <p:spPr>
          <a:xfrm>
            <a:off x="2185033" y="3402953"/>
            <a:ext cx="19998600" cy="84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243700" lIns="243700" spcFirstLastPara="1" rIns="243700" wrap="square" tIns="243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300">
                <a:latin typeface="Poppins"/>
                <a:ea typeface="Poppins"/>
                <a:cs typeface="Poppins"/>
                <a:sym typeface="Poppins"/>
              </a:rPr>
              <a:t>Cons</a:t>
            </a:r>
            <a:endParaRPr b="1"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320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Impermanent loss: liquidity providers may experience impermanent loss if the prices of the tokens in the pool diverge significantly.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Slippage: trades may result in higher slippage (price impact) than on centralized exchanges due to the algorithmic pricing model.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User error: users may make mistakes when adding or removing liquidity, resulting in losses or other issues.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  <a:p>
            <a:pPr indent="-882650" lvl="0" marL="1219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300"/>
              <a:buFont typeface="Poppins"/>
              <a:buChar char="●"/>
            </a:pPr>
            <a:r>
              <a:rPr lang="en" sz="4300">
                <a:latin typeface="Poppins"/>
                <a:ea typeface="Poppins"/>
                <a:cs typeface="Poppins"/>
                <a:sym typeface="Poppins"/>
              </a:rPr>
              <a:t>Smart contract risk: Uniswap's smart contracts are subject to bugs or vulnerabilities that could be exploited by attackers</a:t>
            </a:r>
            <a:endParaRPr sz="43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9" name="Google Shape;869;p48"/>
          <p:cNvSpPr txBox="1"/>
          <p:nvPr>
            <p:ph type="title"/>
          </p:nvPr>
        </p:nvSpPr>
        <p:spPr>
          <a:xfrm>
            <a:off x="830680" y="511733"/>
            <a:ext cx="6405600" cy="1148700"/>
          </a:xfrm>
          <a:prstGeom prst="rect">
            <a:avLst/>
          </a:prstGeom>
        </p:spPr>
        <p:txBody>
          <a:bodyPr anchorCtr="0" anchor="ctr" bIns="243700" lIns="243700" spcFirstLastPara="1" rIns="243700" wrap="square" tIns="243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604904"/>
                </a:solidFill>
                <a:latin typeface="Poppins"/>
                <a:ea typeface="Poppins"/>
                <a:cs typeface="Poppins"/>
                <a:sym typeface="Poppins"/>
              </a:rPr>
              <a:t>UNISWAP</a:t>
            </a:r>
            <a:endParaRPr b="1" sz="3200">
              <a:solidFill>
                <a:srgbClr val="60490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