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Lst>
  <p:sldSz cy="13716000" cx="24368750"/>
  <p:notesSz cx="6858000" cy="9144000"/>
  <p:embeddedFontLst>
    <p:embeddedFont>
      <p:font typeface="Montserrat SemiBold"/>
      <p:regular r:id="rId47"/>
      <p:bold r:id="rId48"/>
      <p:italic r:id="rId49"/>
      <p:boldItalic r:id="rId50"/>
    </p:embeddedFont>
    <p:embeddedFont>
      <p:font typeface="Proxima Nova"/>
      <p:regular r:id="rId51"/>
      <p:bold r:id="rId52"/>
      <p:italic r:id="rId53"/>
      <p:boldItalic r:id="rId54"/>
    </p:embeddedFont>
    <p:embeddedFont>
      <p:font typeface="Roboto"/>
      <p:regular r:id="rId55"/>
      <p:bold r:id="rId56"/>
      <p:italic r:id="rId57"/>
      <p:boldItalic r:id="rId58"/>
    </p:embeddedFont>
    <p:embeddedFont>
      <p:font typeface="Montserrat"/>
      <p:regular r:id="rId59"/>
      <p:bold r:id="rId60"/>
      <p:italic r:id="rId61"/>
      <p:boldItalic r:id="rId62"/>
    </p:embeddedFont>
    <p:embeddedFont>
      <p:font typeface="Lato"/>
      <p:regular r:id="rId63"/>
      <p:bold r:id="rId64"/>
      <p:italic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MontserratSemiBold-bold.fntdata"/><Relationship Id="rId47" Type="http://schemas.openxmlformats.org/officeDocument/2006/relationships/font" Target="fonts/MontserratSemiBold-regular.fntdata"/><Relationship Id="rId49" Type="http://schemas.openxmlformats.org/officeDocument/2006/relationships/font" Target="fonts/MontserratSemi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Montserrat-boldItalic.fntdata"/><Relationship Id="rId61" Type="http://schemas.openxmlformats.org/officeDocument/2006/relationships/font" Target="fonts/Montserrat-italic.fntdata"/><Relationship Id="rId20" Type="http://schemas.openxmlformats.org/officeDocument/2006/relationships/slide" Target="slides/slide16.xml"/><Relationship Id="rId64" Type="http://schemas.openxmlformats.org/officeDocument/2006/relationships/font" Target="fonts/Lato-bold.fntdata"/><Relationship Id="rId63" Type="http://schemas.openxmlformats.org/officeDocument/2006/relationships/font" Target="fonts/Lato-regular.fntdata"/><Relationship Id="rId22" Type="http://schemas.openxmlformats.org/officeDocument/2006/relationships/slide" Target="slides/slide18.xml"/><Relationship Id="rId66" Type="http://schemas.openxmlformats.org/officeDocument/2006/relationships/font" Target="fonts/Lato-boldItalic.fntdata"/><Relationship Id="rId21" Type="http://schemas.openxmlformats.org/officeDocument/2006/relationships/slide" Target="slides/slide17.xml"/><Relationship Id="rId65" Type="http://schemas.openxmlformats.org/officeDocument/2006/relationships/font" Target="fonts/Lato-italic.fntdata"/><Relationship Id="rId24" Type="http://schemas.openxmlformats.org/officeDocument/2006/relationships/slide" Target="slides/slide20.xml"/><Relationship Id="rId23" Type="http://schemas.openxmlformats.org/officeDocument/2006/relationships/slide" Target="slides/slide19.xml"/><Relationship Id="rId60" Type="http://schemas.openxmlformats.org/officeDocument/2006/relationships/font" Target="fonts/Montserrat-bold.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ProximaNova-regular.fntdata"/><Relationship Id="rId50" Type="http://schemas.openxmlformats.org/officeDocument/2006/relationships/font" Target="fonts/MontserratSemiBold-boldItalic.fntdata"/><Relationship Id="rId53" Type="http://schemas.openxmlformats.org/officeDocument/2006/relationships/font" Target="fonts/ProximaNova-italic.fntdata"/><Relationship Id="rId52" Type="http://schemas.openxmlformats.org/officeDocument/2006/relationships/font" Target="fonts/ProximaNova-bold.fntdata"/><Relationship Id="rId11" Type="http://schemas.openxmlformats.org/officeDocument/2006/relationships/slide" Target="slides/slide7.xml"/><Relationship Id="rId55" Type="http://schemas.openxmlformats.org/officeDocument/2006/relationships/font" Target="fonts/Roboto-regular.fntdata"/><Relationship Id="rId10" Type="http://schemas.openxmlformats.org/officeDocument/2006/relationships/slide" Target="slides/slide6.xml"/><Relationship Id="rId54" Type="http://schemas.openxmlformats.org/officeDocument/2006/relationships/font" Target="fonts/ProximaNova-boldItalic.fntdata"/><Relationship Id="rId13" Type="http://schemas.openxmlformats.org/officeDocument/2006/relationships/slide" Target="slides/slide9.xml"/><Relationship Id="rId57" Type="http://schemas.openxmlformats.org/officeDocument/2006/relationships/font" Target="fonts/Roboto-italic.fntdata"/><Relationship Id="rId12" Type="http://schemas.openxmlformats.org/officeDocument/2006/relationships/slide" Target="slides/slide8.xml"/><Relationship Id="rId56" Type="http://schemas.openxmlformats.org/officeDocument/2006/relationships/font" Target="fonts/Roboto-bold.fntdata"/><Relationship Id="rId15" Type="http://schemas.openxmlformats.org/officeDocument/2006/relationships/slide" Target="slides/slide11.xml"/><Relationship Id="rId59" Type="http://schemas.openxmlformats.org/officeDocument/2006/relationships/font" Target="fonts/Montserrat-regular.fntdata"/><Relationship Id="rId14" Type="http://schemas.openxmlformats.org/officeDocument/2006/relationships/slide" Target="slides/slide10.xml"/><Relationship Id="rId58" Type="http://schemas.openxmlformats.org/officeDocument/2006/relationships/font" Target="fonts/Roboto-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51da6455d5_0_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51da6455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51da6455d5_0_8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51da6455d5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51da6455d5_0_35: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51da6455d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c4241890e5_0_5:notes"/>
          <p:cNvSpPr/>
          <p:nvPr>
            <p:ph idx="2" type="sldImg"/>
          </p:nvPr>
        </p:nvSpPr>
        <p:spPr>
          <a:xfrm>
            <a:off x="382113" y="685800"/>
            <a:ext cx="60939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c4241890e5_0_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505559"/>
                </a:solidFill>
                <a:latin typeface="Arial"/>
                <a:ea typeface="Arial"/>
                <a:cs typeface="Arial"/>
                <a:sym typeface="Arial"/>
              </a:rPr>
              <a:t>Basically serves as a bridge in between dApps based on the Ethereum ecosystem and an intuitive interface in an online browser.</a:t>
            </a:r>
            <a:endParaRPr sz="1200">
              <a:solidFill>
                <a:srgbClr val="505559"/>
              </a:solidFill>
              <a:latin typeface="Arial"/>
              <a:ea typeface="Arial"/>
              <a:cs typeface="Arial"/>
              <a:sym typeface="Arial"/>
            </a:endParaRPr>
          </a:p>
          <a:p>
            <a:pPr indent="0" lvl="0" marL="0" rtl="0" algn="l">
              <a:lnSpc>
                <a:spcPct val="115000"/>
              </a:lnSpc>
              <a:spcBef>
                <a:spcPts val="0"/>
              </a:spcBef>
              <a:spcAft>
                <a:spcPts val="0"/>
              </a:spcAft>
              <a:buNone/>
            </a:pPr>
            <a:r>
              <a:rPr lang="en" sz="1200">
                <a:solidFill>
                  <a:srgbClr val="505559"/>
                </a:solidFill>
                <a:latin typeface="Arial"/>
                <a:ea typeface="Arial"/>
                <a:cs typeface="Arial"/>
                <a:sym typeface="Arial"/>
              </a:rPr>
              <a:t>Basically allows us to run Ethereum dApps in our browser without us having to run an Ethereum node. Because that would take a lot of energy/power, but we still want to take advantage of the ecosystem to facilitate our dApps.</a:t>
            </a:r>
            <a:endParaRPr sz="1200">
              <a:solidFill>
                <a:srgbClr val="505559"/>
              </a:solidFill>
              <a:latin typeface="Arial"/>
              <a:ea typeface="Arial"/>
              <a:cs typeface="Arial"/>
              <a:sym typeface="Arial"/>
            </a:endParaRPr>
          </a:p>
          <a:p>
            <a:pPr indent="0" lvl="0" marL="0" rtl="0" algn="l">
              <a:lnSpc>
                <a:spcPct val="115000"/>
              </a:lnSpc>
              <a:spcBef>
                <a:spcPts val="0"/>
              </a:spcBef>
              <a:spcAft>
                <a:spcPts val="0"/>
              </a:spcAft>
              <a:buNone/>
            </a:pPr>
            <a:r>
              <a:rPr lang="en" sz="1100">
                <a:solidFill>
                  <a:srgbClr val="3C4043"/>
                </a:solidFill>
                <a:highlight>
                  <a:srgbClr val="FFFFFF"/>
                </a:highlight>
                <a:latin typeface="Roboto"/>
                <a:ea typeface="Roboto"/>
                <a:cs typeface="Roboto"/>
                <a:sym typeface="Roboto"/>
              </a:rPr>
              <a:t>The extension injects the Ethereum web3 API into every website's javascript context, so that dapps can read from the blockchain.</a:t>
            </a:r>
            <a:endParaRPr sz="1100">
              <a:solidFill>
                <a:srgbClr val="3C4043"/>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000"/>
          </a:p>
        </p:txBody>
      </p:sp>
      <p:sp>
        <p:nvSpPr>
          <p:cNvPr id="136" name="Google Shape;136;g2c4241890e5_0_5:notes"/>
          <p:cNvSpPr txBox="1"/>
          <p:nvPr>
            <p:ph idx="12" type="sldNum"/>
          </p:nvPr>
        </p:nvSpPr>
        <p:spPr>
          <a:xfrm>
            <a:off x="3884612"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Lato"/>
              <a:buNone/>
            </a:pPr>
            <a:fld id="{00000000-1234-1234-1234-123412341234}" type="slidenum">
              <a:rPr lang="en"/>
              <a:t>‹#›</a:t>
            </a:fld>
            <a:endParaRPr sz="14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c4241890e5_0_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c4241890e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c4f61d2bb1_0_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c4f61d2bb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82572d8ecd_0_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82572d8ec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c4f61d2bb1_0_115: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2c4f61d2bb1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c4f61d2bb1_0_13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c4f61d2bb1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c4f61d2bb1_0_123: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c4f61d2bb1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c4f61d2bb1_0_16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c4f61d2bb1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c4f61d2bb1_0_17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c4f61d2bb1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c4f61d2bb1_0_18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2c4f61d2bb1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c4f61d2bb1_0_188: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2c4f61d2bb1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c4f61d2bb1_0_19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2c4f61d2bb1_0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c4f61d2bb1_0_208: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c4f61d2bb1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c4f61d2bb1_0_216: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2c4f61d2bb1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c4f61d2bb1_0_239: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c4f61d2bb1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c4f61d2bb1_0_24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c4f61d2bb1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c4f61d2bb1_0_25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2c4f61d2bb1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c4f61d2bb1_0_265: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c4f61d2bb1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2c4f61d2bb1_0_27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2c4f61d2bb1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c4f61d2bb1_0_286: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2c4f61d2bb1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c4f61d2bb1_0_294: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2c4f61d2bb1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c4f61d2bb1_0_303: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2c4f61d2bb1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2c4f61d2bb1_0_312: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2c4f61d2bb1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c4f61d2bb1_0_32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2c4f61d2bb1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c4f61d2bb1_0_33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c4f61d2bb1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2c4f61d2bb1_0_339: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2c4f61d2bb1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2c4f61d2bb1_0_349: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2c4f61d2bb1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c4f61d2bb1_0_359: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2c4f61d2bb1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c4f61d2bb1_0_36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2c4f61d2bb1_0_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290e4c85cbb_0_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290e4c85cb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is a smart contracting platform built for the Cosmos ecosystem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c493a538be_0_16: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2c493a538b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2c493a538be_0_5: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2c493a538b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290e4c85cbb_0_6: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290e4c85cb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Times New Roman"/>
                <a:ea typeface="Times New Roman"/>
                <a:cs typeface="Times New Roman"/>
                <a:sym typeface="Times New Roman"/>
              </a:rPr>
              <a:t>Wasm(WebAssembly) and its one of the most optimized virtual machines and cosmwasm is the VM used on Cosmos SDK blockchains.</a:t>
            </a:r>
            <a:endParaRPr b="1" sz="9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en" sz="900">
                <a:solidFill>
                  <a:schemeClr val="dk1"/>
                </a:solidFill>
                <a:latin typeface="Times New Roman"/>
                <a:ea typeface="Times New Roman"/>
                <a:cs typeface="Times New Roman"/>
                <a:sym typeface="Times New Roman"/>
              </a:rPr>
              <a:t>Cosmos SDK are the building blocks for building cosmos blockchains </a:t>
            </a:r>
            <a:endParaRPr b="1" sz="9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Its like a bunch of Lego bricks which</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you can plug together as you as As You Wish and then put on top of a tendon consensus engine and you have some sort of Cosmos SDK blockchain so you know that's injective or osmosis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So all cosmwasm does is create transactions that are submitted and processed by the underlying tendermint consensus engine in the cosmos world that apply State transitions to the smart contracts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So the cosm vm is just one building block of the cosmos sdk</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290e4c85cbb_0_32: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290e4c85cbb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290e4c85cbb_0_74: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290e4c85cbb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Cargo is the Rust package manager. Cargo downloads your Rust package's dependencies, compiles your packages, makes distributable packages, and uploads them to crates.io, the Rust community's package registry</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290e4c85cbb_0_79: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290e4c85cbb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To start using Rust, we first need to set up something called 'Cargo.' Think of Cargo like your personal assistant for Rust; it helps manage your projects, compile your code, and handle libraries you're using, called 'dependencies.'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how do we get Cargo? By installing Rust through a tool named 'rustup.'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For Windows users:</a:t>
            </a:r>
            <a:endParaRPr/>
          </a:p>
          <a:p>
            <a:pPr indent="0" lvl="0" marL="0" rtl="0" algn="l">
              <a:spcBef>
                <a:spcPts val="0"/>
              </a:spcBef>
              <a:spcAft>
                <a:spcPts val="0"/>
              </a:spcAft>
              <a:buClr>
                <a:schemeClr val="dk1"/>
              </a:buClr>
              <a:buSzPts val="1100"/>
              <a:buFont typeface="Arial"/>
              <a:buNone/>
            </a:pPr>
            <a:r>
              <a:rPr lang="en"/>
              <a:t>You guys will start at the same place, the Rust website, but instead of using a command in the terminal, you'll download a file called 'rustup-init.exe.</a:t>
            </a:r>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290e4c85cbb_0_9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290e4c85cbb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500"/>
              </a:spcBef>
              <a:spcAft>
                <a:spcPts val="0"/>
              </a:spcAft>
              <a:buNone/>
            </a:pPr>
            <a:r>
              <a:rPr lang="en" sz="1200">
                <a:solidFill>
                  <a:schemeClr val="dk1"/>
                </a:solidFill>
                <a:latin typeface="Roboto"/>
                <a:ea typeface="Roboto"/>
                <a:cs typeface="Roboto"/>
                <a:sym typeface="Roboto"/>
              </a:rPr>
              <a:t>In Rust, a library or executable program is called a </a:t>
            </a:r>
            <a:r>
              <a:rPr b="1" lang="en" sz="1200">
                <a:solidFill>
                  <a:schemeClr val="dk1"/>
                </a:solidFill>
                <a:latin typeface="Roboto"/>
                <a:ea typeface="Roboto"/>
                <a:cs typeface="Roboto"/>
                <a:sym typeface="Roboto"/>
              </a:rPr>
              <a:t>crate.</a:t>
            </a:r>
            <a:endParaRPr b="1" sz="1200">
              <a:solidFill>
                <a:schemeClr val="dk1"/>
              </a:solidFill>
              <a:latin typeface="Roboto"/>
              <a:ea typeface="Roboto"/>
              <a:cs typeface="Roboto"/>
              <a:sym typeface="Roboto"/>
            </a:endParaRPr>
          </a:p>
          <a:p>
            <a:pPr indent="0" lvl="0" marL="0" rtl="0" algn="l">
              <a:lnSpc>
                <a:spcPct val="115000"/>
              </a:lnSpc>
              <a:spcBef>
                <a:spcPts val="1500"/>
              </a:spcBef>
              <a:spcAft>
                <a:spcPts val="0"/>
              </a:spcAft>
              <a:buNone/>
            </a:pPr>
            <a:r>
              <a:rPr lang="en" sz="1200">
                <a:solidFill>
                  <a:schemeClr val="dk1"/>
                </a:solidFill>
                <a:latin typeface="Roboto"/>
                <a:ea typeface="Roboto"/>
                <a:cs typeface="Roboto"/>
                <a:sym typeface="Roboto"/>
              </a:rPr>
              <a:t>A </a:t>
            </a:r>
            <a:r>
              <a:rPr b="1" lang="en" sz="1200">
                <a:solidFill>
                  <a:schemeClr val="dk1"/>
                </a:solidFill>
                <a:latin typeface="Roboto"/>
                <a:ea typeface="Roboto"/>
                <a:cs typeface="Roboto"/>
                <a:sym typeface="Roboto"/>
              </a:rPr>
              <a:t>crate</a:t>
            </a:r>
            <a:r>
              <a:rPr lang="en" sz="1200">
                <a:solidFill>
                  <a:schemeClr val="dk1"/>
                </a:solidFill>
                <a:latin typeface="Roboto"/>
                <a:ea typeface="Roboto"/>
                <a:cs typeface="Roboto"/>
                <a:sym typeface="Roboto"/>
              </a:rPr>
              <a:t> is like a big box where we keep something valuable. In Rust, a crate can either be a library or an executable program. Think of a library crate as a collection of code that we can use in various programs, like a toolbox we borrow tools from. </a:t>
            </a:r>
            <a:r>
              <a:rPr b="1" lang="en" sz="1200">
                <a:solidFill>
                  <a:schemeClr val="dk1"/>
                </a:solidFill>
                <a:latin typeface="Roboto"/>
                <a:ea typeface="Roboto"/>
                <a:cs typeface="Roboto"/>
                <a:sym typeface="Roboto"/>
              </a:rPr>
              <a:t>A binary crate is an actual application or program that we can run.</a:t>
            </a:r>
            <a:endParaRPr b="1" sz="1200">
              <a:solidFill>
                <a:schemeClr val="dk1"/>
              </a:solidFill>
              <a:latin typeface="Roboto"/>
              <a:ea typeface="Roboto"/>
              <a:cs typeface="Roboto"/>
              <a:sym typeface="Roboto"/>
            </a:endParaRPr>
          </a:p>
          <a:p>
            <a:pPr indent="0" lvl="0" marL="0" rtl="0" algn="l">
              <a:lnSpc>
                <a:spcPct val="115000"/>
              </a:lnSpc>
              <a:spcBef>
                <a:spcPts val="1500"/>
              </a:spcBef>
              <a:spcAft>
                <a:spcPts val="0"/>
              </a:spcAft>
              <a:buNone/>
            </a:pPr>
            <a:r>
              <a:rPr lang="en" sz="1200">
                <a:solidFill>
                  <a:schemeClr val="dk1"/>
                </a:solidFill>
                <a:latin typeface="Roboto"/>
                <a:ea typeface="Roboto"/>
                <a:cs typeface="Roboto"/>
                <a:sym typeface="Roboto"/>
              </a:rPr>
              <a:t>Now, for every crate we want to use or create, there's a target, which is basically the goal we want to achieve. This could be compiling the code into a final program, for example. The term 'crate' can also refer to the actual source code we write or the finished product of our compiled code.</a:t>
            </a:r>
            <a:endParaRPr sz="1200">
              <a:solidFill>
                <a:schemeClr val="dk1"/>
              </a:solidFill>
              <a:latin typeface="Roboto"/>
              <a:ea typeface="Roboto"/>
              <a:cs typeface="Roboto"/>
              <a:sym typeface="Roboto"/>
            </a:endParaRPr>
          </a:p>
          <a:p>
            <a:pPr indent="0" lvl="0" marL="0" rtl="0" algn="l">
              <a:lnSpc>
                <a:spcPct val="115000"/>
              </a:lnSpc>
              <a:spcBef>
                <a:spcPts val="1500"/>
              </a:spcBef>
              <a:spcAft>
                <a:spcPts val="0"/>
              </a:spcAft>
              <a:buNone/>
            </a:pPr>
            <a:r>
              <a:rPr lang="en" sz="1200">
                <a:solidFill>
                  <a:schemeClr val="dk1"/>
                </a:solidFill>
                <a:latin typeface="Roboto"/>
                <a:ea typeface="Roboto"/>
                <a:cs typeface="Roboto"/>
                <a:sym typeface="Roboto"/>
              </a:rPr>
              <a:t>Lastly, you'll hear about modules. These are like smaller boxes inside our big crate, where we organize our code so it's easier to manage, like having different drawers in a toolbox for different types of tools."</a:t>
            </a:r>
            <a:endParaRPr sz="1200">
              <a:solidFill>
                <a:schemeClr val="dk1"/>
              </a:solidFill>
              <a:latin typeface="Roboto"/>
              <a:ea typeface="Roboto"/>
              <a:cs typeface="Roboto"/>
              <a:sym typeface="Roboto"/>
            </a:endParaRPr>
          </a:p>
          <a:p>
            <a:pPr indent="0" lvl="0" marL="0" rtl="0" algn="l">
              <a:lnSpc>
                <a:spcPct val="115000"/>
              </a:lnSpc>
              <a:spcBef>
                <a:spcPts val="1500"/>
              </a:spcBef>
              <a:spcAft>
                <a:spcPts val="0"/>
              </a:spcAft>
              <a:buNone/>
            </a:pPr>
            <a:r>
              <a:t/>
            </a:r>
            <a:endParaRPr sz="1200">
              <a:solidFill>
                <a:schemeClr val="dk1"/>
              </a:solidFill>
              <a:latin typeface="Roboto"/>
              <a:ea typeface="Roboto"/>
              <a:cs typeface="Roboto"/>
              <a:sym typeface="Roboto"/>
            </a:endParaRPr>
          </a:p>
          <a:p>
            <a:pPr indent="0" lvl="0" marL="0" rtl="0" algn="l">
              <a:lnSpc>
                <a:spcPct val="115000"/>
              </a:lnSpc>
              <a:spcBef>
                <a:spcPts val="1500"/>
              </a:spcBef>
              <a:spcAft>
                <a:spcPts val="0"/>
              </a:spcAft>
              <a:buNone/>
            </a:pPr>
            <a:r>
              <a:rPr lang="en" sz="1200">
                <a:solidFill>
                  <a:schemeClr val="dk1"/>
                </a:solidFill>
                <a:latin typeface="Roboto"/>
                <a:ea typeface="Roboto"/>
                <a:cs typeface="Roboto"/>
                <a:sym typeface="Roboto"/>
              </a:rPr>
              <a:t>Rather than work only with crates we can avoid the manual tedium involved with performing the above tasks by introducing a higher-level “package” abstraction and by using a package manager.</a:t>
            </a:r>
            <a:endParaRPr sz="1200">
              <a:solidFill>
                <a:schemeClr val="dk1"/>
              </a:solidFill>
              <a:latin typeface="Roboto"/>
              <a:ea typeface="Roboto"/>
              <a:cs typeface="Roboto"/>
              <a:sym typeface="Roboto"/>
            </a:endParaRPr>
          </a:p>
          <a:p>
            <a:pPr indent="0" lvl="0" marL="0" rtl="0" algn="l">
              <a:lnSpc>
                <a:spcPct val="115000"/>
              </a:lnSpc>
              <a:spcBef>
                <a:spcPts val="1500"/>
              </a:spcBef>
              <a:spcAft>
                <a:spcPts val="0"/>
              </a:spcAft>
              <a:buNone/>
            </a:pPr>
            <a:r>
              <a:rPr lang="en" sz="1200">
                <a:solidFill>
                  <a:srgbClr val="ECECEC"/>
                </a:solidFill>
                <a:highlight>
                  <a:srgbClr val="212121"/>
                </a:highlight>
                <a:latin typeface="Roboto"/>
                <a:ea typeface="Roboto"/>
                <a:cs typeface="Roboto"/>
                <a:sym typeface="Roboto"/>
              </a:rPr>
              <a:t>Cargo is the Rust package manager. It is a tool that allows Rust packages to declare their various dependencies and ensure that you’ll always get a repeatable build.</a:t>
            </a:r>
            <a:endParaRPr sz="1200">
              <a:solidFill>
                <a:srgbClr val="ECECEC"/>
              </a:solidFill>
              <a:highlight>
                <a:srgbClr val="212121"/>
              </a:highlight>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t/>
            </a:r>
            <a:endParaRPr sz="1200">
              <a:solidFill>
                <a:srgbClr val="ECECEC"/>
              </a:solidFill>
              <a:highlight>
                <a:srgbClr val="212121"/>
              </a:highlight>
              <a:latin typeface="Roboto"/>
              <a:ea typeface="Roboto"/>
              <a:cs typeface="Roboto"/>
              <a:sym typeface="Roboto"/>
            </a:endParaRPr>
          </a:p>
          <a:p>
            <a:pPr indent="0" lvl="0" marL="0" rtl="0" algn="l">
              <a:spcBef>
                <a:spcPts val="150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290e4c85cbb_0_85: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290e4c85cbb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dependency in programming is a piece of software that another piece of software relies on to function.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instance, if you're writing a program in Rust and you need to work with JSON data, you don't have to write all the code to handle JSON from scratch. Instead, you use a crate (a package of code) that someone else wrote for this purpose, like serde_json. This crate becomes a dependency for your project.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Your crates can depend on other libraries from crates.io or other registries, git repositories, or subdirectories on your local file system. You can also temporarily override the location of a dependency — for example, to be able to test out a bug fix in the dependency that you are working on locally. You can have different dependencies for different platforms, and dependencies that are only used during development</a:t>
            </a:r>
            <a:br>
              <a:rPr lang="en"/>
            </a:br>
            <a:br>
              <a:rPr lang="en"/>
            </a:br>
            <a:r>
              <a:rPr lang="en"/>
              <a:t>Dependencies are managed in Rust with Cargo. You can specify where Cargo should look for these dependencies: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
              <a:t>crates.io</a:t>
            </a:r>
            <a:r>
              <a:rPr lang="en"/>
              <a:t>: The default registry where public crates are shared.</a:t>
            </a:r>
            <a:endParaRPr/>
          </a:p>
          <a:p>
            <a:pPr indent="0" lvl="0" marL="0" rtl="0" algn="l">
              <a:spcBef>
                <a:spcPts val="0"/>
              </a:spcBef>
              <a:spcAft>
                <a:spcPts val="0"/>
              </a:spcAft>
              <a:buClr>
                <a:schemeClr val="dk1"/>
              </a:buClr>
              <a:buSzPts val="1100"/>
              <a:buFont typeface="Arial"/>
              <a:buNone/>
            </a:pPr>
            <a:r>
              <a:rPr b="1" lang="en"/>
              <a:t>Git repositories</a:t>
            </a:r>
            <a:r>
              <a:rPr lang="en"/>
              <a:t>: If the code is not on crates.io, you might point directly to a git repository.</a:t>
            </a:r>
            <a:endParaRPr/>
          </a:p>
          <a:p>
            <a:pPr indent="0" lvl="0" marL="0" rtl="0" algn="l">
              <a:spcBef>
                <a:spcPts val="0"/>
              </a:spcBef>
              <a:spcAft>
                <a:spcPts val="0"/>
              </a:spcAft>
              <a:buNone/>
            </a:pPr>
            <a:r>
              <a:rPr b="1" lang="en"/>
              <a:t>Local file system</a:t>
            </a:r>
            <a:r>
              <a:rPr lang="en"/>
              <a:t>: For libraries you develop locally or that are only available on your machine.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290e4c85cbb_0_104: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290e4c85cbb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you ask Cargo to install a binary crate, Cargo follows a set of rules to decide where to put them.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The hierarchy goes like this: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The --root option if you've given one in the command line.</a:t>
            </a:r>
            <a:endParaRPr/>
          </a:p>
          <a:p>
            <a:pPr indent="0" lvl="0" marL="0" rtl="0" algn="l">
              <a:spcBef>
                <a:spcPts val="0"/>
              </a:spcBef>
              <a:spcAft>
                <a:spcPts val="0"/>
              </a:spcAft>
              <a:buClr>
                <a:schemeClr val="dk1"/>
              </a:buClr>
              <a:buSzPts val="1100"/>
              <a:buFont typeface="Arial"/>
              <a:buNone/>
            </a:pPr>
            <a:r>
              <a:rPr lang="en"/>
              <a:t>The CARGO_INSTALL_ROOT environment variable if you've set it.</a:t>
            </a:r>
            <a:endParaRPr/>
          </a:p>
          <a:p>
            <a:pPr indent="0" lvl="0" marL="0" rtl="0" algn="l">
              <a:spcBef>
                <a:spcPts val="0"/>
              </a:spcBef>
              <a:spcAft>
                <a:spcPts val="0"/>
              </a:spcAft>
              <a:buClr>
                <a:schemeClr val="dk1"/>
              </a:buClr>
              <a:buSzPts val="1100"/>
              <a:buFont typeface="Arial"/>
              <a:buNone/>
            </a:pPr>
            <a:r>
              <a:rPr lang="en"/>
              <a:t>A configuration value in Cargo's own settings.</a:t>
            </a:r>
            <a:endParaRPr/>
          </a:p>
          <a:p>
            <a:pPr indent="0" lvl="0" marL="0" rtl="0" algn="l">
              <a:spcBef>
                <a:spcPts val="0"/>
              </a:spcBef>
              <a:spcAft>
                <a:spcPts val="0"/>
              </a:spcAft>
              <a:buClr>
                <a:schemeClr val="dk1"/>
              </a:buClr>
              <a:buSzPts val="1100"/>
              <a:buFont typeface="Arial"/>
              <a:buNone/>
            </a:pPr>
            <a:r>
              <a:rPr lang="en"/>
              <a:t>The CARGO_HOME environment variable.</a:t>
            </a:r>
            <a:endParaRPr/>
          </a:p>
          <a:p>
            <a:pPr indent="0" lvl="0" marL="0" rtl="0" algn="l">
              <a:spcBef>
                <a:spcPts val="0"/>
              </a:spcBef>
              <a:spcAft>
                <a:spcPts val="0"/>
              </a:spcAft>
              <a:buClr>
                <a:schemeClr val="dk1"/>
              </a:buClr>
              <a:buSzPts val="1100"/>
              <a:buFont typeface="Arial"/>
              <a:buNone/>
            </a:pPr>
            <a:r>
              <a:rPr lang="en"/>
              <a:t>Or lastly, the default location, which is .cargo directory in your home folder.</a:t>
            </a:r>
            <a:endParaRPr/>
          </a:p>
          <a:p>
            <a:pPr indent="0" lvl="0" marL="0" rtl="0" algn="l">
              <a:spcBef>
                <a:spcPts val="0"/>
              </a:spcBef>
              <a:spcAft>
                <a:spcPts val="0"/>
              </a:spcAft>
              <a:buClr>
                <a:schemeClr val="dk1"/>
              </a:buClr>
              <a:buSzPts val="1100"/>
              <a:buFont typeface="Arial"/>
              <a:buNone/>
            </a:pPr>
            <a:r>
              <a:rPr lang="en"/>
              <a:t>By following these rules, Cargo ensures that every binary crate is exactly where you expect it to be, so you can use them whenever you need to."</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jpg"/><Relationship Id="rId3" Type="http://schemas.openxmlformats.org/officeDocument/2006/relationships/image" Target="../media/image2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pic>
        <p:nvPicPr>
          <p:cNvPr descr="xagqoinfsu4-ronald-yang.jpg" id="20" name="Google Shape;20;p2"/>
          <p:cNvPicPr preferRelativeResize="0"/>
          <p:nvPr/>
        </p:nvPicPr>
        <p:blipFill rotWithShape="1">
          <a:blip r:embed="rId2">
            <a:alphaModFix/>
          </a:blip>
          <a:srcRect b="4229" l="0" r="0" t="4229"/>
          <a:stretch/>
        </p:blipFill>
        <p:spPr>
          <a:xfrm>
            <a:off x="-3175" y="0"/>
            <a:ext cx="24377700" cy="13716000"/>
          </a:xfrm>
          <a:prstGeom prst="rect">
            <a:avLst/>
          </a:prstGeom>
          <a:solidFill>
            <a:srgbClr val="F2F2F2"/>
          </a:solidFill>
          <a:ln>
            <a:noFill/>
          </a:ln>
        </p:spPr>
      </p:pic>
      <p:sp>
        <p:nvSpPr>
          <p:cNvPr id="21" name="Google Shape;21;p2"/>
          <p:cNvSpPr/>
          <p:nvPr/>
        </p:nvSpPr>
        <p:spPr>
          <a:xfrm>
            <a:off x="-4525" y="0"/>
            <a:ext cx="24377700" cy="13716000"/>
          </a:xfrm>
          <a:prstGeom prst="rect">
            <a:avLst/>
          </a:prstGeom>
          <a:solidFill>
            <a:srgbClr val="181818">
              <a:alpha val="9038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00FFFF"/>
              </a:solidFill>
              <a:latin typeface="Lato"/>
              <a:ea typeface="Lato"/>
              <a:cs typeface="Lato"/>
              <a:sym typeface="Lato"/>
            </a:endParaRPr>
          </a:p>
        </p:txBody>
      </p:sp>
      <p:sp>
        <p:nvSpPr>
          <p:cNvPr id="22" name="Google Shape;22;p2"/>
          <p:cNvSpPr txBox="1"/>
          <p:nvPr>
            <p:ph type="ctrTitle"/>
          </p:nvPr>
        </p:nvSpPr>
        <p:spPr>
          <a:xfrm>
            <a:off x="1432125" y="2783850"/>
            <a:ext cx="14606400" cy="4301400"/>
          </a:xfrm>
          <a:prstGeom prst="rect">
            <a:avLst/>
          </a:prstGeom>
        </p:spPr>
        <p:txBody>
          <a:bodyPr anchorCtr="0" anchor="b" bIns="243700" lIns="243700" spcFirstLastPara="1" rIns="243700" wrap="square" tIns="243700">
            <a:noAutofit/>
          </a:bodyPr>
          <a:lstStyle>
            <a:lvl1pPr lvl="0">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1pPr>
            <a:lvl2pPr lvl="1">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2pPr>
            <a:lvl3pPr lvl="2">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3pPr>
            <a:lvl4pPr lvl="3">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4pPr>
            <a:lvl5pPr lvl="4">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5pPr>
            <a:lvl6pPr lvl="5">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6pPr>
            <a:lvl7pPr lvl="6">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7pPr>
            <a:lvl8pPr lvl="7">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8pPr>
            <a:lvl9pPr lvl="8">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9pPr>
          </a:lstStyle>
          <a:p/>
        </p:txBody>
      </p:sp>
      <p:sp>
        <p:nvSpPr>
          <p:cNvPr id="23" name="Google Shape;23;p2"/>
          <p:cNvSpPr txBox="1"/>
          <p:nvPr>
            <p:ph idx="1" type="subTitle"/>
          </p:nvPr>
        </p:nvSpPr>
        <p:spPr>
          <a:xfrm>
            <a:off x="1432125" y="8851240"/>
            <a:ext cx="11150100" cy="3207000"/>
          </a:xfrm>
          <a:prstGeom prst="rect">
            <a:avLst/>
          </a:prstGeom>
        </p:spPr>
        <p:txBody>
          <a:bodyPr anchorCtr="0" anchor="t" bIns="243700" lIns="243700" spcFirstLastPara="1" rIns="243700" wrap="square" tIns="243700">
            <a:noAutofit/>
          </a:bodyPr>
          <a:lstStyle>
            <a:lvl1pPr lvl="0"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1pPr>
            <a:lvl2pPr lvl="1"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2pPr>
            <a:lvl3pPr lvl="2"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3pPr>
            <a:lvl4pPr lvl="3"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4pPr>
            <a:lvl5pPr lvl="4"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5pPr>
            <a:lvl6pPr lvl="5"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6pPr>
            <a:lvl7pPr lvl="6"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7pPr>
            <a:lvl8pPr lvl="7"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8pPr>
            <a:lvl9pPr lvl="8"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9pPr>
          </a:lstStyle>
          <a:p/>
        </p:txBody>
      </p:sp>
      <p:sp>
        <p:nvSpPr>
          <p:cNvPr id="24" name="Google Shape;24;p2"/>
          <p:cNvSpPr/>
          <p:nvPr/>
        </p:nvSpPr>
        <p:spPr>
          <a:xfrm>
            <a:off x="13492728" y="2908385"/>
            <a:ext cx="10110000" cy="8715600"/>
          </a:xfrm>
          <a:prstGeom prst="triangle">
            <a:avLst>
              <a:gd fmla="val 50000" name="adj"/>
            </a:avLst>
          </a:prstGeom>
          <a:noFill/>
          <a:ln cap="flat" cmpd="sng" w="9525">
            <a:solidFill>
              <a:srgbClr val="FFFFFF">
                <a:alpha val="24310"/>
              </a:srgb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FFFFFF"/>
              </a:solidFill>
              <a:latin typeface="Lato"/>
              <a:ea typeface="Lato"/>
              <a:cs typeface="Lato"/>
              <a:sym typeface="Lato"/>
            </a:endParaRPr>
          </a:p>
        </p:txBody>
      </p:sp>
      <p:pic>
        <p:nvPicPr>
          <p:cNvPr id="25" name="Google Shape;25;p2"/>
          <p:cNvPicPr preferRelativeResize="0"/>
          <p:nvPr/>
        </p:nvPicPr>
        <p:blipFill rotWithShape="1">
          <a:blip r:embed="rId3">
            <a:alphaModFix/>
          </a:blip>
          <a:srcRect b="0" l="-3100" r="3100" t="0"/>
          <a:stretch/>
        </p:blipFill>
        <p:spPr>
          <a:xfrm>
            <a:off x="14304725" y="4096625"/>
            <a:ext cx="7961600" cy="7961600"/>
          </a:xfrm>
          <a:prstGeom prst="rect">
            <a:avLst/>
          </a:prstGeom>
          <a:noFill/>
          <a:ln>
            <a:noFill/>
          </a:ln>
        </p:spPr>
      </p:pic>
      <p:cxnSp>
        <p:nvCxnSpPr>
          <p:cNvPr id="26" name="Google Shape;26;p2"/>
          <p:cNvCxnSpPr/>
          <p:nvPr/>
        </p:nvCxnSpPr>
        <p:spPr>
          <a:xfrm>
            <a:off x="1432125" y="8411125"/>
            <a:ext cx="1653900" cy="0"/>
          </a:xfrm>
          <a:prstGeom prst="straightConnector1">
            <a:avLst/>
          </a:prstGeom>
          <a:noFill/>
          <a:ln cap="flat" cmpd="sng" w="114300">
            <a:solidFill>
              <a:srgbClr val="FFD816"/>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5 sections">
  <p:cSld name="SECTION_HEADER_2">
    <p:spTree>
      <p:nvGrpSpPr>
        <p:cNvPr id="27" name="Shape 27"/>
        <p:cNvGrpSpPr/>
        <p:nvPr/>
      </p:nvGrpSpPr>
      <p:grpSpPr>
        <a:xfrm>
          <a:off x="0" y="0"/>
          <a:ext cx="0" cy="0"/>
          <a:chOff x="0" y="0"/>
          <a:chExt cx="0" cy="0"/>
        </a:xfrm>
      </p:grpSpPr>
      <p:sp>
        <p:nvSpPr>
          <p:cNvPr id="28" name="Google Shape;28;p3"/>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sp>
        <p:nvSpPr>
          <p:cNvPr id="29" name="Google Shape;29;p3"/>
          <p:cNvSpPr/>
          <p:nvPr/>
        </p:nvSpPr>
        <p:spPr>
          <a:xfrm>
            <a:off x="8624345" y="10683024"/>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cxnSp>
        <p:nvCxnSpPr>
          <p:cNvPr id="30" name="Google Shape;30;p3"/>
          <p:cNvCxnSpPr/>
          <p:nvPr/>
        </p:nvCxnSpPr>
        <p:spPr>
          <a:xfrm>
            <a:off x="10402138" y="3469453"/>
            <a:ext cx="0" cy="7863900"/>
          </a:xfrm>
          <a:prstGeom prst="straightConnector1">
            <a:avLst/>
          </a:prstGeom>
          <a:noFill/>
          <a:ln cap="flat" cmpd="sng" w="215900">
            <a:solidFill>
              <a:srgbClr val="F2F2F2"/>
            </a:solidFill>
            <a:prstDash val="solid"/>
            <a:miter lim="8000"/>
            <a:headEnd len="sm" w="sm" type="none"/>
            <a:tailEnd len="sm" w="sm" type="none"/>
          </a:ln>
        </p:spPr>
      </p:cxnSp>
      <p:sp>
        <p:nvSpPr>
          <p:cNvPr id="31" name="Google Shape;31;p3"/>
          <p:cNvSpPr txBox="1"/>
          <p:nvPr/>
        </p:nvSpPr>
        <p:spPr>
          <a:xfrm>
            <a:off x="8742503" y="10748720"/>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5</a:t>
            </a:r>
            <a:endParaRPr sz="1300"/>
          </a:p>
        </p:txBody>
      </p:sp>
      <p:sp>
        <p:nvSpPr>
          <p:cNvPr id="32" name="Google Shape;32;p3"/>
          <p:cNvSpPr/>
          <p:nvPr/>
        </p:nvSpPr>
        <p:spPr>
          <a:xfrm rot="5400000">
            <a:off x="10282590" y="1103431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3" name="Google Shape;33;p3"/>
          <p:cNvSpPr/>
          <p:nvPr/>
        </p:nvSpPr>
        <p:spPr>
          <a:xfrm>
            <a:off x="8624345" y="2995173"/>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4" name="Google Shape;34;p3"/>
          <p:cNvSpPr txBox="1"/>
          <p:nvPr/>
        </p:nvSpPr>
        <p:spPr>
          <a:xfrm>
            <a:off x="8764804" y="3083171"/>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35" name="Google Shape;35;p3"/>
          <p:cNvSpPr/>
          <p:nvPr/>
        </p:nvSpPr>
        <p:spPr>
          <a:xfrm rot="5400000">
            <a:off x="10282590" y="334646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6" name="Google Shape;36;p3"/>
          <p:cNvSpPr/>
          <p:nvPr/>
        </p:nvSpPr>
        <p:spPr>
          <a:xfrm rot="5400000">
            <a:off x="10282590" y="911086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7" name="Google Shape;37;p3"/>
          <p:cNvSpPr/>
          <p:nvPr/>
        </p:nvSpPr>
        <p:spPr>
          <a:xfrm rot="5400000">
            <a:off x="10282590" y="718742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8" name="Google Shape;38;p3"/>
          <p:cNvSpPr/>
          <p:nvPr/>
        </p:nvSpPr>
        <p:spPr>
          <a:xfrm>
            <a:off x="8624345" y="4912689"/>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9" name="Google Shape;39;p3"/>
          <p:cNvSpPr txBox="1"/>
          <p:nvPr/>
        </p:nvSpPr>
        <p:spPr>
          <a:xfrm>
            <a:off x="8742503" y="4978385"/>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40" name="Google Shape;40;p3"/>
          <p:cNvSpPr/>
          <p:nvPr/>
        </p:nvSpPr>
        <p:spPr>
          <a:xfrm rot="5400000">
            <a:off x="10282590" y="526397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1" name="Google Shape;41;p3"/>
          <p:cNvSpPr txBox="1"/>
          <p:nvPr>
            <p:ph idx="1" type="subTitle"/>
          </p:nvPr>
        </p:nvSpPr>
        <p:spPr>
          <a:xfrm>
            <a:off x="10971182" y="325242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2" name="Google Shape;42;p3"/>
          <p:cNvSpPr txBox="1"/>
          <p:nvPr>
            <p:ph idx="2" type="subTitle"/>
          </p:nvPr>
        </p:nvSpPr>
        <p:spPr>
          <a:xfrm>
            <a:off x="10971182" y="51244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3" name="Google Shape;43;p3"/>
          <p:cNvSpPr txBox="1"/>
          <p:nvPr>
            <p:ph idx="3" type="subTitle"/>
          </p:nvPr>
        </p:nvSpPr>
        <p:spPr>
          <a:xfrm>
            <a:off x="10971182" y="699652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4" name="Google Shape;44;p3"/>
          <p:cNvSpPr txBox="1"/>
          <p:nvPr>
            <p:ph idx="4" type="subTitle"/>
          </p:nvPr>
        </p:nvSpPr>
        <p:spPr>
          <a:xfrm>
            <a:off x="10971182" y="88685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5" name="Google Shape;45;p3"/>
          <p:cNvSpPr txBox="1"/>
          <p:nvPr>
            <p:ph idx="5" type="subTitle"/>
          </p:nvPr>
        </p:nvSpPr>
        <p:spPr>
          <a:xfrm>
            <a:off x="10971182" y="109402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6" name="Google Shape;46;p3"/>
          <p:cNvSpPr/>
          <p:nvPr/>
        </p:nvSpPr>
        <p:spPr>
          <a:xfrm>
            <a:off x="8624345" y="6868986"/>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7" name="Google Shape;47;p3"/>
          <p:cNvSpPr txBox="1"/>
          <p:nvPr/>
        </p:nvSpPr>
        <p:spPr>
          <a:xfrm>
            <a:off x="8764804" y="6956984"/>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sz="1300"/>
          </a:p>
        </p:txBody>
      </p:sp>
      <p:sp>
        <p:nvSpPr>
          <p:cNvPr id="48" name="Google Shape;48;p3"/>
          <p:cNvSpPr/>
          <p:nvPr/>
        </p:nvSpPr>
        <p:spPr>
          <a:xfrm>
            <a:off x="8624345" y="8808839"/>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9" name="Google Shape;49;p3"/>
          <p:cNvSpPr txBox="1"/>
          <p:nvPr/>
        </p:nvSpPr>
        <p:spPr>
          <a:xfrm>
            <a:off x="8742503" y="8874535"/>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4</a:t>
            </a:r>
            <a:endParaRPr sz="13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4 sections ">
  <p:cSld name="SECTION_HEADER_1_2">
    <p:spTree>
      <p:nvGrpSpPr>
        <p:cNvPr id="50" name="Shape 50"/>
        <p:cNvGrpSpPr/>
        <p:nvPr/>
      </p:nvGrpSpPr>
      <p:grpSpPr>
        <a:xfrm>
          <a:off x="0" y="0"/>
          <a:ext cx="0" cy="0"/>
          <a:chOff x="0" y="0"/>
          <a:chExt cx="0" cy="0"/>
        </a:xfrm>
      </p:grpSpPr>
      <p:sp>
        <p:nvSpPr>
          <p:cNvPr id="51" name="Google Shape;51;p4"/>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cxnSp>
        <p:nvCxnSpPr>
          <p:cNvPr id="52" name="Google Shape;52;p4"/>
          <p:cNvCxnSpPr/>
          <p:nvPr/>
        </p:nvCxnSpPr>
        <p:spPr>
          <a:xfrm>
            <a:off x="10402138" y="4229851"/>
            <a:ext cx="41700" cy="5929800"/>
          </a:xfrm>
          <a:prstGeom prst="straightConnector1">
            <a:avLst/>
          </a:prstGeom>
          <a:noFill/>
          <a:ln cap="flat" cmpd="sng" w="215900">
            <a:solidFill>
              <a:srgbClr val="F2F2F2"/>
            </a:solidFill>
            <a:prstDash val="solid"/>
            <a:miter lim="8000"/>
            <a:headEnd len="sm" w="sm" type="none"/>
            <a:tailEnd len="sm" w="sm" type="none"/>
          </a:ln>
        </p:spPr>
      </p:cxnSp>
      <p:sp>
        <p:nvSpPr>
          <p:cNvPr id="53" name="Google Shape;53;p4"/>
          <p:cNvSpPr/>
          <p:nvPr/>
        </p:nvSpPr>
        <p:spPr>
          <a:xfrm>
            <a:off x="8624345" y="37555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4" name="Google Shape;54;p4"/>
          <p:cNvSpPr txBox="1"/>
          <p:nvPr/>
        </p:nvSpPr>
        <p:spPr>
          <a:xfrm>
            <a:off x="8764804" y="38435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55" name="Google Shape;55;p4"/>
          <p:cNvSpPr/>
          <p:nvPr/>
        </p:nvSpPr>
        <p:spPr>
          <a:xfrm rot="5400000">
            <a:off x="10282590" y="410686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6" name="Google Shape;56;p4"/>
          <p:cNvSpPr/>
          <p:nvPr/>
        </p:nvSpPr>
        <p:spPr>
          <a:xfrm rot="5400000">
            <a:off x="10282590" y="987126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7" name="Google Shape;57;p4"/>
          <p:cNvSpPr/>
          <p:nvPr/>
        </p:nvSpPr>
        <p:spPr>
          <a:xfrm rot="5400000">
            <a:off x="10282590" y="794782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8" name="Google Shape;58;p4"/>
          <p:cNvSpPr/>
          <p:nvPr/>
        </p:nvSpPr>
        <p:spPr>
          <a:xfrm>
            <a:off x="8624345" y="56730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9" name="Google Shape;59;p4"/>
          <p:cNvSpPr txBox="1"/>
          <p:nvPr/>
        </p:nvSpPr>
        <p:spPr>
          <a:xfrm>
            <a:off x="8742503" y="57387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60" name="Google Shape;60;p4"/>
          <p:cNvSpPr/>
          <p:nvPr/>
        </p:nvSpPr>
        <p:spPr>
          <a:xfrm rot="5400000">
            <a:off x="10282590" y="602437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1" name="Google Shape;61;p4"/>
          <p:cNvSpPr txBox="1"/>
          <p:nvPr>
            <p:ph idx="1" type="subTitle"/>
          </p:nvPr>
        </p:nvSpPr>
        <p:spPr>
          <a:xfrm>
            <a:off x="10971182" y="40128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2" name="Google Shape;62;p4"/>
          <p:cNvSpPr txBox="1"/>
          <p:nvPr>
            <p:ph idx="2" type="subTitle"/>
          </p:nvPr>
        </p:nvSpPr>
        <p:spPr>
          <a:xfrm>
            <a:off x="10971182" y="58848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3" name="Google Shape;63;p4"/>
          <p:cNvSpPr txBox="1"/>
          <p:nvPr>
            <p:ph idx="3" type="subTitle"/>
          </p:nvPr>
        </p:nvSpPr>
        <p:spPr>
          <a:xfrm>
            <a:off x="10971182" y="77569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4" name="Google Shape;64;p4"/>
          <p:cNvSpPr txBox="1"/>
          <p:nvPr>
            <p:ph idx="4" type="subTitle"/>
          </p:nvPr>
        </p:nvSpPr>
        <p:spPr>
          <a:xfrm>
            <a:off x="10971182" y="96289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5" name="Google Shape;65;p4"/>
          <p:cNvSpPr/>
          <p:nvPr/>
        </p:nvSpPr>
        <p:spPr>
          <a:xfrm>
            <a:off x="8646895" y="759652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6" name="Google Shape;66;p4"/>
          <p:cNvSpPr txBox="1"/>
          <p:nvPr/>
        </p:nvSpPr>
        <p:spPr>
          <a:xfrm>
            <a:off x="8787354" y="768451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sz="1300"/>
          </a:p>
        </p:txBody>
      </p:sp>
      <p:sp>
        <p:nvSpPr>
          <p:cNvPr id="67" name="Google Shape;67;p4"/>
          <p:cNvSpPr/>
          <p:nvPr/>
        </p:nvSpPr>
        <p:spPr>
          <a:xfrm>
            <a:off x="8669445" y="94736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8" name="Google Shape;68;p4"/>
          <p:cNvSpPr txBox="1"/>
          <p:nvPr/>
        </p:nvSpPr>
        <p:spPr>
          <a:xfrm>
            <a:off x="8787603" y="95393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4</a:t>
            </a:r>
            <a:endParaRPr sz="13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3 sections">
  <p:cSld name="SECTION_HEADER_1_1">
    <p:spTree>
      <p:nvGrpSpPr>
        <p:cNvPr id="69" name="Shape 69"/>
        <p:cNvGrpSpPr/>
        <p:nvPr/>
      </p:nvGrpSpPr>
      <p:grpSpPr>
        <a:xfrm>
          <a:off x="0" y="0"/>
          <a:ext cx="0" cy="0"/>
          <a:chOff x="0" y="0"/>
          <a:chExt cx="0" cy="0"/>
        </a:xfrm>
      </p:grpSpPr>
      <p:sp>
        <p:nvSpPr>
          <p:cNvPr id="70" name="Google Shape;70;p5"/>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cxnSp>
        <p:nvCxnSpPr>
          <p:cNvPr id="71" name="Google Shape;71;p5"/>
          <p:cNvCxnSpPr/>
          <p:nvPr/>
        </p:nvCxnSpPr>
        <p:spPr>
          <a:xfrm>
            <a:off x="10402138" y="5068051"/>
            <a:ext cx="16800" cy="4025700"/>
          </a:xfrm>
          <a:prstGeom prst="straightConnector1">
            <a:avLst/>
          </a:prstGeom>
          <a:noFill/>
          <a:ln cap="flat" cmpd="sng" w="215900">
            <a:solidFill>
              <a:srgbClr val="F2F2F2"/>
            </a:solidFill>
            <a:prstDash val="solid"/>
            <a:miter lim="8000"/>
            <a:headEnd len="sm" w="sm" type="none"/>
            <a:tailEnd len="sm" w="sm" type="none"/>
          </a:ln>
        </p:spPr>
      </p:cxnSp>
      <p:sp>
        <p:nvSpPr>
          <p:cNvPr id="72" name="Google Shape;72;p5"/>
          <p:cNvSpPr/>
          <p:nvPr/>
        </p:nvSpPr>
        <p:spPr>
          <a:xfrm>
            <a:off x="8624345" y="45937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3" name="Google Shape;73;p5"/>
          <p:cNvSpPr txBox="1"/>
          <p:nvPr/>
        </p:nvSpPr>
        <p:spPr>
          <a:xfrm>
            <a:off x="8764804" y="46817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74" name="Google Shape;74;p5"/>
          <p:cNvSpPr/>
          <p:nvPr/>
        </p:nvSpPr>
        <p:spPr>
          <a:xfrm rot="5400000">
            <a:off x="10282590" y="494506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5" name="Google Shape;75;p5"/>
          <p:cNvSpPr/>
          <p:nvPr/>
        </p:nvSpPr>
        <p:spPr>
          <a:xfrm rot="5400000">
            <a:off x="10282590" y="878602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6" name="Google Shape;76;p5"/>
          <p:cNvSpPr/>
          <p:nvPr/>
        </p:nvSpPr>
        <p:spPr>
          <a:xfrm>
            <a:off x="8624345" y="65112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7" name="Google Shape;77;p5"/>
          <p:cNvSpPr txBox="1"/>
          <p:nvPr/>
        </p:nvSpPr>
        <p:spPr>
          <a:xfrm>
            <a:off x="8742503" y="65769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78" name="Google Shape;78;p5"/>
          <p:cNvSpPr/>
          <p:nvPr/>
        </p:nvSpPr>
        <p:spPr>
          <a:xfrm rot="5400000">
            <a:off x="10282590" y="686257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9" name="Google Shape;79;p5"/>
          <p:cNvSpPr txBox="1"/>
          <p:nvPr>
            <p:ph idx="1" type="subTitle"/>
          </p:nvPr>
        </p:nvSpPr>
        <p:spPr>
          <a:xfrm>
            <a:off x="10971182" y="48510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0" name="Google Shape;80;p5"/>
          <p:cNvSpPr txBox="1"/>
          <p:nvPr>
            <p:ph idx="2" type="subTitle"/>
          </p:nvPr>
        </p:nvSpPr>
        <p:spPr>
          <a:xfrm>
            <a:off x="10971182" y="67230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1" name="Google Shape;81;p5"/>
          <p:cNvSpPr txBox="1"/>
          <p:nvPr>
            <p:ph idx="3" type="subTitle"/>
          </p:nvPr>
        </p:nvSpPr>
        <p:spPr>
          <a:xfrm>
            <a:off x="10971182" y="85951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2" name="Google Shape;82;p5"/>
          <p:cNvSpPr/>
          <p:nvPr/>
        </p:nvSpPr>
        <p:spPr>
          <a:xfrm>
            <a:off x="8624345" y="84287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83" name="Google Shape;83;p5"/>
          <p:cNvSpPr txBox="1"/>
          <p:nvPr/>
        </p:nvSpPr>
        <p:spPr>
          <a:xfrm>
            <a:off x="8764804" y="85167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b="1" sz="5100">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FFFFFF"/>
              </a:buClr>
              <a:buFont typeface="Montserrat"/>
              <a:buNone/>
            </a:pPr>
            <a:r>
              <a:t/>
            </a:r>
            <a:endParaRPr b="1" sz="5100">
              <a:solidFill>
                <a:srgbClr val="FFFFFF"/>
              </a:solidFill>
              <a:latin typeface="Montserrat"/>
              <a:ea typeface="Montserrat"/>
              <a:cs typeface="Montserrat"/>
              <a:sym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4" name="Shape 84"/>
        <p:cNvGrpSpPr/>
        <p:nvPr/>
      </p:nvGrpSpPr>
      <p:grpSpPr>
        <a:xfrm>
          <a:off x="0" y="0"/>
          <a:ext cx="0" cy="0"/>
          <a:chOff x="0" y="0"/>
          <a:chExt cx="0" cy="0"/>
        </a:xfrm>
      </p:grpSpPr>
      <p:sp>
        <p:nvSpPr>
          <p:cNvPr id="85" name="Google Shape;85;p6"/>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lvl1pPr lvl="0" rtl="0" algn="ctr">
              <a:spcBef>
                <a:spcPts val="0"/>
              </a:spcBef>
              <a:spcAft>
                <a:spcPts val="0"/>
              </a:spcAft>
              <a:buNone/>
              <a:defRPr sz="9600">
                <a:latin typeface="Proxima Nova"/>
                <a:ea typeface="Proxima Nova"/>
                <a:cs typeface="Proxima Nova"/>
                <a:sym typeface="Proxima Nova"/>
              </a:defRPr>
            </a:lvl1pPr>
            <a:lvl2pPr lvl="1" rtl="0" algn="ctr">
              <a:spcBef>
                <a:spcPts val="0"/>
              </a:spcBef>
              <a:spcAft>
                <a:spcPts val="0"/>
              </a:spcAft>
              <a:buNone/>
              <a:defRPr sz="9600">
                <a:latin typeface="Proxima Nova"/>
                <a:ea typeface="Proxima Nova"/>
                <a:cs typeface="Proxima Nova"/>
                <a:sym typeface="Proxima Nova"/>
              </a:defRPr>
            </a:lvl2pPr>
            <a:lvl3pPr lvl="2" rtl="0" algn="ctr">
              <a:spcBef>
                <a:spcPts val="0"/>
              </a:spcBef>
              <a:spcAft>
                <a:spcPts val="0"/>
              </a:spcAft>
              <a:buNone/>
              <a:defRPr sz="9600">
                <a:latin typeface="Proxima Nova"/>
                <a:ea typeface="Proxima Nova"/>
                <a:cs typeface="Proxima Nova"/>
                <a:sym typeface="Proxima Nova"/>
              </a:defRPr>
            </a:lvl3pPr>
            <a:lvl4pPr lvl="3" rtl="0" algn="ctr">
              <a:spcBef>
                <a:spcPts val="0"/>
              </a:spcBef>
              <a:spcAft>
                <a:spcPts val="0"/>
              </a:spcAft>
              <a:buNone/>
              <a:defRPr sz="9600">
                <a:latin typeface="Proxima Nova"/>
                <a:ea typeface="Proxima Nova"/>
                <a:cs typeface="Proxima Nova"/>
                <a:sym typeface="Proxima Nova"/>
              </a:defRPr>
            </a:lvl4pPr>
            <a:lvl5pPr lvl="4" rtl="0" algn="ctr">
              <a:spcBef>
                <a:spcPts val="0"/>
              </a:spcBef>
              <a:spcAft>
                <a:spcPts val="0"/>
              </a:spcAft>
              <a:buNone/>
              <a:defRPr sz="9600">
                <a:latin typeface="Proxima Nova"/>
                <a:ea typeface="Proxima Nova"/>
                <a:cs typeface="Proxima Nova"/>
                <a:sym typeface="Proxima Nova"/>
              </a:defRPr>
            </a:lvl5pPr>
            <a:lvl6pPr lvl="5" rtl="0" algn="ctr">
              <a:spcBef>
                <a:spcPts val="0"/>
              </a:spcBef>
              <a:spcAft>
                <a:spcPts val="0"/>
              </a:spcAft>
              <a:buNone/>
              <a:defRPr sz="9600">
                <a:latin typeface="Proxima Nova"/>
                <a:ea typeface="Proxima Nova"/>
                <a:cs typeface="Proxima Nova"/>
                <a:sym typeface="Proxima Nova"/>
              </a:defRPr>
            </a:lvl6pPr>
            <a:lvl7pPr lvl="6" rtl="0" algn="ctr">
              <a:spcBef>
                <a:spcPts val="0"/>
              </a:spcBef>
              <a:spcAft>
                <a:spcPts val="0"/>
              </a:spcAft>
              <a:buNone/>
              <a:defRPr sz="9600">
                <a:latin typeface="Proxima Nova"/>
                <a:ea typeface="Proxima Nova"/>
                <a:cs typeface="Proxima Nova"/>
                <a:sym typeface="Proxima Nova"/>
              </a:defRPr>
            </a:lvl7pPr>
            <a:lvl8pPr lvl="7" rtl="0" algn="ctr">
              <a:spcBef>
                <a:spcPts val="0"/>
              </a:spcBef>
              <a:spcAft>
                <a:spcPts val="0"/>
              </a:spcAft>
              <a:buNone/>
              <a:defRPr sz="9600">
                <a:latin typeface="Proxima Nova"/>
                <a:ea typeface="Proxima Nova"/>
                <a:cs typeface="Proxima Nova"/>
                <a:sym typeface="Proxima Nova"/>
              </a:defRPr>
            </a:lvl8pPr>
            <a:lvl9pPr lvl="8" rtl="0" algn="ctr">
              <a:spcBef>
                <a:spcPts val="0"/>
              </a:spcBef>
              <a:spcAft>
                <a:spcPts val="0"/>
              </a:spcAft>
              <a:buNone/>
              <a:defRPr sz="9600">
                <a:latin typeface="Proxima Nova"/>
                <a:ea typeface="Proxima Nova"/>
                <a:cs typeface="Proxima Nova"/>
                <a:sym typeface="Proxima Nova"/>
              </a:defRPr>
            </a:lvl9pPr>
          </a:lstStyle>
          <a:p/>
        </p:txBody>
      </p:sp>
      <p:grpSp>
        <p:nvGrpSpPr>
          <p:cNvPr id="86" name="Google Shape;86;p6"/>
          <p:cNvGrpSpPr/>
          <p:nvPr/>
        </p:nvGrpSpPr>
        <p:grpSpPr>
          <a:xfrm>
            <a:off x="7352492" y="4108725"/>
            <a:ext cx="10373365" cy="5498021"/>
            <a:chOff x="9923385" y="4117650"/>
            <a:chExt cx="4553116" cy="2413212"/>
          </a:xfrm>
        </p:grpSpPr>
        <p:cxnSp>
          <p:nvCxnSpPr>
            <p:cNvPr id="87" name="Google Shape;87;p6"/>
            <p:cNvCxnSpPr/>
            <p:nvPr/>
          </p:nvCxnSpPr>
          <p:spPr>
            <a:xfrm rot="10800000">
              <a:off x="9923400" y="4117650"/>
              <a:ext cx="4553100" cy="0"/>
            </a:xfrm>
            <a:prstGeom prst="straightConnector1">
              <a:avLst/>
            </a:prstGeom>
            <a:noFill/>
            <a:ln cap="flat" cmpd="sng" w="28575">
              <a:solidFill>
                <a:srgbClr val="2E2E35"/>
              </a:solidFill>
              <a:prstDash val="solid"/>
              <a:miter lim="8000"/>
              <a:headEnd len="sm" w="sm" type="none"/>
              <a:tailEnd len="sm" w="sm" type="none"/>
            </a:ln>
          </p:spPr>
        </p:cxnSp>
        <p:cxnSp>
          <p:nvCxnSpPr>
            <p:cNvPr id="88" name="Google Shape;88;p6"/>
            <p:cNvCxnSpPr/>
            <p:nvPr/>
          </p:nvCxnSpPr>
          <p:spPr>
            <a:xfrm>
              <a:off x="9923385" y="6197862"/>
              <a:ext cx="0" cy="333000"/>
            </a:xfrm>
            <a:prstGeom prst="straightConnector1">
              <a:avLst/>
            </a:prstGeom>
            <a:noFill/>
            <a:ln cap="flat" cmpd="sng" w="28575">
              <a:solidFill>
                <a:srgbClr val="2E2E35"/>
              </a:solidFill>
              <a:prstDash val="solid"/>
              <a:miter lim="8000"/>
              <a:headEnd len="sm" w="sm" type="none"/>
              <a:tailEnd len="sm" w="sm" type="none"/>
            </a:ln>
          </p:spPr>
        </p:cxnSp>
        <p:cxnSp>
          <p:nvCxnSpPr>
            <p:cNvPr id="89" name="Google Shape;89;p6"/>
            <p:cNvCxnSpPr/>
            <p:nvPr/>
          </p:nvCxnSpPr>
          <p:spPr>
            <a:xfrm rot="10800000">
              <a:off x="9923400" y="6523464"/>
              <a:ext cx="4553100" cy="0"/>
            </a:xfrm>
            <a:prstGeom prst="straightConnector1">
              <a:avLst/>
            </a:prstGeom>
            <a:noFill/>
            <a:ln cap="flat" cmpd="sng" w="28575">
              <a:solidFill>
                <a:srgbClr val="2E2E35"/>
              </a:solidFill>
              <a:prstDash val="solid"/>
              <a:miter lim="8000"/>
              <a:headEnd len="sm" w="sm" type="none"/>
              <a:tailEnd len="sm" w="sm" type="none"/>
            </a:ln>
          </p:spPr>
        </p:cxnSp>
        <p:cxnSp>
          <p:nvCxnSpPr>
            <p:cNvPr id="90" name="Google Shape;90;p6"/>
            <p:cNvCxnSpPr/>
            <p:nvPr/>
          </p:nvCxnSpPr>
          <p:spPr>
            <a:xfrm>
              <a:off x="14476502" y="4117650"/>
              <a:ext cx="0" cy="2405700"/>
            </a:xfrm>
            <a:prstGeom prst="straightConnector1">
              <a:avLst/>
            </a:prstGeom>
            <a:noFill/>
            <a:ln cap="flat" cmpd="sng" w="28575">
              <a:solidFill>
                <a:srgbClr val="2E2E35"/>
              </a:solidFill>
              <a:prstDash val="solid"/>
              <a:miter lim="8000"/>
              <a:headEnd len="sm" w="sm" type="none"/>
              <a:tailEnd len="sm" w="sm" type="none"/>
            </a:ln>
          </p:spPr>
        </p:cxnSp>
        <p:cxnSp>
          <p:nvCxnSpPr>
            <p:cNvPr id="91" name="Google Shape;91;p6"/>
            <p:cNvCxnSpPr/>
            <p:nvPr/>
          </p:nvCxnSpPr>
          <p:spPr>
            <a:xfrm>
              <a:off x="9923385" y="4117650"/>
              <a:ext cx="0" cy="333000"/>
            </a:xfrm>
            <a:prstGeom prst="straightConnector1">
              <a:avLst/>
            </a:prstGeom>
            <a:noFill/>
            <a:ln cap="flat" cmpd="sng" w="28575">
              <a:solidFill>
                <a:srgbClr val="2E2E35"/>
              </a:solidFill>
              <a:prstDash val="solid"/>
              <a:miter lim="8000"/>
              <a:headEnd len="sm" w="sm" type="none"/>
              <a:tailEnd len="sm" w="sm" type="none"/>
            </a:ln>
          </p:spPr>
        </p:cxnSp>
      </p:grpSp>
      <p:sp>
        <p:nvSpPr>
          <p:cNvPr id="92" name="Google Shape;92;p6"/>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lvl1pPr lvl="0" algn="r">
              <a:spcBef>
                <a:spcPts val="0"/>
              </a:spcBef>
              <a:spcAft>
                <a:spcPts val="0"/>
              </a:spcAft>
              <a:buNone/>
              <a:defRPr b="1" sz="25000">
                <a:solidFill>
                  <a:srgbClr val="434343"/>
                </a:solidFill>
                <a:latin typeface="Montserrat"/>
                <a:ea typeface="Montserrat"/>
                <a:cs typeface="Montserrat"/>
                <a:sym typeface="Montserrat"/>
              </a:defRPr>
            </a:lvl1pPr>
            <a:lvl2pPr lvl="1">
              <a:spcBef>
                <a:spcPts val="0"/>
              </a:spcBef>
              <a:spcAft>
                <a:spcPts val="0"/>
              </a:spcAft>
              <a:buNone/>
              <a:defRPr b="1" sz="30000"/>
            </a:lvl2pPr>
            <a:lvl3pPr lvl="2">
              <a:spcBef>
                <a:spcPts val="0"/>
              </a:spcBef>
              <a:spcAft>
                <a:spcPts val="0"/>
              </a:spcAft>
              <a:buNone/>
              <a:defRPr b="1" sz="30000"/>
            </a:lvl3pPr>
            <a:lvl4pPr lvl="3">
              <a:spcBef>
                <a:spcPts val="0"/>
              </a:spcBef>
              <a:spcAft>
                <a:spcPts val="0"/>
              </a:spcAft>
              <a:buNone/>
              <a:defRPr b="1" sz="30000"/>
            </a:lvl4pPr>
            <a:lvl5pPr lvl="4">
              <a:spcBef>
                <a:spcPts val="0"/>
              </a:spcBef>
              <a:spcAft>
                <a:spcPts val="0"/>
              </a:spcAft>
              <a:buNone/>
              <a:defRPr b="1" sz="30000"/>
            </a:lvl5pPr>
            <a:lvl6pPr lvl="5">
              <a:spcBef>
                <a:spcPts val="0"/>
              </a:spcBef>
              <a:spcAft>
                <a:spcPts val="0"/>
              </a:spcAft>
              <a:buNone/>
              <a:defRPr b="1" sz="30000"/>
            </a:lvl6pPr>
            <a:lvl7pPr lvl="6">
              <a:spcBef>
                <a:spcPts val="0"/>
              </a:spcBef>
              <a:spcAft>
                <a:spcPts val="0"/>
              </a:spcAft>
              <a:buNone/>
              <a:defRPr b="1" sz="30000"/>
            </a:lvl7pPr>
            <a:lvl8pPr lvl="7">
              <a:spcBef>
                <a:spcPts val="0"/>
              </a:spcBef>
              <a:spcAft>
                <a:spcPts val="0"/>
              </a:spcAft>
              <a:buNone/>
              <a:defRPr b="1" sz="30000"/>
            </a:lvl8pPr>
            <a:lvl9pPr lvl="8">
              <a:spcBef>
                <a:spcPts val="0"/>
              </a:spcBef>
              <a:spcAft>
                <a:spcPts val="0"/>
              </a:spcAft>
              <a:buNone/>
              <a:defRPr b="1" sz="300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93" name="Shape 93"/>
        <p:cNvGrpSpPr/>
        <p:nvPr/>
      </p:nvGrpSpPr>
      <p:grpSpPr>
        <a:xfrm>
          <a:off x="0" y="0"/>
          <a:ext cx="0" cy="0"/>
          <a:chOff x="0" y="0"/>
          <a:chExt cx="0" cy="0"/>
        </a:xfrm>
      </p:grpSpPr>
      <p:sp>
        <p:nvSpPr>
          <p:cNvPr id="94" name="Google Shape;94;p7"/>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95" name="Google Shape;95;p7"/>
          <p:cNvSpPr txBox="1"/>
          <p:nvPr>
            <p:ph idx="1" type="body"/>
          </p:nvPr>
        </p:nvSpPr>
        <p:spPr>
          <a:xfrm>
            <a:off x="2093125" y="3122625"/>
            <a:ext cx="20182500" cy="8329500"/>
          </a:xfrm>
          <a:prstGeom prst="rect">
            <a:avLst/>
          </a:prstGeom>
        </p:spPr>
        <p:txBody>
          <a:bodyPr anchorCtr="0" anchor="t" bIns="243700" lIns="243700" spcFirstLastPara="1" rIns="243700" wrap="square" tIns="243700">
            <a:noAutofit/>
          </a:bodyPr>
          <a:lstStyle>
            <a:lvl1pPr indent="-533400" lvl="0" marL="457200" rtl="0">
              <a:spcBef>
                <a:spcPts val="0"/>
              </a:spcBef>
              <a:spcAft>
                <a:spcPts val="0"/>
              </a:spcAft>
              <a:buSzPts val="4800"/>
              <a:buChar char="●"/>
              <a:defRPr/>
            </a:lvl1pPr>
            <a:lvl2pPr indent="-533400" lvl="1" marL="914400" rtl="0">
              <a:spcBef>
                <a:spcPts val="0"/>
              </a:spcBef>
              <a:spcAft>
                <a:spcPts val="0"/>
              </a:spcAft>
              <a:buSzPts val="4800"/>
              <a:buChar char="○"/>
              <a:defRPr/>
            </a:lvl2pPr>
            <a:lvl3pPr indent="-533400" lvl="2" marL="1371600" rtl="0">
              <a:spcBef>
                <a:spcPts val="0"/>
              </a:spcBef>
              <a:spcAft>
                <a:spcPts val="0"/>
              </a:spcAft>
              <a:buSzPts val="4800"/>
              <a:buChar char="■"/>
              <a:defRPr/>
            </a:lvl3pPr>
            <a:lvl4pPr indent="-533400" lvl="3" marL="1828800" rtl="0">
              <a:spcBef>
                <a:spcPts val="0"/>
              </a:spcBef>
              <a:spcAft>
                <a:spcPts val="0"/>
              </a:spcAft>
              <a:buSzPts val="4800"/>
              <a:buChar char="●"/>
              <a:defRPr/>
            </a:lvl4pPr>
            <a:lvl5pPr indent="-533400" lvl="4" marL="2286000" rtl="0">
              <a:spcBef>
                <a:spcPts val="0"/>
              </a:spcBef>
              <a:spcAft>
                <a:spcPts val="0"/>
              </a:spcAft>
              <a:buSzPts val="4800"/>
              <a:buChar char="○"/>
              <a:defRPr/>
            </a:lvl5pPr>
            <a:lvl6pPr indent="-533400" lvl="5" marL="2743200" rtl="0">
              <a:spcBef>
                <a:spcPts val="0"/>
              </a:spcBef>
              <a:spcAft>
                <a:spcPts val="0"/>
              </a:spcAft>
              <a:buSzPts val="4800"/>
              <a:buChar char="■"/>
              <a:defRPr/>
            </a:lvl6pPr>
            <a:lvl7pPr indent="-533400" lvl="6" marL="3200400" rtl="0">
              <a:spcBef>
                <a:spcPts val="0"/>
              </a:spcBef>
              <a:spcAft>
                <a:spcPts val="0"/>
              </a:spcAft>
              <a:buSzPts val="4800"/>
              <a:buChar char="●"/>
              <a:defRPr/>
            </a:lvl7pPr>
            <a:lvl8pPr indent="-533400" lvl="7" marL="3657600" rtl="0">
              <a:spcBef>
                <a:spcPts val="0"/>
              </a:spcBef>
              <a:spcAft>
                <a:spcPts val="0"/>
              </a:spcAft>
              <a:buSzPts val="4800"/>
              <a:buChar char="○"/>
              <a:defRPr/>
            </a:lvl8pPr>
            <a:lvl9pPr indent="-533400" lvl="8" marL="4114800" rtl="0">
              <a:spcBef>
                <a:spcPts val="0"/>
              </a:spcBef>
              <a:spcAft>
                <a:spcPts val="0"/>
              </a:spcAft>
              <a:buSzPts val="4800"/>
              <a:buChar char="■"/>
              <a:defRPr/>
            </a:lvl9pPr>
          </a:lstStyle>
          <a:p/>
        </p:txBody>
      </p:sp>
      <p:sp>
        <p:nvSpPr>
          <p:cNvPr id="96" name="Google Shape;96;p7"/>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4500">
                <a:latin typeface="Montserrat"/>
                <a:ea typeface="Montserrat"/>
                <a:cs typeface="Montserrat"/>
                <a:sym typeface="Montserrat"/>
              </a:defRPr>
            </a:lvl1pPr>
            <a:lvl2pPr lvl="1" rtl="0">
              <a:spcBef>
                <a:spcPts val="0"/>
              </a:spcBef>
              <a:spcAft>
                <a:spcPts val="0"/>
              </a:spcAft>
              <a:buNone/>
              <a:defRPr b="1" sz="4500">
                <a:solidFill>
                  <a:srgbClr val="CCCCCC"/>
                </a:solidFill>
                <a:latin typeface="Montserrat"/>
                <a:ea typeface="Montserrat"/>
                <a:cs typeface="Montserrat"/>
                <a:sym typeface="Montserrat"/>
              </a:defRPr>
            </a:lvl2pPr>
            <a:lvl3pPr lvl="2" rtl="0">
              <a:spcBef>
                <a:spcPts val="0"/>
              </a:spcBef>
              <a:spcAft>
                <a:spcPts val="0"/>
              </a:spcAft>
              <a:buNone/>
              <a:defRPr b="1" sz="4500">
                <a:solidFill>
                  <a:srgbClr val="CCCCCC"/>
                </a:solidFill>
                <a:latin typeface="Montserrat"/>
                <a:ea typeface="Montserrat"/>
                <a:cs typeface="Montserrat"/>
                <a:sym typeface="Montserrat"/>
              </a:defRPr>
            </a:lvl3pPr>
            <a:lvl4pPr lvl="3" rtl="0">
              <a:spcBef>
                <a:spcPts val="0"/>
              </a:spcBef>
              <a:spcAft>
                <a:spcPts val="0"/>
              </a:spcAft>
              <a:buNone/>
              <a:defRPr b="1" sz="4500">
                <a:solidFill>
                  <a:srgbClr val="CCCCCC"/>
                </a:solidFill>
                <a:latin typeface="Montserrat"/>
                <a:ea typeface="Montserrat"/>
                <a:cs typeface="Montserrat"/>
                <a:sym typeface="Montserrat"/>
              </a:defRPr>
            </a:lvl4pPr>
            <a:lvl5pPr lvl="4" rtl="0">
              <a:spcBef>
                <a:spcPts val="0"/>
              </a:spcBef>
              <a:spcAft>
                <a:spcPts val="0"/>
              </a:spcAft>
              <a:buNone/>
              <a:defRPr b="1" sz="4500">
                <a:solidFill>
                  <a:srgbClr val="CCCCCC"/>
                </a:solidFill>
                <a:latin typeface="Montserrat"/>
                <a:ea typeface="Montserrat"/>
                <a:cs typeface="Montserrat"/>
                <a:sym typeface="Montserrat"/>
              </a:defRPr>
            </a:lvl5pPr>
            <a:lvl6pPr lvl="5" rtl="0">
              <a:spcBef>
                <a:spcPts val="0"/>
              </a:spcBef>
              <a:spcAft>
                <a:spcPts val="0"/>
              </a:spcAft>
              <a:buNone/>
              <a:defRPr b="1" sz="4500">
                <a:solidFill>
                  <a:srgbClr val="CCCCCC"/>
                </a:solidFill>
                <a:latin typeface="Montserrat"/>
                <a:ea typeface="Montserrat"/>
                <a:cs typeface="Montserrat"/>
                <a:sym typeface="Montserrat"/>
              </a:defRPr>
            </a:lvl6pPr>
            <a:lvl7pPr lvl="6" rtl="0">
              <a:spcBef>
                <a:spcPts val="0"/>
              </a:spcBef>
              <a:spcAft>
                <a:spcPts val="0"/>
              </a:spcAft>
              <a:buNone/>
              <a:defRPr b="1" sz="4500">
                <a:solidFill>
                  <a:srgbClr val="CCCCCC"/>
                </a:solidFill>
                <a:latin typeface="Montserrat"/>
                <a:ea typeface="Montserrat"/>
                <a:cs typeface="Montserrat"/>
                <a:sym typeface="Montserrat"/>
              </a:defRPr>
            </a:lvl7pPr>
            <a:lvl8pPr lvl="7" rtl="0">
              <a:spcBef>
                <a:spcPts val="0"/>
              </a:spcBef>
              <a:spcAft>
                <a:spcPts val="0"/>
              </a:spcAft>
              <a:buNone/>
              <a:defRPr b="1" sz="4500">
                <a:solidFill>
                  <a:srgbClr val="CCCCCC"/>
                </a:solidFill>
                <a:latin typeface="Montserrat"/>
                <a:ea typeface="Montserrat"/>
                <a:cs typeface="Montserrat"/>
                <a:sym typeface="Montserrat"/>
              </a:defRPr>
            </a:lvl8pPr>
            <a:lvl9pPr lvl="8" rtl="0">
              <a:spcBef>
                <a:spcPts val="0"/>
              </a:spcBef>
              <a:spcAft>
                <a:spcPts val="0"/>
              </a:spcAft>
              <a:buNone/>
              <a:defRPr b="1" sz="4500">
                <a:solidFill>
                  <a:srgbClr val="CCCCCC"/>
                </a:solidFill>
                <a:latin typeface="Montserrat"/>
                <a:ea typeface="Montserrat"/>
                <a:cs typeface="Montserrat"/>
                <a:sym typeface="Montserrat"/>
              </a:defRPr>
            </a:lvl9pPr>
          </a:lstStyle>
          <a:p/>
        </p:txBody>
      </p:sp>
      <p:sp>
        <p:nvSpPr>
          <p:cNvPr id="97" name="Google Shape;97;p7"/>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lvl1pPr lvl="0">
              <a:spcBef>
                <a:spcPts val="0"/>
              </a:spcBef>
              <a:spcAft>
                <a:spcPts val="0"/>
              </a:spcAft>
              <a:buNone/>
              <a:defRPr sz="2400">
                <a:solidFill>
                  <a:srgbClr val="B7B7B7"/>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8" name="Shape 98"/>
        <p:cNvGrpSpPr/>
        <p:nvPr/>
      </p:nvGrpSpPr>
      <p:grpSpPr>
        <a:xfrm>
          <a:off x="0" y="0"/>
          <a:ext cx="0" cy="0"/>
          <a:chOff x="0" y="0"/>
          <a:chExt cx="0" cy="0"/>
        </a:xfrm>
      </p:grpSpPr>
      <p:sp>
        <p:nvSpPr>
          <p:cNvPr id="99" name="Google Shape;99;p8"/>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100" name="Google Shape;100;p8"/>
          <p:cNvSpPr txBox="1"/>
          <p:nvPr>
            <p:ph idx="1" type="body"/>
          </p:nvPr>
        </p:nvSpPr>
        <p:spPr>
          <a:xfrm>
            <a:off x="3024201" y="3122399"/>
            <a:ext cx="8565600" cy="8080800"/>
          </a:xfrm>
          <a:prstGeom prst="rect">
            <a:avLst/>
          </a:prstGeom>
        </p:spPr>
        <p:txBody>
          <a:bodyPr anchorCtr="0" anchor="t" bIns="243700" lIns="243700" spcFirstLastPara="1" rIns="243700" wrap="square" tIns="243700">
            <a:noAutofit/>
          </a:bodyPr>
          <a:lstStyle>
            <a:lvl1pPr indent="-463550" lvl="0" marL="457200" rtl="0">
              <a:spcBef>
                <a:spcPts val="0"/>
              </a:spcBef>
              <a:spcAft>
                <a:spcPts val="0"/>
              </a:spcAft>
              <a:buSzPts val="3700"/>
              <a:buChar char="●"/>
              <a:defRPr sz="3700"/>
            </a:lvl1pPr>
            <a:lvl2pPr indent="-431800" lvl="1" marL="914400" rtl="0">
              <a:spcBef>
                <a:spcPts val="0"/>
              </a:spcBef>
              <a:spcAft>
                <a:spcPts val="0"/>
              </a:spcAft>
              <a:buSzPts val="3200"/>
              <a:buChar char="○"/>
              <a:defRPr sz="3200"/>
            </a:lvl2pPr>
            <a:lvl3pPr indent="-431800" lvl="2" marL="1371600" rtl="0">
              <a:spcBef>
                <a:spcPts val="0"/>
              </a:spcBef>
              <a:spcAft>
                <a:spcPts val="0"/>
              </a:spcAft>
              <a:buSzPts val="3200"/>
              <a:buChar char="■"/>
              <a:defRPr sz="3200"/>
            </a:lvl3pPr>
            <a:lvl4pPr indent="-431800" lvl="3" marL="1828800" rtl="0">
              <a:spcBef>
                <a:spcPts val="0"/>
              </a:spcBef>
              <a:spcAft>
                <a:spcPts val="0"/>
              </a:spcAft>
              <a:buSzPts val="3200"/>
              <a:buChar char="●"/>
              <a:defRPr sz="3200"/>
            </a:lvl4pPr>
            <a:lvl5pPr indent="-431800" lvl="4" marL="2286000" rtl="0">
              <a:spcBef>
                <a:spcPts val="0"/>
              </a:spcBef>
              <a:spcAft>
                <a:spcPts val="0"/>
              </a:spcAft>
              <a:buSzPts val="3200"/>
              <a:buChar char="○"/>
              <a:defRPr sz="3200"/>
            </a:lvl5pPr>
            <a:lvl6pPr indent="-431800" lvl="5" marL="2743200" rtl="0">
              <a:spcBef>
                <a:spcPts val="0"/>
              </a:spcBef>
              <a:spcAft>
                <a:spcPts val="0"/>
              </a:spcAft>
              <a:buSzPts val="3200"/>
              <a:buChar char="■"/>
              <a:defRPr sz="3200"/>
            </a:lvl6pPr>
            <a:lvl7pPr indent="-431800" lvl="6" marL="3200400" rtl="0">
              <a:spcBef>
                <a:spcPts val="0"/>
              </a:spcBef>
              <a:spcAft>
                <a:spcPts val="0"/>
              </a:spcAft>
              <a:buSzPts val="3200"/>
              <a:buChar char="●"/>
              <a:defRPr sz="3200"/>
            </a:lvl7pPr>
            <a:lvl8pPr indent="-431800" lvl="7" marL="3657600" rtl="0">
              <a:spcBef>
                <a:spcPts val="0"/>
              </a:spcBef>
              <a:spcAft>
                <a:spcPts val="0"/>
              </a:spcAft>
              <a:buSzPts val="3200"/>
              <a:buChar char="○"/>
              <a:defRPr sz="3200"/>
            </a:lvl8pPr>
            <a:lvl9pPr indent="-431800" lvl="8" marL="4114800" rtl="0">
              <a:spcBef>
                <a:spcPts val="0"/>
              </a:spcBef>
              <a:spcAft>
                <a:spcPts val="0"/>
              </a:spcAft>
              <a:buSzPts val="3200"/>
              <a:buChar char="■"/>
              <a:defRPr sz="3200"/>
            </a:lvl9pPr>
          </a:lstStyle>
          <a:p/>
        </p:txBody>
      </p:sp>
      <p:sp>
        <p:nvSpPr>
          <p:cNvPr id="101" name="Google Shape;101;p8"/>
          <p:cNvSpPr txBox="1"/>
          <p:nvPr>
            <p:ph idx="12" type="sldNum"/>
          </p:nvPr>
        </p:nvSpPr>
        <p:spPr>
          <a:xfrm>
            <a:off x="22579091" y="12435245"/>
            <a:ext cx="1462200" cy="10497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r>
              <a:t/>
            </a:r>
            <a:endParaRPr/>
          </a:p>
        </p:txBody>
      </p:sp>
      <p:sp>
        <p:nvSpPr>
          <p:cNvPr id="102" name="Google Shape;102;p8"/>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4500">
                <a:latin typeface="Montserrat"/>
                <a:ea typeface="Montserrat"/>
                <a:cs typeface="Montserrat"/>
                <a:sym typeface="Montserrat"/>
              </a:defRPr>
            </a:lvl1pPr>
            <a:lvl2pPr lvl="1" rtl="0">
              <a:spcBef>
                <a:spcPts val="0"/>
              </a:spcBef>
              <a:spcAft>
                <a:spcPts val="0"/>
              </a:spcAft>
              <a:buNone/>
              <a:defRPr b="1" sz="4500">
                <a:solidFill>
                  <a:srgbClr val="CCCCCC"/>
                </a:solidFill>
                <a:latin typeface="Montserrat"/>
                <a:ea typeface="Montserrat"/>
                <a:cs typeface="Montserrat"/>
                <a:sym typeface="Montserrat"/>
              </a:defRPr>
            </a:lvl2pPr>
            <a:lvl3pPr lvl="2" rtl="0">
              <a:spcBef>
                <a:spcPts val="0"/>
              </a:spcBef>
              <a:spcAft>
                <a:spcPts val="0"/>
              </a:spcAft>
              <a:buNone/>
              <a:defRPr b="1" sz="4500">
                <a:solidFill>
                  <a:srgbClr val="CCCCCC"/>
                </a:solidFill>
                <a:latin typeface="Montserrat"/>
                <a:ea typeface="Montserrat"/>
                <a:cs typeface="Montserrat"/>
                <a:sym typeface="Montserrat"/>
              </a:defRPr>
            </a:lvl3pPr>
            <a:lvl4pPr lvl="3" rtl="0">
              <a:spcBef>
                <a:spcPts val="0"/>
              </a:spcBef>
              <a:spcAft>
                <a:spcPts val="0"/>
              </a:spcAft>
              <a:buNone/>
              <a:defRPr b="1" sz="4500">
                <a:solidFill>
                  <a:srgbClr val="CCCCCC"/>
                </a:solidFill>
                <a:latin typeface="Montserrat"/>
                <a:ea typeface="Montserrat"/>
                <a:cs typeface="Montserrat"/>
                <a:sym typeface="Montserrat"/>
              </a:defRPr>
            </a:lvl4pPr>
            <a:lvl5pPr lvl="4" rtl="0">
              <a:spcBef>
                <a:spcPts val="0"/>
              </a:spcBef>
              <a:spcAft>
                <a:spcPts val="0"/>
              </a:spcAft>
              <a:buNone/>
              <a:defRPr b="1" sz="4500">
                <a:solidFill>
                  <a:srgbClr val="CCCCCC"/>
                </a:solidFill>
                <a:latin typeface="Montserrat"/>
                <a:ea typeface="Montserrat"/>
                <a:cs typeface="Montserrat"/>
                <a:sym typeface="Montserrat"/>
              </a:defRPr>
            </a:lvl5pPr>
            <a:lvl6pPr lvl="5" rtl="0">
              <a:spcBef>
                <a:spcPts val="0"/>
              </a:spcBef>
              <a:spcAft>
                <a:spcPts val="0"/>
              </a:spcAft>
              <a:buNone/>
              <a:defRPr b="1" sz="4500">
                <a:solidFill>
                  <a:srgbClr val="CCCCCC"/>
                </a:solidFill>
                <a:latin typeface="Montserrat"/>
                <a:ea typeface="Montserrat"/>
                <a:cs typeface="Montserrat"/>
                <a:sym typeface="Montserrat"/>
              </a:defRPr>
            </a:lvl6pPr>
            <a:lvl7pPr lvl="6" rtl="0">
              <a:spcBef>
                <a:spcPts val="0"/>
              </a:spcBef>
              <a:spcAft>
                <a:spcPts val="0"/>
              </a:spcAft>
              <a:buNone/>
              <a:defRPr b="1" sz="4500">
                <a:solidFill>
                  <a:srgbClr val="CCCCCC"/>
                </a:solidFill>
                <a:latin typeface="Montserrat"/>
                <a:ea typeface="Montserrat"/>
                <a:cs typeface="Montserrat"/>
                <a:sym typeface="Montserrat"/>
              </a:defRPr>
            </a:lvl7pPr>
            <a:lvl8pPr lvl="7" rtl="0">
              <a:spcBef>
                <a:spcPts val="0"/>
              </a:spcBef>
              <a:spcAft>
                <a:spcPts val="0"/>
              </a:spcAft>
              <a:buNone/>
              <a:defRPr b="1" sz="4500">
                <a:solidFill>
                  <a:srgbClr val="CCCCCC"/>
                </a:solidFill>
                <a:latin typeface="Montserrat"/>
                <a:ea typeface="Montserrat"/>
                <a:cs typeface="Montserrat"/>
                <a:sym typeface="Montserrat"/>
              </a:defRPr>
            </a:lvl8pPr>
            <a:lvl9pPr lvl="8" rtl="0">
              <a:spcBef>
                <a:spcPts val="0"/>
              </a:spcBef>
              <a:spcAft>
                <a:spcPts val="0"/>
              </a:spcAft>
              <a:buNone/>
              <a:defRPr b="1" sz="4500">
                <a:solidFill>
                  <a:srgbClr val="CCCCCC"/>
                </a:solidFill>
                <a:latin typeface="Montserrat"/>
                <a:ea typeface="Montserrat"/>
                <a:cs typeface="Montserrat"/>
                <a:sym typeface="Montserrat"/>
              </a:defRPr>
            </a:lvl9pPr>
          </a:lstStyle>
          <a:p/>
        </p:txBody>
      </p:sp>
      <p:sp>
        <p:nvSpPr>
          <p:cNvPr id="103" name="Google Shape;103;p8"/>
          <p:cNvSpPr txBox="1"/>
          <p:nvPr>
            <p:ph idx="3" type="body"/>
          </p:nvPr>
        </p:nvSpPr>
        <p:spPr>
          <a:xfrm>
            <a:off x="12551126" y="3122399"/>
            <a:ext cx="8565600" cy="8080800"/>
          </a:xfrm>
          <a:prstGeom prst="rect">
            <a:avLst/>
          </a:prstGeom>
        </p:spPr>
        <p:txBody>
          <a:bodyPr anchorCtr="0" anchor="t" bIns="243700" lIns="243700" spcFirstLastPara="1" rIns="243700" wrap="square" tIns="243700">
            <a:noAutofit/>
          </a:bodyPr>
          <a:lstStyle>
            <a:lvl1pPr indent="-463550" lvl="0" marL="457200" rtl="0">
              <a:spcBef>
                <a:spcPts val="0"/>
              </a:spcBef>
              <a:spcAft>
                <a:spcPts val="0"/>
              </a:spcAft>
              <a:buSzPts val="3700"/>
              <a:buChar char="●"/>
              <a:defRPr sz="3700"/>
            </a:lvl1pPr>
            <a:lvl2pPr indent="-431800" lvl="1" marL="914400" rtl="0">
              <a:spcBef>
                <a:spcPts val="0"/>
              </a:spcBef>
              <a:spcAft>
                <a:spcPts val="0"/>
              </a:spcAft>
              <a:buSzPts val="3200"/>
              <a:buChar char="○"/>
              <a:defRPr sz="3200"/>
            </a:lvl2pPr>
            <a:lvl3pPr indent="-431800" lvl="2" marL="1371600" rtl="0">
              <a:spcBef>
                <a:spcPts val="0"/>
              </a:spcBef>
              <a:spcAft>
                <a:spcPts val="0"/>
              </a:spcAft>
              <a:buSzPts val="3200"/>
              <a:buChar char="■"/>
              <a:defRPr sz="3200"/>
            </a:lvl3pPr>
            <a:lvl4pPr indent="-431800" lvl="3" marL="1828800" rtl="0">
              <a:spcBef>
                <a:spcPts val="0"/>
              </a:spcBef>
              <a:spcAft>
                <a:spcPts val="0"/>
              </a:spcAft>
              <a:buSzPts val="3200"/>
              <a:buChar char="●"/>
              <a:defRPr sz="3200"/>
            </a:lvl4pPr>
            <a:lvl5pPr indent="-431800" lvl="4" marL="2286000" rtl="0">
              <a:spcBef>
                <a:spcPts val="0"/>
              </a:spcBef>
              <a:spcAft>
                <a:spcPts val="0"/>
              </a:spcAft>
              <a:buSzPts val="3200"/>
              <a:buChar char="○"/>
              <a:defRPr sz="3200"/>
            </a:lvl5pPr>
            <a:lvl6pPr indent="-431800" lvl="5" marL="2743200" rtl="0">
              <a:spcBef>
                <a:spcPts val="0"/>
              </a:spcBef>
              <a:spcAft>
                <a:spcPts val="0"/>
              </a:spcAft>
              <a:buSzPts val="3200"/>
              <a:buChar char="■"/>
              <a:defRPr sz="3200"/>
            </a:lvl6pPr>
            <a:lvl7pPr indent="-431800" lvl="6" marL="3200400" rtl="0">
              <a:spcBef>
                <a:spcPts val="0"/>
              </a:spcBef>
              <a:spcAft>
                <a:spcPts val="0"/>
              </a:spcAft>
              <a:buSzPts val="3200"/>
              <a:buChar char="●"/>
              <a:defRPr sz="3200"/>
            </a:lvl7pPr>
            <a:lvl8pPr indent="-431800" lvl="7" marL="3657600" rtl="0">
              <a:spcBef>
                <a:spcPts val="0"/>
              </a:spcBef>
              <a:spcAft>
                <a:spcPts val="0"/>
              </a:spcAft>
              <a:buSzPts val="3200"/>
              <a:buChar char="○"/>
              <a:defRPr sz="3200"/>
            </a:lvl8pPr>
            <a:lvl9pPr indent="-431800" lvl="8" marL="4114800" rtl="0">
              <a:spcBef>
                <a:spcPts val="0"/>
              </a:spcBef>
              <a:spcAft>
                <a:spcPts val="0"/>
              </a:spcAft>
              <a:buSzPts val="3200"/>
              <a:buChar char="■"/>
              <a:defRPr sz="3200"/>
            </a:lvl9pPr>
          </a:lstStyle>
          <a:p/>
        </p:txBody>
      </p:sp>
      <p:sp>
        <p:nvSpPr>
          <p:cNvPr id="104" name="Google Shape;104;p8"/>
          <p:cNvSpPr txBox="1"/>
          <p:nvPr>
            <p:ph idx="4" type="subTitle"/>
          </p:nvPr>
        </p:nvSpPr>
        <p:spPr>
          <a:xfrm>
            <a:off x="494125" y="12511000"/>
            <a:ext cx="57192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sz="240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sp>
        <p:nvSpPr>
          <p:cNvPr id="106" name="Google Shape;106;p9"/>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107" name="Google Shape;107;p9"/>
          <p:cNvSpPr txBox="1"/>
          <p:nvPr>
            <p:ph idx="1" type="subTitle"/>
          </p:nvPr>
        </p:nvSpPr>
        <p:spPr>
          <a:xfrm>
            <a:off x="494125" y="12511000"/>
            <a:ext cx="57192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sz="240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8" name="Shape 108"/>
        <p:cNvGrpSpPr/>
        <p:nvPr/>
      </p:nvGrpSpPr>
      <p:grpSpPr>
        <a:xfrm>
          <a:off x="0" y="0"/>
          <a:ext cx="0" cy="0"/>
          <a:chOff x="0" y="0"/>
          <a:chExt cx="0" cy="0"/>
        </a:xfrm>
      </p:grpSpPr>
      <p:sp>
        <p:nvSpPr>
          <p:cNvPr id="109" name="Google Shape;109;p10"/>
          <p:cNvSpPr txBox="1"/>
          <p:nvPr>
            <p:ph idx="1" type="subTitle"/>
          </p:nvPr>
        </p:nvSpPr>
        <p:spPr>
          <a:xfrm>
            <a:off x="494125" y="12511000"/>
            <a:ext cx="57192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sz="240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110" name="Shape 1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theme" Target="../theme/theme1.xml"/><Relationship Id="rId12" Type="http://schemas.openxmlformats.org/officeDocument/2006/relationships/slideLayout" Target="../slideLayouts/slideLayout10.xml"/><Relationship Id="rId1" Type="http://schemas.openxmlformats.org/officeDocument/2006/relationships/image" Target="../media/image26.png"/><Relationship Id="rId2" Type="http://schemas.openxmlformats.org/officeDocument/2006/relationships/image" Target="../media/image11.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a:blip r:embed="rId1">
            <a:alphaModFix/>
          </a:blip>
          <a:stretch>
            <a:fillRect/>
          </a:stretch>
        </p:blipFill>
        <p:spPr>
          <a:xfrm>
            <a:off x="19717325" y="12042875"/>
            <a:ext cx="4484806" cy="1565248"/>
          </a:xfrm>
          <a:prstGeom prst="rect">
            <a:avLst/>
          </a:prstGeom>
          <a:noFill/>
          <a:ln>
            <a:noFill/>
          </a:ln>
        </p:spPr>
      </p:pic>
      <p:sp>
        <p:nvSpPr>
          <p:cNvPr id="7" name="Google Shape;7;p1"/>
          <p:cNvSpPr txBox="1"/>
          <p:nvPr>
            <p:ph type="title"/>
          </p:nvPr>
        </p:nvSpPr>
        <p:spPr>
          <a:xfrm>
            <a:off x="2924725" y="893096"/>
            <a:ext cx="19464600" cy="1002900"/>
          </a:xfrm>
          <a:prstGeom prst="rect">
            <a:avLst/>
          </a:prstGeom>
          <a:noFill/>
          <a:ln>
            <a:noFill/>
          </a:ln>
        </p:spPr>
        <p:txBody>
          <a:bodyPr anchorCtr="0" anchor="ctr" bIns="243700" lIns="243700" spcFirstLastPara="1" rIns="243700" wrap="square" tIns="243700">
            <a:noAutofit/>
          </a:bodyPr>
          <a:lstStyle>
            <a:lvl1pPr lvl="0"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1pPr>
            <a:lvl2pPr lvl="1"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2pPr>
            <a:lvl3pPr lvl="2"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3pPr>
            <a:lvl4pPr lvl="3"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4pPr>
            <a:lvl5pPr lvl="4"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5pPr>
            <a:lvl6pPr lvl="5"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6pPr>
            <a:lvl7pPr lvl="6"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7pPr>
            <a:lvl8pPr lvl="7"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8pPr>
            <a:lvl9pPr lvl="8"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9pPr>
          </a:lstStyle>
          <a:p/>
        </p:txBody>
      </p:sp>
      <p:sp>
        <p:nvSpPr>
          <p:cNvPr id="8" name="Google Shape;8;p1"/>
          <p:cNvSpPr txBox="1"/>
          <p:nvPr>
            <p:ph idx="1" type="body"/>
          </p:nvPr>
        </p:nvSpPr>
        <p:spPr>
          <a:xfrm>
            <a:off x="2093125" y="3122625"/>
            <a:ext cx="20182500" cy="8329500"/>
          </a:xfrm>
          <a:prstGeom prst="rect">
            <a:avLst/>
          </a:prstGeom>
          <a:noFill/>
          <a:ln>
            <a:noFill/>
          </a:ln>
        </p:spPr>
        <p:txBody>
          <a:bodyPr anchorCtr="0" anchor="t" bIns="243700" lIns="243700" spcFirstLastPara="1" rIns="243700" wrap="square" tIns="243700">
            <a:noAutofit/>
          </a:bodyPr>
          <a:lstStyle>
            <a:lvl1pPr indent="-533400" lvl="0" marL="4572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1pPr>
            <a:lvl2pPr indent="-533400" lvl="1" marL="9144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2pPr>
            <a:lvl3pPr indent="-533400" lvl="2" marL="13716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3pPr>
            <a:lvl4pPr indent="-533400" lvl="3" marL="18288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4pPr>
            <a:lvl5pPr indent="-533400" lvl="4" marL="22860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5pPr>
            <a:lvl6pPr indent="-533400" lvl="5" marL="27432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6pPr>
            <a:lvl7pPr indent="-533400" lvl="6" marL="32004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7pPr>
            <a:lvl8pPr indent="-533400" lvl="7" marL="36576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8pPr>
            <a:lvl9pPr indent="-533400" lvl="8" marL="41148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9pPr>
          </a:lstStyle>
          <a:p/>
        </p:txBody>
      </p:sp>
      <p:sp>
        <p:nvSpPr>
          <p:cNvPr id="9" name="Google Shape;9;p1"/>
          <p:cNvSpPr/>
          <p:nvPr/>
        </p:nvSpPr>
        <p:spPr>
          <a:xfrm>
            <a:off x="22098734" y="0"/>
            <a:ext cx="738900" cy="893100"/>
          </a:xfrm>
          <a:prstGeom prst="rect">
            <a:avLst/>
          </a:prstGeom>
          <a:solidFill>
            <a:srgbClr val="FFD81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FFFFFF"/>
              </a:solidFill>
              <a:latin typeface="Lato"/>
              <a:ea typeface="Lato"/>
              <a:cs typeface="Lato"/>
              <a:sym typeface="Lato"/>
            </a:endParaRPr>
          </a:p>
        </p:txBody>
      </p:sp>
      <p:sp>
        <p:nvSpPr>
          <p:cNvPr id="10" name="Google Shape;10;p1"/>
          <p:cNvSpPr txBox="1"/>
          <p:nvPr/>
        </p:nvSpPr>
        <p:spPr>
          <a:xfrm>
            <a:off x="22051944" y="186018"/>
            <a:ext cx="888600" cy="523200"/>
          </a:xfrm>
          <a:prstGeom prst="rect">
            <a:avLst/>
          </a:prstGeom>
          <a:noFill/>
          <a:ln>
            <a:noFill/>
          </a:ln>
        </p:spPr>
        <p:txBody>
          <a:bodyPr anchorCtr="0" anchor="t" bIns="91400" lIns="182825" spcFirstLastPara="1" rIns="182825" wrap="square" tIns="91400">
            <a:noAutofit/>
          </a:bodyPr>
          <a:lstStyle/>
          <a:p>
            <a:pPr indent="0" lvl="0" marL="0" marR="0" rtl="0" algn="ctr">
              <a:lnSpc>
                <a:spcPct val="100000"/>
              </a:lnSpc>
              <a:spcBef>
                <a:spcPts val="0"/>
              </a:spcBef>
              <a:spcAft>
                <a:spcPts val="0"/>
              </a:spcAft>
              <a:buClr>
                <a:srgbClr val="FFFFFF"/>
              </a:buClr>
              <a:buFont typeface="Montserrat"/>
              <a:buNone/>
            </a:pPr>
            <a:fld id="{00000000-1234-1234-1234-123412341234}" type="slidenum">
              <a:rPr b="1" i="0" lang="en" sz="2200" u="none" cap="none" strike="noStrike">
                <a:solidFill>
                  <a:srgbClr val="FFFFFF"/>
                </a:solidFill>
                <a:latin typeface="Montserrat"/>
                <a:ea typeface="Montserrat"/>
                <a:cs typeface="Montserrat"/>
                <a:sym typeface="Montserrat"/>
              </a:rPr>
              <a:t>‹#›</a:t>
            </a:fld>
            <a:r>
              <a:rPr b="1" i="0" lang="en" sz="2200" u="none" cap="none" strike="noStrike">
                <a:solidFill>
                  <a:srgbClr val="FFFFFF"/>
                </a:solidFill>
                <a:latin typeface="Montserrat"/>
                <a:ea typeface="Montserrat"/>
                <a:cs typeface="Montserrat"/>
                <a:sym typeface="Montserrat"/>
              </a:rPr>
              <a:t>  </a:t>
            </a:r>
            <a:endParaRPr/>
          </a:p>
        </p:txBody>
      </p:sp>
      <p:pic>
        <p:nvPicPr>
          <p:cNvPr id="11" name="Google Shape;11;p1"/>
          <p:cNvPicPr preferRelativeResize="0"/>
          <p:nvPr/>
        </p:nvPicPr>
        <p:blipFill>
          <a:blip r:embed="rId2">
            <a:alphaModFix/>
          </a:blip>
          <a:stretch>
            <a:fillRect/>
          </a:stretch>
        </p:blipFill>
        <p:spPr>
          <a:xfrm>
            <a:off x="283225" y="0"/>
            <a:ext cx="2972025" cy="2972025"/>
          </a:xfrm>
          <a:prstGeom prst="rect">
            <a:avLst/>
          </a:prstGeom>
          <a:noFill/>
          <a:ln>
            <a:noFill/>
          </a:ln>
        </p:spPr>
      </p:pic>
      <p:sp>
        <p:nvSpPr>
          <p:cNvPr id="12" name="Google Shape;12;p1"/>
          <p:cNvSpPr/>
          <p:nvPr/>
        </p:nvSpPr>
        <p:spPr>
          <a:xfrm rot="10800000">
            <a:off x="750932" y="11751564"/>
            <a:ext cx="205500" cy="1779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rot="10800000">
            <a:off x="417020" y="11751583"/>
            <a:ext cx="336600" cy="2913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rot="10800000">
            <a:off x="1156538" y="12305261"/>
            <a:ext cx="205500" cy="1776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rot="10800000">
            <a:off x="283228" y="12482839"/>
            <a:ext cx="336600" cy="2910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rot="10800000">
            <a:off x="1161930" y="11130755"/>
            <a:ext cx="205500" cy="1776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685384" y="10952850"/>
            <a:ext cx="205500" cy="1779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rot="10800000">
            <a:off x="619464" y="13124150"/>
            <a:ext cx="336600" cy="291300"/>
          </a:xfrm>
          <a:prstGeom prst="triangle">
            <a:avLst>
              <a:gd fmla="val 50000" name="adj"/>
            </a:avLst>
          </a:prstGeom>
          <a:solidFill>
            <a:srgbClr val="FFD815"/>
          </a:solidFill>
          <a:ln cap="flat" cmpd="sng" w="9525">
            <a:solidFill>
              <a:srgbClr val="FFD815"/>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1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hyperlink" Target="http://www.youtube.com/watch?v=fe_nx4qBr4o" TargetMode="External"/><Relationship Id="rId4" Type="http://schemas.openxmlformats.org/officeDocument/2006/relationships/image" Target="../media/image2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1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2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2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2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2"/>
          <p:cNvSpPr txBox="1"/>
          <p:nvPr>
            <p:ph type="ctrTitle"/>
          </p:nvPr>
        </p:nvSpPr>
        <p:spPr>
          <a:xfrm>
            <a:off x="1432125" y="2783850"/>
            <a:ext cx="14606400" cy="4301400"/>
          </a:xfrm>
          <a:prstGeom prst="rect">
            <a:avLst/>
          </a:prstGeom>
        </p:spPr>
        <p:txBody>
          <a:bodyPr anchorCtr="0" anchor="b" bIns="243700" lIns="243700" spcFirstLastPara="1" rIns="243700" wrap="square" tIns="243700">
            <a:noAutofit/>
          </a:bodyPr>
          <a:lstStyle/>
          <a:p>
            <a:pPr indent="0" lvl="0" marL="0" rtl="0" algn="l">
              <a:spcBef>
                <a:spcPts val="0"/>
              </a:spcBef>
              <a:spcAft>
                <a:spcPts val="0"/>
              </a:spcAft>
              <a:buNone/>
            </a:pPr>
            <a:r>
              <a:rPr lang="en">
                <a:solidFill>
                  <a:srgbClr val="FFD815"/>
                </a:solidFill>
              </a:rPr>
              <a:t>Rust and CosmWasm Intro</a:t>
            </a:r>
            <a:endParaRPr>
              <a:solidFill>
                <a:srgbClr val="FFFFFF"/>
              </a:solidFill>
            </a:endParaRPr>
          </a:p>
        </p:txBody>
      </p:sp>
      <p:sp>
        <p:nvSpPr>
          <p:cNvPr id="116" name="Google Shape;116;p12"/>
          <p:cNvSpPr txBox="1"/>
          <p:nvPr/>
        </p:nvSpPr>
        <p:spPr>
          <a:xfrm>
            <a:off x="1432125" y="8851240"/>
            <a:ext cx="11150100" cy="3207000"/>
          </a:xfrm>
          <a:prstGeom prst="rect">
            <a:avLst/>
          </a:prstGeom>
          <a:noFill/>
          <a:ln>
            <a:noFill/>
          </a:ln>
        </p:spPr>
        <p:txBody>
          <a:bodyPr anchorCtr="0" anchor="t" bIns="243700" lIns="243700" spcFirstLastPara="1" rIns="243700" wrap="square" tIns="243700">
            <a:noAutofit/>
          </a:bodyPr>
          <a:lstStyle/>
          <a:p>
            <a:pPr indent="0" lvl="0" marL="0" rtl="0" algn="l">
              <a:spcBef>
                <a:spcPts val="0"/>
              </a:spcBef>
              <a:spcAft>
                <a:spcPts val="0"/>
              </a:spcAft>
              <a:buClr>
                <a:schemeClr val="dk1"/>
              </a:buClr>
              <a:buSzPts val="1100"/>
              <a:buFont typeface="Arial"/>
              <a:buNone/>
            </a:pPr>
            <a:r>
              <a:rPr b="1" lang="en" sz="6000">
                <a:solidFill>
                  <a:schemeClr val="lt1"/>
                </a:solidFill>
                <a:latin typeface="Proxima Nova"/>
                <a:ea typeface="Proxima Nova"/>
                <a:cs typeface="Proxima Nova"/>
                <a:sym typeface="Proxima Nova"/>
              </a:rPr>
              <a:t>Riddhi Patel</a:t>
            </a:r>
            <a:br>
              <a:rPr b="1" lang="en" sz="6000">
                <a:solidFill>
                  <a:schemeClr val="lt1"/>
                </a:solidFill>
                <a:latin typeface="Proxima Nova"/>
                <a:ea typeface="Proxima Nova"/>
                <a:cs typeface="Proxima Nova"/>
                <a:sym typeface="Proxima Nova"/>
              </a:rPr>
            </a:br>
            <a:r>
              <a:rPr b="1" lang="en" sz="6000">
                <a:solidFill>
                  <a:schemeClr val="lt1"/>
                </a:solidFill>
                <a:latin typeface="Proxima Nova"/>
                <a:ea typeface="Proxima Nova"/>
                <a:cs typeface="Proxima Nova"/>
                <a:sym typeface="Proxima Nova"/>
              </a:rPr>
              <a:t>Krishna Mandal</a:t>
            </a:r>
            <a:endParaRPr b="1" sz="6000">
              <a:solidFill>
                <a:schemeClr val="lt1"/>
              </a:solidFill>
              <a:latin typeface="Proxima Nova"/>
              <a:ea typeface="Proxima Nova"/>
              <a:cs typeface="Proxima Nova"/>
              <a:sym typeface="Proxima Nova"/>
            </a:endParaRPr>
          </a:p>
          <a:p>
            <a:pPr indent="0" lvl="0" marL="0" rtl="0" algn="l">
              <a:spcBef>
                <a:spcPts val="0"/>
              </a:spcBef>
              <a:spcAft>
                <a:spcPts val="0"/>
              </a:spcAft>
              <a:buNone/>
            </a:pPr>
            <a:r>
              <a:t/>
            </a:r>
            <a:endParaRPr b="1" sz="6000">
              <a:solidFill>
                <a:srgbClr val="FFFFFF"/>
              </a:solidFill>
              <a:latin typeface="Proxima Nova"/>
              <a:ea typeface="Proxima Nova"/>
              <a:cs typeface="Proxima Nova"/>
              <a:sym typeface="Proxima Nova"/>
            </a:endParaRPr>
          </a:p>
        </p:txBody>
      </p:sp>
      <p:sp>
        <p:nvSpPr>
          <p:cNvPr id="117" name="Google Shape;117;p12"/>
          <p:cNvSpPr txBox="1"/>
          <p:nvPr/>
        </p:nvSpPr>
        <p:spPr>
          <a:xfrm>
            <a:off x="16128450" y="12252750"/>
            <a:ext cx="70722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latin typeface="Proxima Nova"/>
                <a:ea typeface="Proxima Nova"/>
                <a:cs typeface="Proxima Nova"/>
                <a:sym typeface="Proxima Nova"/>
              </a:rPr>
              <a:t>Author: Riddhi and Krishna</a:t>
            </a:r>
            <a:endParaRPr sz="3600">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3"/>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LECTURE OUTLINE</a:t>
            </a:r>
            <a:endParaRPr/>
          </a:p>
        </p:txBody>
      </p:sp>
      <p:sp>
        <p:nvSpPr>
          <p:cNvPr id="123" name="Google Shape;123;p13"/>
          <p:cNvSpPr txBox="1"/>
          <p:nvPr>
            <p:ph idx="1" type="subTitle"/>
          </p:nvPr>
        </p:nvSpPr>
        <p:spPr>
          <a:xfrm>
            <a:off x="10971182" y="4012823"/>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sz="3600"/>
              <a:t>Announcements</a:t>
            </a:r>
            <a:endParaRPr sz="3600"/>
          </a:p>
        </p:txBody>
      </p:sp>
      <p:sp>
        <p:nvSpPr>
          <p:cNvPr id="124" name="Google Shape;124;p13"/>
          <p:cNvSpPr txBox="1"/>
          <p:nvPr>
            <p:ph idx="2" type="subTitle"/>
          </p:nvPr>
        </p:nvSpPr>
        <p:spPr>
          <a:xfrm>
            <a:off x="10971182" y="5884873"/>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sz="3600"/>
              <a:t>More Ownership</a:t>
            </a:r>
            <a:endParaRPr sz="3600"/>
          </a:p>
        </p:txBody>
      </p:sp>
      <p:sp>
        <p:nvSpPr>
          <p:cNvPr id="125" name="Google Shape;125;p13"/>
          <p:cNvSpPr txBox="1"/>
          <p:nvPr>
            <p:ph idx="3" type="subTitle"/>
          </p:nvPr>
        </p:nvSpPr>
        <p:spPr>
          <a:xfrm>
            <a:off x="10971182" y="7756923"/>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sz="3600"/>
              <a:t>Cosm/Wasm</a:t>
            </a:r>
            <a:endParaRPr sz="3600"/>
          </a:p>
        </p:txBody>
      </p:sp>
      <p:sp>
        <p:nvSpPr>
          <p:cNvPr id="126" name="Google Shape;126;p13"/>
          <p:cNvSpPr txBox="1"/>
          <p:nvPr>
            <p:ph idx="4" type="subTitle"/>
          </p:nvPr>
        </p:nvSpPr>
        <p:spPr>
          <a:xfrm>
            <a:off x="10971182" y="9628973"/>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sz="3600"/>
              <a:t>Cargo</a:t>
            </a:r>
            <a:endParaRPr sz="3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4"/>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sz="8600"/>
              <a:t>Announcements</a:t>
            </a:r>
            <a:endParaRPr sz="8600"/>
          </a:p>
        </p:txBody>
      </p:sp>
      <p:sp>
        <p:nvSpPr>
          <p:cNvPr id="132" name="Google Shape;132;p14"/>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0</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5"/>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Announcements</a:t>
            </a:r>
            <a:endParaRPr b="1" sz="7200">
              <a:latin typeface="Montserrat"/>
              <a:ea typeface="Montserrat"/>
              <a:cs typeface="Montserrat"/>
              <a:sym typeface="Montserrat"/>
            </a:endParaRPr>
          </a:p>
        </p:txBody>
      </p:sp>
      <p:sp>
        <p:nvSpPr>
          <p:cNvPr id="139" name="Google Shape;139;p15"/>
          <p:cNvSpPr txBox="1"/>
          <p:nvPr/>
        </p:nvSpPr>
        <p:spPr>
          <a:xfrm>
            <a:off x="2923657" y="1762950"/>
            <a:ext cx="120789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t/>
            </a:r>
            <a:endParaRPr b="1" sz="4500">
              <a:latin typeface="Proxima Nova"/>
              <a:ea typeface="Proxima Nova"/>
              <a:cs typeface="Proxima Nova"/>
              <a:sym typeface="Proxima Nova"/>
            </a:endParaRPr>
          </a:p>
        </p:txBody>
      </p:sp>
      <p:sp>
        <p:nvSpPr>
          <p:cNvPr id="140" name="Google Shape;140;p15"/>
          <p:cNvSpPr txBox="1"/>
          <p:nvPr/>
        </p:nvSpPr>
        <p:spPr>
          <a:xfrm>
            <a:off x="1372411" y="11980350"/>
            <a:ext cx="53610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Montserrat SemiBold"/>
              <a:ea typeface="Montserrat SemiBold"/>
              <a:cs typeface="Montserrat SemiBold"/>
              <a:sym typeface="Montserrat SemiBold"/>
            </a:endParaRPr>
          </a:p>
          <a:p>
            <a:pPr indent="0" lvl="0" marL="0" rtl="0" algn="l">
              <a:spcBef>
                <a:spcPts val="0"/>
              </a:spcBef>
              <a:spcAft>
                <a:spcPts val="0"/>
              </a:spcAft>
              <a:buNone/>
            </a:pPr>
            <a:r>
              <a:rPr lang="en" sz="2400">
                <a:solidFill>
                  <a:srgbClr val="B7B7B7"/>
                </a:solidFill>
                <a:latin typeface="Montserrat SemiBold"/>
                <a:ea typeface="Montserrat SemiBold"/>
                <a:cs typeface="Montserrat SemiBold"/>
                <a:sym typeface="Montserrat SemiBold"/>
              </a:rPr>
              <a:t>AUTHOR: Krishna Mandal</a:t>
            </a:r>
            <a:endParaRPr sz="2400">
              <a:solidFill>
                <a:srgbClr val="B7B7B7"/>
              </a:solidFill>
              <a:latin typeface="Montserrat SemiBold"/>
              <a:ea typeface="Montserrat SemiBold"/>
              <a:cs typeface="Montserrat SemiBold"/>
              <a:sym typeface="Montserrat SemiBold"/>
            </a:endParaRPr>
          </a:p>
        </p:txBody>
      </p:sp>
      <p:sp>
        <p:nvSpPr>
          <p:cNvPr id="141" name="Google Shape;141;p15"/>
          <p:cNvSpPr txBox="1"/>
          <p:nvPr>
            <p:ph idx="4294967295" type="body"/>
          </p:nvPr>
        </p:nvSpPr>
        <p:spPr>
          <a:xfrm>
            <a:off x="1543847" y="4148388"/>
            <a:ext cx="13248300" cy="5419200"/>
          </a:xfrm>
          <a:prstGeom prst="rect">
            <a:avLst/>
          </a:prstGeom>
        </p:spPr>
        <p:txBody>
          <a:bodyPr anchorCtr="0" anchor="t" bIns="243750" lIns="243750" spcFirstLastPara="1" rIns="243750" wrap="square" tIns="243750">
            <a:noAutofit/>
          </a:bodyPr>
          <a:lstStyle/>
          <a:p>
            <a:pPr indent="-552450" lvl="0" marL="457200" marR="0" rtl="0" algn="l">
              <a:lnSpc>
                <a:spcPct val="200000"/>
              </a:lnSpc>
              <a:spcBef>
                <a:spcPts val="1000"/>
              </a:spcBef>
              <a:spcAft>
                <a:spcPts val="0"/>
              </a:spcAft>
              <a:buClr>
                <a:srgbClr val="424242"/>
              </a:buClr>
              <a:buSzPts val="5100"/>
              <a:buFont typeface="Proxima Nova"/>
              <a:buChar char="●"/>
            </a:pPr>
            <a:r>
              <a:rPr lang="en" sz="5100">
                <a:solidFill>
                  <a:srgbClr val="424242"/>
                </a:solidFill>
              </a:rPr>
              <a:t>Minigrep is now HW7,  CosmWasm is HW8</a:t>
            </a:r>
            <a:endParaRPr sz="5100">
              <a:solidFill>
                <a:srgbClr val="424242"/>
              </a:solidFill>
            </a:endParaRPr>
          </a:p>
          <a:p>
            <a:pPr indent="-933450" lvl="1" marL="2438400" marR="0" rtl="0" algn="l">
              <a:lnSpc>
                <a:spcPct val="200000"/>
              </a:lnSpc>
              <a:spcBef>
                <a:spcPts val="0"/>
              </a:spcBef>
              <a:spcAft>
                <a:spcPts val="0"/>
              </a:spcAft>
              <a:buClr>
                <a:srgbClr val="424242"/>
              </a:buClr>
              <a:buSzPts val="5100"/>
              <a:buChar char="○"/>
            </a:pPr>
            <a:r>
              <a:rPr lang="en" sz="5100">
                <a:solidFill>
                  <a:srgbClr val="424242"/>
                </a:solidFill>
              </a:rPr>
              <a:t>please pull changes from our repo</a:t>
            </a:r>
            <a:endParaRPr sz="5100">
              <a:solidFill>
                <a:srgbClr val="424242"/>
              </a:solidFill>
            </a:endParaRPr>
          </a:p>
          <a:p>
            <a:pPr indent="-552450" lvl="0" marL="457200" marR="0" rtl="0" algn="l">
              <a:lnSpc>
                <a:spcPct val="200000"/>
              </a:lnSpc>
              <a:spcBef>
                <a:spcPts val="0"/>
              </a:spcBef>
              <a:spcAft>
                <a:spcPts val="0"/>
              </a:spcAft>
              <a:buClr>
                <a:srgbClr val="424242"/>
              </a:buClr>
              <a:buSzPts val="5100"/>
              <a:buChar char="●"/>
            </a:pPr>
            <a:r>
              <a:rPr lang="en" sz="5100">
                <a:solidFill>
                  <a:srgbClr val="424242"/>
                </a:solidFill>
              </a:rPr>
              <a:t>Minigrep 4/2, 11:59pm (after spring break)</a:t>
            </a:r>
            <a:endParaRPr sz="5100">
              <a:solidFill>
                <a:srgbClr val="424242"/>
              </a:solidFill>
            </a:endParaRPr>
          </a:p>
          <a:p>
            <a:pPr indent="-552450" lvl="0" marL="457200" marR="0" rtl="0" algn="l">
              <a:lnSpc>
                <a:spcPct val="200000"/>
              </a:lnSpc>
              <a:spcBef>
                <a:spcPts val="0"/>
              </a:spcBef>
              <a:spcAft>
                <a:spcPts val="0"/>
              </a:spcAft>
              <a:buClr>
                <a:srgbClr val="424242"/>
              </a:buClr>
              <a:buSzPts val="5100"/>
              <a:buChar char="●"/>
            </a:pPr>
            <a:r>
              <a:rPr lang="en" sz="5100">
                <a:solidFill>
                  <a:srgbClr val="424242"/>
                </a:solidFill>
              </a:rPr>
              <a:t>Assignment due dates on bCourses have been changed accordingly</a:t>
            </a:r>
            <a:endParaRPr sz="5100">
              <a:solidFill>
                <a:srgbClr val="424242"/>
              </a:solidFill>
            </a:endParaRPr>
          </a:p>
        </p:txBody>
      </p:sp>
      <p:pic>
        <p:nvPicPr>
          <p:cNvPr id="142" name="Google Shape;142;p15"/>
          <p:cNvPicPr preferRelativeResize="0"/>
          <p:nvPr/>
        </p:nvPicPr>
        <p:blipFill>
          <a:blip r:embed="rId3">
            <a:alphaModFix/>
          </a:blip>
          <a:stretch>
            <a:fillRect/>
          </a:stretch>
        </p:blipFill>
        <p:spPr>
          <a:xfrm>
            <a:off x="15002546" y="4304625"/>
            <a:ext cx="8641075" cy="51067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6"/>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sz="8600"/>
              <a:t>More Ownership</a:t>
            </a:r>
            <a:endParaRPr sz="8600"/>
          </a:p>
        </p:txBody>
      </p:sp>
      <p:sp>
        <p:nvSpPr>
          <p:cNvPr id="148" name="Google Shape;148;p16"/>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7"/>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Recap</a:t>
            </a:r>
            <a:endParaRPr/>
          </a:p>
        </p:txBody>
      </p:sp>
      <p:sp>
        <p:nvSpPr>
          <p:cNvPr id="154" name="Google Shape;154;p17"/>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Jaylem Brar</a:t>
            </a:r>
            <a:endParaRPr/>
          </a:p>
        </p:txBody>
      </p:sp>
      <p:sp>
        <p:nvSpPr>
          <p:cNvPr id="155" name="Google Shape;155;p17"/>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Ownership</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Rust’s rules for managing memory</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Key Concepts</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Each value in Rust has an owner</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There can only be one owner at a time</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When the owner goes out of scope, the value will be dropped</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Ownership is “moved” when value is used in function call</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Next Slide: Why this can become tedious</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156" name="Google Shape;156;p17"/>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From the Rust Intro Lecture</a:t>
            </a:r>
            <a:endParaRPr sz="3600">
              <a:latin typeface="Proxima Nova"/>
              <a:ea typeface="Proxima Nova"/>
              <a:cs typeface="Proxima Nova"/>
              <a:sym typeface="Proxima Nova"/>
            </a:endParaRPr>
          </a:p>
        </p:txBody>
      </p:sp>
      <p:sp>
        <p:nvSpPr>
          <p:cNvPr id="157" name="Google Shape;157;p17"/>
          <p:cNvSpPr txBox="1"/>
          <p:nvPr/>
        </p:nvSpPr>
        <p:spPr>
          <a:xfrm>
            <a:off x="1451325" y="11124550"/>
            <a:ext cx="15081300" cy="67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400">
              <a:latin typeface="Proxima Nova"/>
              <a:ea typeface="Proxima Nova"/>
              <a:cs typeface="Proxima Nova"/>
              <a:sym typeface="Proxima Nov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8"/>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Recap</a:t>
            </a:r>
            <a:endParaRPr/>
          </a:p>
        </p:txBody>
      </p:sp>
      <p:sp>
        <p:nvSpPr>
          <p:cNvPr id="163" name="Google Shape;163;p18"/>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164" name="Google Shape;164;p18"/>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References</a:t>
            </a:r>
            <a:endParaRPr sz="3600">
              <a:latin typeface="Proxima Nova"/>
              <a:ea typeface="Proxima Nova"/>
              <a:cs typeface="Proxima Nova"/>
              <a:sym typeface="Proxima Nova"/>
            </a:endParaRPr>
          </a:p>
        </p:txBody>
      </p:sp>
      <p:pic>
        <p:nvPicPr>
          <p:cNvPr id="165" name="Google Shape;165;p18"/>
          <p:cNvPicPr preferRelativeResize="0"/>
          <p:nvPr/>
        </p:nvPicPr>
        <p:blipFill>
          <a:blip r:embed="rId3">
            <a:alphaModFix/>
          </a:blip>
          <a:stretch>
            <a:fillRect/>
          </a:stretch>
        </p:blipFill>
        <p:spPr>
          <a:xfrm>
            <a:off x="1200325" y="3306225"/>
            <a:ext cx="21968101" cy="8266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9"/>
          <p:cNvSpPr txBox="1"/>
          <p:nvPr/>
        </p:nvSpPr>
        <p:spPr>
          <a:xfrm>
            <a:off x="10434175" y="858025"/>
            <a:ext cx="10835100" cy="151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latin typeface="Proxima Nova"/>
                <a:ea typeface="Proxima Nova"/>
                <a:cs typeface="Proxima Nova"/>
                <a:sym typeface="Proxima Nova"/>
              </a:rPr>
              <a:t>Notice that </a:t>
            </a:r>
            <a:r>
              <a:rPr lang="en" sz="4800">
                <a:latin typeface="Proxima Nova"/>
                <a:ea typeface="Proxima Nova"/>
                <a:cs typeface="Proxima Nova"/>
                <a:sym typeface="Proxima Nova"/>
              </a:rPr>
              <a:t>ownership</a:t>
            </a:r>
            <a:r>
              <a:rPr lang="en" sz="4800">
                <a:latin typeface="Proxima Nova"/>
                <a:ea typeface="Proxima Nova"/>
                <a:cs typeface="Proxima Nova"/>
                <a:sym typeface="Proxima Nova"/>
              </a:rPr>
              <a:t> of </a:t>
            </a:r>
            <a:r>
              <a:rPr b="1" lang="en" sz="4800">
                <a:latin typeface="Proxima Nova"/>
                <a:ea typeface="Proxima Nova"/>
                <a:cs typeface="Proxima Nova"/>
                <a:sym typeface="Proxima Nova"/>
              </a:rPr>
              <a:t>s1</a:t>
            </a:r>
            <a:r>
              <a:rPr lang="en" sz="4800">
                <a:latin typeface="Proxima Nova"/>
                <a:ea typeface="Proxima Nova"/>
                <a:cs typeface="Proxima Nova"/>
                <a:sym typeface="Proxima Nova"/>
              </a:rPr>
              <a:t> is moved (main → calculate_length → main)</a:t>
            </a:r>
            <a:endParaRPr sz="4800">
              <a:latin typeface="Proxima Nova"/>
              <a:ea typeface="Proxima Nova"/>
              <a:cs typeface="Proxima Nova"/>
              <a:sym typeface="Proxima Nova"/>
            </a:endParaRPr>
          </a:p>
        </p:txBody>
      </p:sp>
      <p:sp>
        <p:nvSpPr>
          <p:cNvPr id="171" name="Google Shape;171;p19"/>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Recap</a:t>
            </a:r>
            <a:endParaRPr/>
          </a:p>
        </p:txBody>
      </p:sp>
      <p:sp>
        <p:nvSpPr>
          <p:cNvPr id="172" name="Google Shape;172;p19"/>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173" name="Google Shape;173;p19"/>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References</a:t>
            </a:r>
            <a:endParaRPr sz="3600">
              <a:latin typeface="Proxima Nova"/>
              <a:ea typeface="Proxima Nova"/>
              <a:cs typeface="Proxima Nova"/>
              <a:sym typeface="Proxima Nova"/>
            </a:endParaRPr>
          </a:p>
        </p:txBody>
      </p:sp>
      <p:pic>
        <p:nvPicPr>
          <p:cNvPr id="174" name="Google Shape;174;p19"/>
          <p:cNvPicPr preferRelativeResize="0"/>
          <p:nvPr/>
        </p:nvPicPr>
        <p:blipFill>
          <a:blip r:embed="rId3">
            <a:alphaModFix/>
          </a:blip>
          <a:stretch>
            <a:fillRect/>
          </a:stretch>
        </p:blipFill>
        <p:spPr>
          <a:xfrm>
            <a:off x="1200325" y="3306225"/>
            <a:ext cx="21968101" cy="8266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0"/>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Simplify this logic using references</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Think pointers</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Key difference</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guaranteed to point to valid value</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Let’s repurpose the previous example</a:t>
            </a:r>
            <a:endParaRPr sz="4200">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180" name="Google Shape;180;p20"/>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181" name="Google Shape;181;p20"/>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Jaylem Brar</a:t>
            </a:r>
            <a:endParaRPr/>
          </a:p>
        </p:txBody>
      </p:sp>
      <p:sp>
        <p:nvSpPr>
          <p:cNvPr id="182" name="Google Shape;182;p20"/>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New Concept</a:t>
            </a:r>
            <a:endParaRPr sz="3600">
              <a:latin typeface="Proxima Nova"/>
              <a:ea typeface="Proxima Nova"/>
              <a:cs typeface="Proxima Nova"/>
              <a:sym typeface="Proxima Nova"/>
            </a:endParaRPr>
          </a:p>
        </p:txBody>
      </p:sp>
      <p:sp>
        <p:nvSpPr>
          <p:cNvPr id="183" name="Google Shape;183;p20"/>
          <p:cNvSpPr txBox="1"/>
          <p:nvPr/>
        </p:nvSpPr>
        <p:spPr>
          <a:xfrm>
            <a:off x="1451325" y="11124550"/>
            <a:ext cx="15081300" cy="67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400">
              <a:latin typeface="Proxima Nova"/>
              <a:ea typeface="Proxima Nova"/>
              <a:cs typeface="Proxima Nova"/>
              <a:sym typeface="Proxima Nov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1"/>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189" name="Google Shape;189;p21"/>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190" name="Google Shape;190;p21"/>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New Concept</a:t>
            </a:r>
            <a:endParaRPr sz="3600">
              <a:latin typeface="Proxima Nova"/>
              <a:ea typeface="Proxima Nova"/>
              <a:cs typeface="Proxima Nova"/>
              <a:sym typeface="Proxima Nova"/>
            </a:endParaRPr>
          </a:p>
        </p:txBody>
      </p:sp>
      <p:pic>
        <p:nvPicPr>
          <p:cNvPr id="191" name="Google Shape;191;p21"/>
          <p:cNvPicPr preferRelativeResize="0"/>
          <p:nvPr/>
        </p:nvPicPr>
        <p:blipFill>
          <a:blip r:embed="rId3">
            <a:alphaModFix/>
          </a:blip>
          <a:stretch>
            <a:fillRect/>
          </a:stretch>
        </p:blipFill>
        <p:spPr>
          <a:xfrm>
            <a:off x="309100" y="3056375"/>
            <a:ext cx="23750552" cy="76032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2"/>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197" name="Google Shape;197;p22"/>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198" name="Google Shape;198;p22"/>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New Concept</a:t>
            </a:r>
            <a:endParaRPr sz="3600">
              <a:latin typeface="Proxima Nova"/>
              <a:ea typeface="Proxima Nova"/>
              <a:cs typeface="Proxima Nova"/>
              <a:sym typeface="Proxima Nova"/>
            </a:endParaRPr>
          </a:p>
        </p:txBody>
      </p:sp>
      <p:pic>
        <p:nvPicPr>
          <p:cNvPr id="199" name="Google Shape;199;p22"/>
          <p:cNvPicPr preferRelativeResize="0"/>
          <p:nvPr/>
        </p:nvPicPr>
        <p:blipFill>
          <a:blip r:embed="rId3">
            <a:alphaModFix/>
          </a:blip>
          <a:stretch>
            <a:fillRect/>
          </a:stretch>
        </p:blipFill>
        <p:spPr>
          <a:xfrm>
            <a:off x="309100" y="3056375"/>
            <a:ext cx="23750552" cy="7603250"/>
          </a:xfrm>
          <a:prstGeom prst="rect">
            <a:avLst/>
          </a:prstGeom>
          <a:noFill/>
          <a:ln>
            <a:noFill/>
          </a:ln>
        </p:spPr>
      </p:pic>
      <p:sp>
        <p:nvSpPr>
          <p:cNvPr id="200" name="Google Shape;200;p22"/>
          <p:cNvSpPr txBox="1"/>
          <p:nvPr/>
        </p:nvSpPr>
        <p:spPr>
          <a:xfrm>
            <a:off x="11436250" y="858025"/>
            <a:ext cx="9833100" cy="151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latin typeface="Proxima Nova"/>
                <a:ea typeface="Proxima Nova"/>
                <a:cs typeface="Proxima Nova"/>
                <a:sym typeface="Proxima Nova"/>
              </a:rPr>
              <a:t>Notice the use of &amp; in two places</a:t>
            </a:r>
            <a:endParaRPr sz="4800">
              <a:latin typeface="Proxima Nova"/>
              <a:ea typeface="Proxima Nova"/>
              <a:cs typeface="Proxima Nova"/>
              <a:sym typeface="Proxima Nov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3"/>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206" name="Google Shape;206;p23"/>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07" name="Google Shape;207;p23"/>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Memory Diagram</a:t>
            </a:r>
            <a:endParaRPr sz="3600">
              <a:latin typeface="Proxima Nova"/>
              <a:ea typeface="Proxima Nova"/>
              <a:cs typeface="Proxima Nova"/>
              <a:sym typeface="Proxima Nova"/>
            </a:endParaRPr>
          </a:p>
        </p:txBody>
      </p:sp>
      <p:pic>
        <p:nvPicPr>
          <p:cNvPr id="208" name="Google Shape;208;p23"/>
          <p:cNvPicPr preferRelativeResize="0"/>
          <p:nvPr/>
        </p:nvPicPr>
        <p:blipFill>
          <a:blip r:embed="rId3">
            <a:alphaModFix/>
          </a:blip>
          <a:stretch>
            <a:fillRect/>
          </a:stretch>
        </p:blipFill>
        <p:spPr>
          <a:xfrm>
            <a:off x="3848825" y="3697663"/>
            <a:ext cx="16671099" cy="74839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4"/>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Since </a:t>
            </a:r>
            <a:r>
              <a:rPr b="1" lang="en" sz="4200">
                <a:latin typeface="Proxima Nova"/>
                <a:ea typeface="Proxima Nova"/>
                <a:cs typeface="Proxima Nova"/>
                <a:sym typeface="Proxima Nova"/>
              </a:rPr>
              <a:t>s</a:t>
            </a:r>
            <a:r>
              <a:rPr lang="en" sz="4200">
                <a:latin typeface="Proxima Nova"/>
                <a:ea typeface="Proxima Nova"/>
                <a:cs typeface="Proxima Nova"/>
                <a:sym typeface="Proxima Nova"/>
              </a:rPr>
              <a:t> is a reference to </a:t>
            </a:r>
            <a:r>
              <a:rPr b="1" lang="en" sz="4200">
                <a:latin typeface="Proxima Nova"/>
                <a:ea typeface="Proxima Nova"/>
                <a:cs typeface="Proxima Nova"/>
                <a:sym typeface="Proxima Nova"/>
              </a:rPr>
              <a:t>s1</a:t>
            </a:r>
            <a:r>
              <a:rPr lang="en" sz="4200">
                <a:latin typeface="Proxima Nova"/>
                <a:ea typeface="Proxima Nova"/>
                <a:cs typeface="Proxima Nova"/>
                <a:sym typeface="Proxima Nova"/>
              </a:rPr>
              <a:t>, </a:t>
            </a:r>
            <a:r>
              <a:rPr b="1" lang="en" sz="4200">
                <a:latin typeface="Proxima Nova"/>
                <a:ea typeface="Proxima Nova"/>
                <a:cs typeface="Proxima Nova"/>
                <a:sym typeface="Proxima Nova"/>
              </a:rPr>
              <a:t>s </a:t>
            </a:r>
            <a:r>
              <a:rPr lang="en" sz="4200">
                <a:latin typeface="Proxima Nova"/>
                <a:ea typeface="Proxima Nova"/>
                <a:cs typeface="Proxima Nova"/>
                <a:sym typeface="Proxima Nova"/>
              </a:rPr>
              <a:t>does not take ownership</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Therefore, when </a:t>
            </a:r>
            <a:r>
              <a:rPr b="1" lang="en" sz="4200">
                <a:latin typeface="Proxima Nova"/>
                <a:ea typeface="Proxima Nova"/>
                <a:cs typeface="Proxima Nova"/>
                <a:sym typeface="Proxima Nova"/>
              </a:rPr>
              <a:t>s</a:t>
            </a:r>
            <a:r>
              <a:rPr lang="en" sz="4200">
                <a:latin typeface="Proxima Nova"/>
                <a:ea typeface="Proxima Nova"/>
                <a:cs typeface="Proxima Nova"/>
                <a:sym typeface="Proxima Nova"/>
              </a:rPr>
              <a:t> is no longer in scope, the value at </a:t>
            </a:r>
            <a:r>
              <a:rPr b="1" lang="en" sz="4200">
                <a:latin typeface="Proxima Nova"/>
                <a:ea typeface="Proxima Nova"/>
                <a:cs typeface="Proxima Nova"/>
                <a:sym typeface="Proxima Nova"/>
              </a:rPr>
              <a:t>s1</a:t>
            </a:r>
            <a:r>
              <a:rPr lang="en" sz="4200">
                <a:latin typeface="Proxima Nova"/>
                <a:ea typeface="Proxima Nova"/>
                <a:cs typeface="Proxima Nova"/>
                <a:sym typeface="Proxima Nova"/>
              </a:rPr>
              <a:t> is NOT dropped</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This is called </a:t>
            </a:r>
            <a:r>
              <a:rPr lang="en" sz="4200" u="sng">
                <a:latin typeface="Proxima Nova"/>
                <a:ea typeface="Proxima Nova"/>
                <a:cs typeface="Proxima Nova"/>
                <a:sym typeface="Proxima Nova"/>
              </a:rPr>
              <a:t>borrowing</a:t>
            </a:r>
            <a:endParaRPr sz="4200" u="sng">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14" name="Google Shape;214;p24"/>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215" name="Google Shape;215;p24"/>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Jaylem Brar</a:t>
            </a:r>
            <a:endParaRPr/>
          </a:p>
        </p:txBody>
      </p:sp>
      <p:sp>
        <p:nvSpPr>
          <p:cNvPr id="216" name="Google Shape;216;p24"/>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Borrowing</a:t>
            </a:r>
            <a:endParaRPr sz="3600">
              <a:latin typeface="Proxima Nova"/>
              <a:ea typeface="Proxima Nova"/>
              <a:cs typeface="Proxima Nova"/>
              <a:sym typeface="Proxima Nova"/>
            </a:endParaRPr>
          </a:p>
        </p:txBody>
      </p:sp>
      <p:sp>
        <p:nvSpPr>
          <p:cNvPr id="217" name="Google Shape;217;p24"/>
          <p:cNvSpPr txBox="1"/>
          <p:nvPr/>
        </p:nvSpPr>
        <p:spPr>
          <a:xfrm>
            <a:off x="1451325" y="11124550"/>
            <a:ext cx="15081300" cy="67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400">
              <a:latin typeface="Proxima Nova"/>
              <a:ea typeface="Proxima Nova"/>
              <a:cs typeface="Proxima Nova"/>
              <a:sym typeface="Proxima Nov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5"/>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223" name="Google Shape;223;p25"/>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24" name="Google Shape;224;p25"/>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Modifying via reference</a:t>
            </a:r>
            <a:endParaRPr sz="3600">
              <a:latin typeface="Proxima Nova"/>
              <a:ea typeface="Proxima Nova"/>
              <a:cs typeface="Proxima Nova"/>
              <a:sym typeface="Proxima Nova"/>
            </a:endParaRPr>
          </a:p>
        </p:txBody>
      </p:sp>
      <p:pic>
        <p:nvPicPr>
          <p:cNvPr id="225" name="Google Shape;225;p25"/>
          <p:cNvPicPr preferRelativeResize="0"/>
          <p:nvPr/>
        </p:nvPicPr>
        <p:blipFill>
          <a:blip r:embed="rId3">
            <a:alphaModFix/>
          </a:blip>
          <a:stretch>
            <a:fillRect/>
          </a:stretch>
        </p:blipFill>
        <p:spPr>
          <a:xfrm>
            <a:off x="1887088" y="4105425"/>
            <a:ext cx="20594574" cy="5505150"/>
          </a:xfrm>
          <a:prstGeom prst="rect">
            <a:avLst/>
          </a:prstGeom>
          <a:noFill/>
          <a:ln>
            <a:noFill/>
          </a:ln>
        </p:spPr>
      </p:pic>
      <p:sp>
        <p:nvSpPr>
          <p:cNvPr id="226" name="Google Shape;226;p25"/>
          <p:cNvSpPr txBox="1"/>
          <p:nvPr/>
        </p:nvSpPr>
        <p:spPr>
          <a:xfrm>
            <a:off x="11436250" y="858025"/>
            <a:ext cx="9833100" cy="151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latin typeface="Proxima Nova"/>
                <a:ea typeface="Proxima Nova"/>
                <a:cs typeface="Proxima Nova"/>
                <a:sym typeface="Proxima Nova"/>
              </a:rPr>
              <a:t>Will the following code compile?</a:t>
            </a:r>
            <a:endParaRPr sz="4800">
              <a:latin typeface="Proxima Nova"/>
              <a:ea typeface="Proxima Nova"/>
              <a:cs typeface="Proxima Nova"/>
              <a:sym typeface="Proxima Nov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6"/>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232" name="Google Shape;232;p26"/>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33" name="Google Shape;233;p26"/>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Modifying via reference</a:t>
            </a:r>
            <a:endParaRPr sz="3600">
              <a:latin typeface="Proxima Nova"/>
              <a:ea typeface="Proxima Nova"/>
              <a:cs typeface="Proxima Nova"/>
              <a:sym typeface="Proxima Nova"/>
            </a:endParaRPr>
          </a:p>
        </p:txBody>
      </p:sp>
      <p:pic>
        <p:nvPicPr>
          <p:cNvPr id="234" name="Google Shape;234;p26"/>
          <p:cNvPicPr preferRelativeResize="0"/>
          <p:nvPr/>
        </p:nvPicPr>
        <p:blipFill>
          <a:blip r:embed="rId3">
            <a:alphaModFix/>
          </a:blip>
          <a:stretch>
            <a:fillRect/>
          </a:stretch>
        </p:blipFill>
        <p:spPr>
          <a:xfrm>
            <a:off x="498950" y="2962450"/>
            <a:ext cx="23370849" cy="729706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7"/>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240" name="Google Shape;240;p27"/>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41" name="Google Shape;241;p27"/>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Modifying via reference</a:t>
            </a:r>
            <a:endParaRPr sz="3600">
              <a:latin typeface="Proxima Nova"/>
              <a:ea typeface="Proxima Nova"/>
              <a:cs typeface="Proxima Nova"/>
              <a:sym typeface="Proxima Nova"/>
            </a:endParaRPr>
          </a:p>
        </p:txBody>
      </p:sp>
      <p:pic>
        <p:nvPicPr>
          <p:cNvPr id="242" name="Google Shape;242;p27"/>
          <p:cNvPicPr preferRelativeResize="0"/>
          <p:nvPr/>
        </p:nvPicPr>
        <p:blipFill>
          <a:blip r:embed="rId3">
            <a:alphaModFix/>
          </a:blip>
          <a:stretch>
            <a:fillRect/>
          </a:stretch>
        </p:blipFill>
        <p:spPr>
          <a:xfrm>
            <a:off x="518450" y="3776613"/>
            <a:ext cx="23331849" cy="61627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8"/>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248" name="Google Shape;248;p28"/>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49" name="Google Shape;249;p28"/>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Modifying via reference</a:t>
            </a:r>
            <a:endParaRPr sz="3600">
              <a:latin typeface="Proxima Nova"/>
              <a:ea typeface="Proxima Nova"/>
              <a:cs typeface="Proxima Nova"/>
              <a:sym typeface="Proxima Nova"/>
            </a:endParaRPr>
          </a:p>
        </p:txBody>
      </p:sp>
      <p:pic>
        <p:nvPicPr>
          <p:cNvPr id="250" name="Google Shape;250;p28"/>
          <p:cNvPicPr preferRelativeResize="0"/>
          <p:nvPr/>
        </p:nvPicPr>
        <p:blipFill>
          <a:blip r:embed="rId3">
            <a:alphaModFix/>
          </a:blip>
          <a:stretch>
            <a:fillRect/>
          </a:stretch>
        </p:blipFill>
        <p:spPr>
          <a:xfrm>
            <a:off x="518450" y="3776613"/>
            <a:ext cx="23331849" cy="6162775"/>
          </a:xfrm>
          <a:prstGeom prst="rect">
            <a:avLst/>
          </a:prstGeom>
          <a:noFill/>
          <a:ln>
            <a:noFill/>
          </a:ln>
        </p:spPr>
      </p:pic>
      <p:sp>
        <p:nvSpPr>
          <p:cNvPr id="251" name="Google Shape;251;p28"/>
          <p:cNvSpPr txBox="1"/>
          <p:nvPr/>
        </p:nvSpPr>
        <p:spPr>
          <a:xfrm>
            <a:off x="11839150" y="1413650"/>
            <a:ext cx="9833100" cy="151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latin typeface="Proxima Nova"/>
                <a:ea typeface="Proxima Nova"/>
                <a:cs typeface="Proxima Nova"/>
                <a:sym typeface="Proxima Nova"/>
              </a:rPr>
              <a:t>Note that we modify </a:t>
            </a:r>
            <a:r>
              <a:rPr b="1" lang="en" sz="4800">
                <a:latin typeface="Proxima Nova"/>
                <a:ea typeface="Proxima Nova"/>
                <a:cs typeface="Proxima Nova"/>
                <a:sym typeface="Proxima Nova"/>
              </a:rPr>
              <a:t>s</a:t>
            </a:r>
            <a:endParaRPr b="1" sz="4800">
              <a:latin typeface="Proxima Nova"/>
              <a:ea typeface="Proxima Nova"/>
              <a:cs typeface="Proxima Nova"/>
              <a:sym typeface="Proxima Nov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9"/>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If there is a mutable reference to a value, then there can be NO other references to that value</a:t>
            </a:r>
            <a:endParaRPr sz="4200">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57" name="Google Shape;257;p29"/>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258" name="Google Shape;258;p29"/>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Jaylem Brar</a:t>
            </a:r>
            <a:endParaRPr/>
          </a:p>
        </p:txBody>
      </p:sp>
      <p:sp>
        <p:nvSpPr>
          <p:cNvPr id="259" name="Google Shape;259;p29"/>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Important Restriction</a:t>
            </a:r>
            <a:endParaRPr sz="3600">
              <a:latin typeface="Proxima Nova"/>
              <a:ea typeface="Proxima Nova"/>
              <a:cs typeface="Proxima Nova"/>
              <a:sym typeface="Proxima Nova"/>
            </a:endParaRPr>
          </a:p>
        </p:txBody>
      </p:sp>
      <p:sp>
        <p:nvSpPr>
          <p:cNvPr id="260" name="Google Shape;260;p29"/>
          <p:cNvSpPr txBox="1"/>
          <p:nvPr/>
        </p:nvSpPr>
        <p:spPr>
          <a:xfrm>
            <a:off x="1451325" y="11124550"/>
            <a:ext cx="15081300" cy="67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400">
              <a:latin typeface="Proxima Nova"/>
              <a:ea typeface="Proxima Nova"/>
              <a:cs typeface="Proxima Nova"/>
              <a:sym typeface="Proxima Nov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0"/>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266" name="Google Shape;266;p30"/>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67" name="Google Shape;267;p30"/>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3600">
                <a:solidFill>
                  <a:schemeClr val="dk1"/>
                </a:solidFill>
                <a:latin typeface="Proxima Nova"/>
                <a:ea typeface="Proxima Nova"/>
                <a:cs typeface="Proxima Nova"/>
                <a:sym typeface="Proxima Nova"/>
              </a:rPr>
              <a:t>Two Mutable References</a:t>
            </a:r>
            <a:endParaRPr sz="36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3600">
              <a:latin typeface="Proxima Nova"/>
              <a:ea typeface="Proxima Nova"/>
              <a:cs typeface="Proxima Nova"/>
              <a:sym typeface="Proxima Nova"/>
            </a:endParaRPr>
          </a:p>
        </p:txBody>
      </p:sp>
      <p:pic>
        <p:nvPicPr>
          <p:cNvPr id="268" name="Google Shape;268;p30"/>
          <p:cNvPicPr preferRelativeResize="0"/>
          <p:nvPr/>
        </p:nvPicPr>
        <p:blipFill>
          <a:blip r:embed="rId3">
            <a:alphaModFix/>
          </a:blip>
          <a:stretch>
            <a:fillRect/>
          </a:stretch>
        </p:blipFill>
        <p:spPr>
          <a:xfrm>
            <a:off x="0" y="4629275"/>
            <a:ext cx="24368751" cy="445746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1"/>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274" name="Google Shape;274;p31"/>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75" name="Google Shape;275;p31"/>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Two Mutable References</a:t>
            </a:r>
            <a:endParaRPr sz="3600">
              <a:latin typeface="Proxima Nova"/>
              <a:ea typeface="Proxima Nova"/>
              <a:cs typeface="Proxima Nova"/>
              <a:sym typeface="Proxima Nova"/>
            </a:endParaRPr>
          </a:p>
        </p:txBody>
      </p:sp>
      <p:pic>
        <p:nvPicPr>
          <p:cNvPr id="276" name="Google Shape;276;p31"/>
          <p:cNvPicPr preferRelativeResize="0"/>
          <p:nvPr/>
        </p:nvPicPr>
        <p:blipFill>
          <a:blip r:embed="rId3">
            <a:alphaModFix/>
          </a:blip>
          <a:stretch>
            <a:fillRect/>
          </a:stretch>
        </p:blipFill>
        <p:spPr>
          <a:xfrm>
            <a:off x="2796513" y="2847587"/>
            <a:ext cx="18775733" cy="80208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2"/>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282" name="Google Shape;282;p32"/>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Jaylem Brar</a:t>
            </a:r>
            <a:endParaRPr/>
          </a:p>
        </p:txBody>
      </p:sp>
      <p:sp>
        <p:nvSpPr>
          <p:cNvPr id="283" name="Google Shape;283;p32"/>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Single Mutable Reference Rationale</a:t>
            </a:r>
            <a:endParaRPr sz="3600">
              <a:latin typeface="Proxima Nova"/>
              <a:ea typeface="Proxima Nova"/>
              <a:cs typeface="Proxima Nova"/>
              <a:sym typeface="Proxima Nova"/>
            </a:endParaRPr>
          </a:p>
        </p:txBody>
      </p:sp>
      <p:sp>
        <p:nvSpPr>
          <p:cNvPr id="284" name="Google Shape;284;p32"/>
          <p:cNvSpPr txBox="1"/>
          <p:nvPr/>
        </p:nvSpPr>
        <p:spPr>
          <a:xfrm>
            <a:off x="1451325" y="11124550"/>
            <a:ext cx="15081300" cy="67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400">
              <a:latin typeface="Proxima Nova"/>
              <a:ea typeface="Proxima Nova"/>
              <a:cs typeface="Proxima Nova"/>
              <a:sym typeface="Proxima Nova"/>
            </a:endParaRPr>
          </a:p>
        </p:txBody>
      </p:sp>
      <p:sp>
        <p:nvSpPr>
          <p:cNvPr id="285" name="Google Shape;285;p32"/>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Prevents Data Races</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Two or more pointers access the same data at the same time</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At least one of the pointers is being used to write to the data</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There’s no mechanism being used to synchronize access to the data</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Bank Account Balance Example</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balance = 5</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Transaction A</a:t>
            </a:r>
            <a:endParaRPr sz="4200">
              <a:latin typeface="Proxima Nova"/>
              <a:ea typeface="Proxima Nova"/>
              <a:cs typeface="Proxima Nova"/>
              <a:sym typeface="Proxima Nova"/>
            </a:endParaRPr>
          </a:p>
          <a:p>
            <a:pPr indent="-495300" lvl="2" marL="13716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withdraw 5</a:t>
            </a:r>
            <a:endParaRPr sz="4200">
              <a:latin typeface="Proxima Nova"/>
              <a:ea typeface="Proxima Nova"/>
              <a:cs typeface="Proxima Nova"/>
              <a:sym typeface="Proxima Nova"/>
            </a:endParaRPr>
          </a:p>
          <a:p>
            <a:pPr indent="-495300" lvl="2" marL="13716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deposit 10</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Transaction B</a:t>
            </a:r>
            <a:endParaRPr sz="4200">
              <a:latin typeface="Proxima Nova"/>
              <a:ea typeface="Proxima Nova"/>
              <a:cs typeface="Proxima Nova"/>
              <a:sym typeface="Proxima Nova"/>
            </a:endParaRPr>
          </a:p>
          <a:p>
            <a:pPr indent="-495300" lvl="2" marL="13716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withdraw 5</a:t>
            </a:r>
            <a:endParaRPr sz="4200">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3"/>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291" name="Google Shape;291;p33"/>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292" name="Google Shape;292;p33"/>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More Mutable Reference Shenanigans</a:t>
            </a:r>
            <a:endParaRPr sz="3600">
              <a:latin typeface="Proxima Nova"/>
              <a:ea typeface="Proxima Nova"/>
              <a:cs typeface="Proxima Nova"/>
              <a:sym typeface="Proxima Nova"/>
            </a:endParaRPr>
          </a:p>
        </p:txBody>
      </p:sp>
      <p:pic>
        <p:nvPicPr>
          <p:cNvPr id="293" name="Google Shape;293;p33"/>
          <p:cNvPicPr preferRelativeResize="0"/>
          <p:nvPr/>
        </p:nvPicPr>
        <p:blipFill>
          <a:blip r:embed="rId3">
            <a:alphaModFix/>
          </a:blip>
          <a:stretch>
            <a:fillRect/>
          </a:stretch>
        </p:blipFill>
        <p:spPr>
          <a:xfrm>
            <a:off x="360651" y="4598625"/>
            <a:ext cx="23647449" cy="45187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4"/>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299" name="Google Shape;299;p34"/>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300" name="Google Shape;300;p34"/>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More Mutable Reference Shenanigans</a:t>
            </a:r>
            <a:endParaRPr sz="3600">
              <a:latin typeface="Proxima Nova"/>
              <a:ea typeface="Proxima Nova"/>
              <a:cs typeface="Proxima Nova"/>
              <a:sym typeface="Proxima Nova"/>
            </a:endParaRPr>
          </a:p>
        </p:txBody>
      </p:sp>
      <p:pic>
        <p:nvPicPr>
          <p:cNvPr id="301" name="Google Shape;301;p34"/>
          <p:cNvPicPr preferRelativeResize="0"/>
          <p:nvPr/>
        </p:nvPicPr>
        <p:blipFill>
          <a:blip r:embed="rId3">
            <a:alphaModFix/>
          </a:blip>
          <a:stretch>
            <a:fillRect/>
          </a:stretch>
        </p:blipFill>
        <p:spPr>
          <a:xfrm>
            <a:off x="0" y="4529713"/>
            <a:ext cx="24368751" cy="465658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5"/>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307" name="Google Shape;307;p35"/>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308" name="Google Shape;308;p35"/>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More Mutable Reference Shenanigans</a:t>
            </a:r>
            <a:endParaRPr sz="3600">
              <a:latin typeface="Proxima Nova"/>
              <a:ea typeface="Proxima Nova"/>
              <a:cs typeface="Proxima Nova"/>
              <a:sym typeface="Proxima Nova"/>
            </a:endParaRPr>
          </a:p>
        </p:txBody>
      </p:sp>
      <p:pic>
        <p:nvPicPr>
          <p:cNvPr id="309" name="Google Shape;309;p35"/>
          <p:cNvPicPr preferRelativeResize="0"/>
          <p:nvPr/>
        </p:nvPicPr>
        <p:blipFill>
          <a:blip r:embed="rId3">
            <a:alphaModFix/>
          </a:blip>
          <a:stretch>
            <a:fillRect/>
          </a:stretch>
        </p:blipFill>
        <p:spPr>
          <a:xfrm>
            <a:off x="3398200" y="3659863"/>
            <a:ext cx="18517651" cy="75595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6"/>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315" name="Google Shape;315;p36"/>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316" name="Google Shape;316;p36"/>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More Mutable Reference Shenanigans</a:t>
            </a:r>
            <a:endParaRPr sz="3600">
              <a:latin typeface="Proxima Nova"/>
              <a:ea typeface="Proxima Nova"/>
              <a:cs typeface="Proxima Nova"/>
              <a:sym typeface="Proxima Nova"/>
            </a:endParaRPr>
          </a:p>
        </p:txBody>
      </p:sp>
      <p:pic>
        <p:nvPicPr>
          <p:cNvPr id="317" name="Google Shape;317;p36"/>
          <p:cNvPicPr preferRelativeResize="0"/>
          <p:nvPr/>
        </p:nvPicPr>
        <p:blipFill>
          <a:blip r:embed="rId3">
            <a:alphaModFix/>
          </a:blip>
          <a:stretch>
            <a:fillRect/>
          </a:stretch>
        </p:blipFill>
        <p:spPr>
          <a:xfrm>
            <a:off x="1109325" y="4514812"/>
            <a:ext cx="22150101" cy="5849625"/>
          </a:xfrm>
          <a:prstGeom prst="rect">
            <a:avLst/>
          </a:prstGeom>
          <a:noFill/>
          <a:ln>
            <a:noFill/>
          </a:ln>
        </p:spPr>
      </p:pic>
      <p:sp>
        <p:nvSpPr>
          <p:cNvPr id="318" name="Google Shape;318;p36"/>
          <p:cNvSpPr txBox="1"/>
          <p:nvPr/>
        </p:nvSpPr>
        <p:spPr>
          <a:xfrm>
            <a:off x="11807825" y="893100"/>
            <a:ext cx="9833100" cy="151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800">
                <a:latin typeface="Proxima Nova"/>
                <a:ea typeface="Proxima Nova"/>
                <a:cs typeface="Proxima Nova"/>
                <a:sym typeface="Proxima Nova"/>
              </a:rPr>
              <a:t>Important:</a:t>
            </a:r>
            <a:r>
              <a:rPr lang="en" sz="4800">
                <a:latin typeface="Proxima Nova"/>
                <a:ea typeface="Proxima Nova"/>
                <a:cs typeface="Proxima Nova"/>
                <a:sym typeface="Proxima Nova"/>
              </a:rPr>
              <a:t> A reference’s scope begins where it is instantiated and ends where it is last used</a:t>
            </a:r>
            <a:endParaRPr sz="4800">
              <a:latin typeface="Proxima Nova"/>
              <a:ea typeface="Proxima Nova"/>
              <a:cs typeface="Proxima Nova"/>
              <a:sym typeface="Proxima Nov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37"/>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324" name="Google Shape;324;p37"/>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Jaylem Brar</a:t>
            </a:r>
            <a:endParaRPr/>
          </a:p>
        </p:txBody>
      </p:sp>
      <p:sp>
        <p:nvSpPr>
          <p:cNvPr id="325" name="Google Shape;325;p37"/>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Dangling References</a:t>
            </a:r>
            <a:endParaRPr sz="3600">
              <a:latin typeface="Proxima Nova"/>
              <a:ea typeface="Proxima Nova"/>
              <a:cs typeface="Proxima Nova"/>
              <a:sym typeface="Proxima Nova"/>
            </a:endParaRPr>
          </a:p>
        </p:txBody>
      </p:sp>
      <p:sp>
        <p:nvSpPr>
          <p:cNvPr id="326" name="Google Shape;326;p37"/>
          <p:cNvSpPr txBox="1"/>
          <p:nvPr/>
        </p:nvSpPr>
        <p:spPr>
          <a:xfrm>
            <a:off x="1451325" y="11124550"/>
            <a:ext cx="15081300" cy="67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400">
              <a:latin typeface="Proxima Nova"/>
              <a:ea typeface="Proxima Nova"/>
              <a:cs typeface="Proxima Nova"/>
              <a:sym typeface="Proxima Nova"/>
            </a:endParaRPr>
          </a:p>
        </p:txBody>
      </p:sp>
      <p:sp>
        <p:nvSpPr>
          <p:cNvPr id="327" name="Google Shape;327;p37"/>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In languages like C, it is possible to create “dangling pointers”</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Example</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allocate some memory</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create a separate pointer to that memory</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free the memory</a:t>
            </a:r>
            <a:endParaRPr sz="4200">
              <a:latin typeface="Proxima Nova"/>
              <a:ea typeface="Proxima Nova"/>
              <a:cs typeface="Proxima Nova"/>
              <a:sym typeface="Proxima Nova"/>
            </a:endParaRPr>
          </a:p>
          <a:p>
            <a:pPr indent="-495300" lvl="1" marL="9144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then try to access that memory via the pointer</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In Rust, the compiler guarantees that references will never be dangling</a:t>
            </a:r>
            <a:endParaRPr sz="4200">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8"/>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333" name="Google Shape;333;p38"/>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334" name="Google Shape;334;p38"/>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Dangling References</a:t>
            </a:r>
            <a:endParaRPr sz="3600">
              <a:latin typeface="Proxima Nova"/>
              <a:ea typeface="Proxima Nova"/>
              <a:cs typeface="Proxima Nova"/>
              <a:sym typeface="Proxima Nova"/>
            </a:endParaRPr>
          </a:p>
        </p:txBody>
      </p:sp>
      <p:pic>
        <p:nvPicPr>
          <p:cNvPr id="335" name="Google Shape;335;p38"/>
          <p:cNvPicPr preferRelativeResize="0"/>
          <p:nvPr/>
        </p:nvPicPr>
        <p:blipFill>
          <a:blip r:embed="rId3">
            <a:alphaModFix/>
          </a:blip>
          <a:stretch>
            <a:fillRect/>
          </a:stretch>
        </p:blipFill>
        <p:spPr>
          <a:xfrm>
            <a:off x="1645036" y="4626288"/>
            <a:ext cx="21078676" cy="56266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39"/>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341" name="Google Shape;341;p39"/>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342" name="Google Shape;342;p39"/>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3600">
                <a:solidFill>
                  <a:schemeClr val="dk1"/>
                </a:solidFill>
                <a:latin typeface="Proxima Nova"/>
                <a:ea typeface="Proxima Nova"/>
                <a:cs typeface="Proxima Nova"/>
                <a:sym typeface="Proxima Nova"/>
              </a:rPr>
              <a:t>Dangling References</a:t>
            </a:r>
            <a:endParaRPr sz="36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3600">
              <a:latin typeface="Proxima Nova"/>
              <a:ea typeface="Proxima Nova"/>
              <a:cs typeface="Proxima Nova"/>
              <a:sym typeface="Proxima Nova"/>
            </a:endParaRPr>
          </a:p>
        </p:txBody>
      </p:sp>
      <p:pic>
        <p:nvPicPr>
          <p:cNvPr id="343" name="Google Shape;343;p39"/>
          <p:cNvPicPr preferRelativeResize="0"/>
          <p:nvPr/>
        </p:nvPicPr>
        <p:blipFill>
          <a:blip r:embed="rId3">
            <a:alphaModFix/>
          </a:blip>
          <a:stretch>
            <a:fillRect/>
          </a:stretch>
        </p:blipFill>
        <p:spPr>
          <a:xfrm>
            <a:off x="1645036" y="4626288"/>
            <a:ext cx="21078676" cy="5626675"/>
          </a:xfrm>
          <a:prstGeom prst="rect">
            <a:avLst/>
          </a:prstGeom>
          <a:noFill/>
          <a:ln>
            <a:noFill/>
          </a:ln>
        </p:spPr>
      </p:pic>
      <p:sp>
        <p:nvSpPr>
          <p:cNvPr id="344" name="Google Shape;344;p39"/>
          <p:cNvSpPr txBox="1"/>
          <p:nvPr/>
        </p:nvSpPr>
        <p:spPr>
          <a:xfrm>
            <a:off x="11807825" y="893100"/>
            <a:ext cx="9833100" cy="151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latin typeface="Proxima Nova"/>
                <a:ea typeface="Proxima Nova"/>
                <a:cs typeface="Proxima Nova"/>
                <a:sym typeface="Proxima Nova"/>
              </a:rPr>
              <a:t>Even though we return the reference, there is no value for it to borrow</a:t>
            </a:r>
            <a:endParaRPr sz="4800">
              <a:latin typeface="Proxima Nova"/>
              <a:ea typeface="Proxima Nova"/>
              <a:cs typeface="Proxima Nova"/>
              <a:sym typeface="Proxima Nov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0"/>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350" name="Google Shape;350;p40"/>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351" name="Google Shape;351;p40"/>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3600">
                <a:solidFill>
                  <a:schemeClr val="dk1"/>
                </a:solidFill>
                <a:latin typeface="Proxima Nova"/>
                <a:ea typeface="Proxima Nova"/>
                <a:cs typeface="Proxima Nova"/>
                <a:sym typeface="Proxima Nova"/>
              </a:rPr>
              <a:t>Dangling References</a:t>
            </a:r>
            <a:endParaRPr sz="36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3600">
              <a:latin typeface="Proxima Nova"/>
              <a:ea typeface="Proxima Nova"/>
              <a:cs typeface="Proxima Nova"/>
              <a:sym typeface="Proxima Nova"/>
            </a:endParaRPr>
          </a:p>
        </p:txBody>
      </p:sp>
      <p:pic>
        <p:nvPicPr>
          <p:cNvPr id="352" name="Google Shape;352;p40"/>
          <p:cNvPicPr preferRelativeResize="0"/>
          <p:nvPr/>
        </p:nvPicPr>
        <p:blipFill>
          <a:blip r:embed="rId3">
            <a:alphaModFix/>
          </a:blip>
          <a:stretch>
            <a:fillRect/>
          </a:stretch>
        </p:blipFill>
        <p:spPr>
          <a:xfrm>
            <a:off x="3010063" y="3070450"/>
            <a:ext cx="18501024" cy="75751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1"/>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358" name="Google Shape;358;p41"/>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359" name="Google Shape;359;p41"/>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dk1"/>
                </a:solidFill>
                <a:latin typeface="Proxima Nova"/>
                <a:ea typeface="Proxima Nova"/>
                <a:cs typeface="Proxima Nova"/>
                <a:sym typeface="Proxima Nova"/>
              </a:rPr>
              <a:t>Dangling References</a:t>
            </a:r>
            <a:endParaRPr sz="36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3600">
              <a:latin typeface="Proxima Nova"/>
              <a:ea typeface="Proxima Nova"/>
              <a:cs typeface="Proxima Nova"/>
              <a:sym typeface="Proxima Nova"/>
            </a:endParaRPr>
          </a:p>
        </p:txBody>
      </p:sp>
      <p:pic>
        <p:nvPicPr>
          <p:cNvPr id="360" name="Google Shape;360;p41"/>
          <p:cNvPicPr preferRelativeResize="0"/>
          <p:nvPr/>
        </p:nvPicPr>
        <p:blipFill>
          <a:blip r:embed="rId3">
            <a:alphaModFix/>
          </a:blip>
          <a:stretch>
            <a:fillRect/>
          </a:stretch>
        </p:blipFill>
        <p:spPr>
          <a:xfrm>
            <a:off x="472763" y="4921912"/>
            <a:ext cx="23423226" cy="50354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2"/>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366" name="Google Shape;366;p42"/>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367" name="Google Shape;367;p42"/>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dk1"/>
                </a:solidFill>
                <a:latin typeface="Proxima Nova"/>
                <a:ea typeface="Proxima Nova"/>
                <a:cs typeface="Proxima Nova"/>
                <a:sym typeface="Proxima Nova"/>
              </a:rPr>
              <a:t>Solution</a:t>
            </a:r>
            <a:endParaRPr sz="36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3600">
              <a:latin typeface="Proxima Nova"/>
              <a:ea typeface="Proxima Nova"/>
              <a:cs typeface="Proxima Nova"/>
              <a:sym typeface="Proxima Nova"/>
            </a:endParaRPr>
          </a:p>
        </p:txBody>
      </p:sp>
      <p:pic>
        <p:nvPicPr>
          <p:cNvPr id="368" name="Google Shape;368;p42"/>
          <p:cNvPicPr preferRelativeResize="0"/>
          <p:nvPr/>
        </p:nvPicPr>
        <p:blipFill>
          <a:blip r:embed="rId3">
            <a:alphaModFix/>
          </a:blip>
          <a:stretch>
            <a:fillRect/>
          </a:stretch>
        </p:blipFill>
        <p:spPr>
          <a:xfrm>
            <a:off x="542350" y="3904163"/>
            <a:ext cx="23284050" cy="70709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3"/>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References</a:t>
            </a:r>
            <a:endParaRPr/>
          </a:p>
        </p:txBody>
      </p:sp>
      <p:sp>
        <p:nvSpPr>
          <p:cNvPr id="374" name="Google Shape;374;p43"/>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
        <p:nvSpPr>
          <p:cNvPr id="375" name="Google Shape;375;p43"/>
          <p:cNvSpPr txBox="1"/>
          <p:nvPr/>
        </p:nvSpPr>
        <p:spPr>
          <a:xfrm>
            <a:off x="3257700" y="1969250"/>
            <a:ext cx="13170000" cy="3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chemeClr val="dk1"/>
                </a:solidFill>
                <a:latin typeface="Proxima Nova"/>
                <a:ea typeface="Proxima Nova"/>
                <a:cs typeface="Proxima Nova"/>
                <a:sym typeface="Proxima Nova"/>
              </a:rPr>
              <a:t>Recap</a:t>
            </a:r>
            <a:endParaRPr sz="36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3600">
              <a:latin typeface="Proxima Nova"/>
              <a:ea typeface="Proxima Nova"/>
              <a:cs typeface="Proxima Nova"/>
              <a:sym typeface="Proxima Nova"/>
            </a:endParaRPr>
          </a:p>
        </p:txBody>
      </p:sp>
      <p:sp>
        <p:nvSpPr>
          <p:cNvPr id="376" name="Google Shape;376;p43"/>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At any given time, you can have either one mutable reference or any number of immutable references.</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References must always be valid.</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44"/>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sz="8600"/>
              <a:t>Cosm/Wasm</a:t>
            </a:r>
            <a:endParaRPr sz="8600"/>
          </a:p>
        </p:txBody>
      </p:sp>
      <p:sp>
        <p:nvSpPr>
          <p:cNvPr id="382" name="Google Shape;382;p44"/>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2</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5"/>
          <p:cNvSpPr txBox="1"/>
          <p:nvPr>
            <p:ph type="title"/>
          </p:nvPr>
        </p:nvSpPr>
        <p:spPr>
          <a:xfrm>
            <a:off x="3100075" y="80182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What is Cosmos?</a:t>
            </a:r>
            <a:endParaRPr/>
          </a:p>
        </p:txBody>
      </p:sp>
      <p:pic>
        <p:nvPicPr>
          <p:cNvPr descr="With its extensive ecosystem of interconnected applications and services — targeted towards a decentralized future — Cosmos (ATOM) positions itself as the &quot;internet of blockchains.&quot; The number of decentralized apps (DApps) and services on the platform has crossed 260, while the volume of digital assets under management has surpassed US$150 billion. &#10;&#10;00:58 What is the Cosmos Network?&#10;01:49 What is the Cosmos Hub?&#10;02:40 Atom Tokenomics&#10;03:56 What is the Cosmos Software Development Kit (SDK)?&#10;04:29 The Tendermint Core Blockchain Building Framework&#10;05:43 Vision of the Cosmos Network&#10;07:07 Getting Started: Atom Wallet Compatibility&#10;07:30 Keplr Wallet&#10;07:57 Atom Staking Calculator&#10;08:15 The Usability of Cosmos&#10;08:41 Cosmos Ecosystem&#10;09:12 Osmosis&#10;09:32 Terra&#10;09:51 Crypto.org chain&#10;10:03 Juno Network&#10;10:21 Secret Network&#10;10:44 Gravity Bridge&#10;11:02 Cosmos Airdrops&#10;11:48 The Future of Cosmos&#10;&#10;&#10;The Cosmos IBC, or the Inter-Blockchain Communication protocol, allows its apps and services to seamlessly connect. As a result, users can freely exchange assets and data across several decentralized blockchains.&#10;&#10;🔔 From crypto news, to market moves, and to educational how to videos. If you want something more than just hype and to actually learn about crypto, make sure to hit the subscribe button right now and turn on notifications to not miss out on new videos! &#10;&#10;🔵 Coin Market Cap is the world's most-referenced price-tracking website for cryptoassets in the rapidly growing cryptocurrency space. Its mission is to make crypto accessible all around the world through data and content.&#10;&#10;📲 Download our app!&#10;IOS : https://apple.co/3dOkokH&#10;Android : https://bit.ly/3gHyJkS&#10; &#10;🤝 Join CoinMarketCap!&#10;https://bit.ly/3dVaEoS&#10; &#10;Follow CoinMarketCap on social!&#10;https://twitter.com/CoinMarketCap&#10;https://www.facebook.com/CoinMarketCap&#10;https://www.instagram.com/CoinMarketCap&#10;https://reddit.com/r/CoinMarketCap&#10;https://t.me/CoinMarketCap&#10; &#10;📩 Subscribe to our Newsletter!&#10;https://coinmarketcap.com/newsletter/" id="388" name="Google Shape;388;p45" title="What's Cosmos? (ATOM Explained Simply)">
            <a:hlinkClick r:id="rId3"/>
          </p:cNvPr>
          <p:cNvPicPr preferRelativeResize="0"/>
          <p:nvPr/>
        </p:nvPicPr>
        <p:blipFill>
          <a:blip r:embed="rId4">
            <a:alphaModFix/>
          </a:blip>
          <a:stretch>
            <a:fillRect/>
          </a:stretch>
        </p:blipFill>
        <p:spPr>
          <a:xfrm>
            <a:off x="3801475" y="2483170"/>
            <a:ext cx="17228100" cy="9690800"/>
          </a:xfrm>
          <a:prstGeom prst="rect">
            <a:avLst/>
          </a:prstGeom>
          <a:noFill/>
          <a:ln cap="flat" cmpd="sng" w="114300">
            <a:solidFill>
              <a:schemeClr val="accent1"/>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8"/>
                                        </p:tgtEl>
                                        <p:attrNameLst>
                                          <p:attrName>style.visibility</p:attrName>
                                        </p:attrNameLst>
                                      </p:cBhvr>
                                      <p:to>
                                        <p:strVal val="visible"/>
                                      </p:to>
                                    </p:set>
                                    <p:animEffect filter="fade" transition="in">
                                      <p:cBhvr>
                                        <p:cTn dur="1000"/>
                                        <p:tgtEl>
                                          <p:spTgt spid="3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6"/>
          <p:cNvSpPr txBox="1"/>
          <p:nvPr>
            <p:ph type="title"/>
          </p:nvPr>
        </p:nvSpPr>
        <p:spPr>
          <a:xfrm>
            <a:off x="2924725" y="46367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br>
              <a:rPr lang="en"/>
            </a:br>
            <a:r>
              <a:rPr lang="en"/>
              <a:t>Cosm/Wasm</a:t>
            </a:r>
            <a:endParaRPr/>
          </a:p>
        </p:txBody>
      </p:sp>
      <p:pic>
        <p:nvPicPr>
          <p:cNvPr id="394" name="Google Shape;394;p46"/>
          <p:cNvPicPr preferRelativeResize="0"/>
          <p:nvPr/>
        </p:nvPicPr>
        <p:blipFill>
          <a:blip r:embed="rId3">
            <a:alphaModFix/>
          </a:blip>
          <a:stretch>
            <a:fillRect/>
          </a:stretch>
        </p:blipFill>
        <p:spPr>
          <a:xfrm>
            <a:off x="1119650" y="4164175"/>
            <a:ext cx="5717150" cy="5717150"/>
          </a:xfrm>
          <a:prstGeom prst="rect">
            <a:avLst/>
          </a:prstGeom>
          <a:noFill/>
          <a:ln>
            <a:noFill/>
          </a:ln>
        </p:spPr>
      </p:pic>
      <p:sp>
        <p:nvSpPr>
          <p:cNvPr id="395" name="Google Shape;395;p46"/>
          <p:cNvSpPr txBox="1"/>
          <p:nvPr/>
        </p:nvSpPr>
        <p:spPr>
          <a:xfrm>
            <a:off x="7527875" y="2290325"/>
            <a:ext cx="16326600" cy="978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latin typeface="Proxima Nova"/>
                <a:ea typeface="Proxima Nova"/>
                <a:cs typeface="Proxima Nova"/>
                <a:sym typeface="Proxima Nova"/>
              </a:rPr>
              <a:t>CosmWasm is a smart contracting platform built for the Cosmos ecosystem. Simply put, it's the Cosmos (Cosm) way of using WebAssembly (Wasm) hence the name.</a:t>
            </a:r>
            <a:endParaRPr sz="4800">
              <a:latin typeface="Proxima Nova"/>
              <a:ea typeface="Proxima Nova"/>
              <a:cs typeface="Proxima Nova"/>
              <a:sym typeface="Proxima Nova"/>
            </a:endParaRPr>
          </a:p>
          <a:p>
            <a:pPr indent="0" lvl="0" marL="0" rtl="0" algn="l">
              <a:spcBef>
                <a:spcPts val="0"/>
              </a:spcBef>
              <a:spcAft>
                <a:spcPts val="0"/>
              </a:spcAft>
              <a:buNone/>
            </a:pPr>
            <a:r>
              <a:t/>
            </a:r>
            <a:endParaRPr sz="4800">
              <a:latin typeface="Proxima Nova"/>
              <a:ea typeface="Proxima Nova"/>
              <a:cs typeface="Proxima Nova"/>
              <a:sym typeface="Proxima Nova"/>
            </a:endParaRPr>
          </a:p>
          <a:p>
            <a:pPr indent="0" lvl="0" marL="0" rtl="0" algn="l">
              <a:spcBef>
                <a:spcPts val="0"/>
              </a:spcBef>
              <a:spcAft>
                <a:spcPts val="0"/>
              </a:spcAft>
              <a:buNone/>
            </a:pPr>
            <a:r>
              <a:rPr lang="en" sz="4800">
                <a:latin typeface="Proxima Nova"/>
                <a:ea typeface="Proxima Nova"/>
                <a:cs typeface="Proxima Nova"/>
                <a:sym typeface="Proxima Nova"/>
              </a:rPr>
              <a:t>CosmWasm is written as a module that can plug into the Cosmos SDK. This means that anyone currently building a blockchain using the Cosmos SDK can quickly and easily add CosmWasm smart contracting support to their chain, without adjusting existing logic.</a:t>
            </a:r>
            <a:endParaRPr sz="4800">
              <a:latin typeface="Proxima Nova"/>
              <a:ea typeface="Proxima Nova"/>
              <a:cs typeface="Proxima Nova"/>
              <a:sym typeface="Proxima Nova"/>
            </a:endParaRPr>
          </a:p>
          <a:p>
            <a:pPr indent="0" lvl="0" marL="0" rtl="0" algn="l">
              <a:spcBef>
                <a:spcPts val="0"/>
              </a:spcBef>
              <a:spcAft>
                <a:spcPts val="0"/>
              </a:spcAft>
              <a:buNone/>
            </a:pPr>
            <a:r>
              <a:t/>
            </a:r>
            <a:endParaRPr sz="4800">
              <a:latin typeface="Proxima Nova"/>
              <a:ea typeface="Proxima Nova"/>
              <a:cs typeface="Proxima Nova"/>
              <a:sym typeface="Proxima Nova"/>
            </a:endParaRPr>
          </a:p>
          <a:p>
            <a:pPr indent="0" lvl="0" marL="0" rtl="0" algn="l">
              <a:spcBef>
                <a:spcPts val="0"/>
              </a:spcBef>
              <a:spcAft>
                <a:spcPts val="0"/>
              </a:spcAft>
              <a:buNone/>
            </a:pPr>
            <a:r>
              <a:rPr lang="en" sz="4800">
                <a:latin typeface="Proxima Nova"/>
                <a:ea typeface="Proxima Nova"/>
                <a:cs typeface="Proxima Nova"/>
                <a:sym typeface="Proxima Nova"/>
              </a:rPr>
              <a:t>Rust is currently the most used programming language for CosmWasm, in the future, it is possible to have different programming languages like AssemblyScript</a:t>
            </a:r>
            <a:endParaRPr sz="4800">
              <a:latin typeface="Proxima Nova"/>
              <a:ea typeface="Proxima Nova"/>
              <a:cs typeface="Proxima Nova"/>
              <a:sym typeface="Proxima Nova"/>
            </a:endParaRPr>
          </a:p>
          <a:p>
            <a:pPr indent="0" lvl="0" marL="0" rtl="0" algn="l">
              <a:spcBef>
                <a:spcPts val="0"/>
              </a:spcBef>
              <a:spcAft>
                <a:spcPts val="0"/>
              </a:spcAft>
              <a:buNone/>
            </a:pPr>
            <a:r>
              <a:t/>
            </a:r>
            <a:endParaRPr sz="4800">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t/>
            </a:r>
            <a:endParaRPr sz="4800">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t/>
            </a:r>
            <a:endParaRPr sz="4800">
              <a:latin typeface="Proxima Nova"/>
              <a:ea typeface="Proxima Nova"/>
              <a:cs typeface="Proxima Nova"/>
              <a:sym typeface="Proxima Nova"/>
            </a:endParaRPr>
          </a:p>
          <a:p>
            <a:pPr indent="0" lvl="0" marL="0" rtl="0" algn="l">
              <a:spcBef>
                <a:spcPts val="0"/>
              </a:spcBef>
              <a:spcAft>
                <a:spcPts val="0"/>
              </a:spcAft>
              <a:buNone/>
            </a:pPr>
            <a:r>
              <a:t/>
            </a:r>
            <a:endParaRPr sz="4800">
              <a:latin typeface="Proxima Nova"/>
              <a:ea typeface="Proxima Nova"/>
              <a:cs typeface="Proxima Nova"/>
              <a:sym typeface="Proxima Nova"/>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47"/>
          <p:cNvSpPr txBox="1"/>
          <p:nvPr>
            <p:ph type="title"/>
          </p:nvPr>
        </p:nvSpPr>
        <p:spPr>
          <a:xfrm>
            <a:off x="2924725" y="38747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br>
              <a:rPr lang="en"/>
            </a:br>
            <a:r>
              <a:rPr lang="en"/>
              <a:t>Cosm/Wasm</a:t>
            </a:r>
            <a:endParaRPr/>
          </a:p>
        </p:txBody>
      </p:sp>
      <p:sp>
        <p:nvSpPr>
          <p:cNvPr id="401" name="Google Shape;401;p47"/>
          <p:cNvSpPr txBox="1"/>
          <p:nvPr/>
        </p:nvSpPr>
        <p:spPr>
          <a:xfrm>
            <a:off x="1472300" y="12770325"/>
            <a:ext cx="15081300" cy="67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Proxima Nova"/>
                <a:ea typeface="Proxima Nova"/>
                <a:cs typeface="Proxima Nova"/>
                <a:sym typeface="Proxima Nova"/>
              </a:rPr>
              <a:t>Source: https://google.github.io/comprehensive-rust/control-flow/novel.html</a:t>
            </a:r>
            <a:endParaRPr sz="2400">
              <a:latin typeface="Proxima Nova"/>
              <a:ea typeface="Proxima Nova"/>
              <a:cs typeface="Proxima Nova"/>
              <a:sym typeface="Proxima Nova"/>
            </a:endParaRPr>
          </a:p>
        </p:txBody>
      </p:sp>
      <p:sp>
        <p:nvSpPr>
          <p:cNvPr id="402" name="Google Shape;402;p47"/>
          <p:cNvSpPr txBox="1"/>
          <p:nvPr/>
        </p:nvSpPr>
        <p:spPr>
          <a:xfrm>
            <a:off x="2131100" y="2662225"/>
            <a:ext cx="21879300" cy="797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latin typeface="Proxima Nova"/>
                <a:ea typeface="Proxima Nova"/>
                <a:cs typeface="Proxima Nova"/>
                <a:sym typeface="Proxima Nova"/>
              </a:rPr>
              <a:t>WebAssembly is a low-level assembly-like language with a compact binary format that runs with near-native performance and provides languages such as C/C++ and Rust, and many more with a compilation target so they run on the web.</a:t>
            </a:r>
            <a:endParaRPr sz="3400">
              <a:latin typeface="Proxima Nova"/>
              <a:ea typeface="Proxima Nova"/>
              <a:cs typeface="Proxima Nova"/>
              <a:sym typeface="Proxima Nova"/>
            </a:endParaRPr>
          </a:p>
          <a:p>
            <a:pPr indent="0" lvl="0" marL="0" rtl="0" algn="l">
              <a:spcBef>
                <a:spcPts val="0"/>
              </a:spcBef>
              <a:spcAft>
                <a:spcPts val="0"/>
              </a:spcAft>
              <a:buNone/>
            </a:pPr>
            <a:r>
              <a:t/>
            </a:r>
            <a:endParaRPr sz="3400">
              <a:latin typeface="Proxima Nova"/>
              <a:ea typeface="Proxima Nova"/>
              <a:cs typeface="Proxima Nova"/>
              <a:sym typeface="Proxima Nova"/>
            </a:endParaRPr>
          </a:p>
          <a:p>
            <a:pPr indent="0" lvl="0" marL="0" rtl="0" algn="l">
              <a:spcBef>
                <a:spcPts val="0"/>
              </a:spcBef>
              <a:spcAft>
                <a:spcPts val="0"/>
              </a:spcAft>
              <a:buNone/>
            </a:pPr>
            <a:r>
              <a:rPr lang="en" sz="3400">
                <a:latin typeface="Proxima Nova"/>
                <a:ea typeface="Proxima Nova"/>
                <a:cs typeface="Proxima Nova"/>
                <a:sym typeface="Proxima Nova"/>
              </a:rPr>
              <a:t> </a:t>
            </a:r>
            <a:r>
              <a:rPr lang="en" sz="3400">
                <a:latin typeface="Proxima Nova"/>
                <a:ea typeface="Proxima Nova"/>
                <a:cs typeface="Proxima Nova"/>
                <a:sym typeface="Proxima Nova"/>
              </a:rPr>
              <a:t>Support</a:t>
            </a:r>
            <a:r>
              <a:rPr lang="en" sz="3400">
                <a:latin typeface="Proxima Nova"/>
                <a:ea typeface="Proxima Nova"/>
                <a:cs typeface="Proxima Nova"/>
                <a:sym typeface="Proxima Nova"/>
              </a:rPr>
              <a:t> the memory-managed languages such as Java, Kotlin, and Dart is in the works and should become available soon. WebAssembly is designed to run alongside Javascript, allowing both to work together.</a:t>
            </a:r>
            <a:endParaRPr sz="3400">
              <a:latin typeface="Proxima Nova"/>
              <a:ea typeface="Proxima Nova"/>
              <a:cs typeface="Proxima Nova"/>
              <a:sym typeface="Proxima Nova"/>
            </a:endParaRPr>
          </a:p>
          <a:p>
            <a:pPr indent="0" lvl="0" marL="0" rtl="0" algn="l">
              <a:spcBef>
                <a:spcPts val="0"/>
              </a:spcBef>
              <a:spcAft>
                <a:spcPts val="0"/>
              </a:spcAft>
              <a:buNone/>
            </a:pPr>
            <a:r>
              <a:t/>
            </a:r>
            <a:endParaRPr sz="3400">
              <a:latin typeface="Proxima Nova"/>
              <a:ea typeface="Proxima Nova"/>
              <a:cs typeface="Proxima Nova"/>
              <a:sym typeface="Proxima Nova"/>
            </a:endParaRPr>
          </a:p>
          <a:p>
            <a:pPr indent="0" lvl="0" marL="0" rtl="0" algn="l">
              <a:spcBef>
                <a:spcPts val="0"/>
              </a:spcBef>
              <a:spcAft>
                <a:spcPts val="0"/>
              </a:spcAft>
              <a:buNone/>
            </a:pPr>
            <a:r>
              <a:rPr lang="en" sz="3400">
                <a:latin typeface="Proxima Nova"/>
                <a:ea typeface="Proxima Nova"/>
                <a:cs typeface="Proxima Nova"/>
                <a:sym typeface="Proxima Nova"/>
              </a:rPr>
              <a:t>WebAssembly code (binary code, that is, bytecode) is intended to be run on a portable virtual stack machine (VM). The bytecode is designed to be faster to parse and execute then JavaScript and to have a compact code representation.</a:t>
            </a:r>
            <a:endParaRPr sz="3400">
              <a:latin typeface="Proxima Nova"/>
              <a:ea typeface="Proxima Nova"/>
              <a:cs typeface="Proxima Nova"/>
              <a:sym typeface="Proxima Nova"/>
            </a:endParaRPr>
          </a:p>
          <a:p>
            <a:pPr indent="0" lvl="0" marL="0" rtl="0" algn="l">
              <a:spcBef>
                <a:spcPts val="0"/>
              </a:spcBef>
              <a:spcAft>
                <a:spcPts val="0"/>
              </a:spcAft>
              <a:buNone/>
            </a:pPr>
            <a:r>
              <a:t/>
            </a:r>
            <a:endParaRPr sz="3400">
              <a:latin typeface="Proxima Nova"/>
              <a:ea typeface="Proxima Nova"/>
              <a:cs typeface="Proxima Nova"/>
              <a:sym typeface="Proxima Nova"/>
            </a:endParaRPr>
          </a:p>
          <a:p>
            <a:pPr indent="0" lvl="0" marL="0" rtl="0" algn="l">
              <a:spcBef>
                <a:spcPts val="0"/>
              </a:spcBef>
              <a:spcAft>
                <a:spcPts val="0"/>
              </a:spcAft>
              <a:buNone/>
            </a:pPr>
            <a:r>
              <a:rPr lang="en" sz="3400">
                <a:latin typeface="Proxima Nova"/>
                <a:ea typeface="Proxima Nova"/>
                <a:cs typeface="Proxima Nova"/>
                <a:sym typeface="Proxima Nova"/>
              </a:rPr>
              <a:t>Adding WebAssembly to the Cosmos SDK allows software written in many languages to run securely on a blockchain. WASM serves as an intermediate language that compiles the developer’s language of choice into a portable virtual machine. </a:t>
            </a:r>
            <a:endParaRPr sz="3400">
              <a:latin typeface="Proxima Nova"/>
              <a:ea typeface="Proxima Nova"/>
              <a:cs typeface="Proxima Nova"/>
              <a:sym typeface="Proxima Nova"/>
            </a:endParaRPr>
          </a:p>
          <a:p>
            <a:pPr indent="0" lvl="0" marL="0" rtl="0" algn="l">
              <a:spcBef>
                <a:spcPts val="0"/>
              </a:spcBef>
              <a:spcAft>
                <a:spcPts val="0"/>
              </a:spcAft>
              <a:buNone/>
            </a:pPr>
            <a:r>
              <a:t/>
            </a:r>
            <a:endParaRPr sz="3400">
              <a:latin typeface="Proxima Nova"/>
              <a:ea typeface="Proxima Nova"/>
              <a:cs typeface="Proxima Nova"/>
              <a:sym typeface="Proxima Nova"/>
            </a:endParaRPr>
          </a:p>
          <a:p>
            <a:pPr indent="0" lvl="0" marL="0" rtl="0" algn="l">
              <a:spcBef>
                <a:spcPts val="0"/>
              </a:spcBef>
              <a:spcAft>
                <a:spcPts val="0"/>
              </a:spcAft>
              <a:buNone/>
            </a:pPr>
            <a:r>
              <a:rPr lang="en" sz="3400">
                <a:latin typeface="Proxima Nova"/>
                <a:ea typeface="Proxima Nova"/>
                <a:cs typeface="Proxima Nova"/>
                <a:sym typeface="Proxima Nova"/>
              </a:rPr>
              <a:t>This means that you can have a simple, secure and fast virtual machine set up to sandbox or partition your application’s actions for better testing, security, performance and speed.</a:t>
            </a:r>
            <a:endParaRPr sz="3400">
              <a:latin typeface="Proxima Nova"/>
              <a:ea typeface="Proxima Nova"/>
              <a:cs typeface="Proxima Nova"/>
              <a:sym typeface="Proxima Nova"/>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48"/>
          <p:cNvSpPr txBox="1"/>
          <p:nvPr>
            <p:ph type="title"/>
          </p:nvPr>
        </p:nvSpPr>
        <p:spPr>
          <a:xfrm>
            <a:off x="2924725" y="15887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br>
              <a:rPr lang="en"/>
            </a:br>
            <a:r>
              <a:rPr lang="en"/>
              <a:t>Cosm/Wasm</a:t>
            </a:r>
            <a:endParaRPr/>
          </a:p>
        </p:txBody>
      </p:sp>
      <p:sp>
        <p:nvSpPr>
          <p:cNvPr id="408" name="Google Shape;408;p48"/>
          <p:cNvSpPr txBox="1"/>
          <p:nvPr/>
        </p:nvSpPr>
        <p:spPr>
          <a:xfrm>
            <a:off x="1178250" y="3175725"/>
            <a:ext cx="19891500" cy="8527800"/>
          </a:xfrm>
          <a:prstGeom prst="rect">
            <a:avLst/>
          </a:prstGeom>
          <a:noFill/>
          <a:ln>
            <a:noFill/>
          </a:ln>
        </p:spPr>
        <p:txBody>
          <a:bodyPr anchorCtr="0" anchor="t" bIns="91425" lIns="91425" spcFirstLastPara="1" rIns="91425" wrap="square" tIns="91425">
            <a:noAutofit/>
          </a:bodyPr>
          <a:lstStyle/>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Javascript can be compiled down to WASM</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Better performance</a:t>
            </a:r>
            <a:endParaRPr sz="4200">
              <a:latin typeface="Proxima Nova"/>
              <a:ea typeface="Proxima Nova"/>
              <a:cs typeface="Proxima Nova"/>
              <a:sym typeface="Proxima Nova"/>
            </a:endParaRPr>
          </a:p>
          <a:p>
            <a:pPr indent="-495300" lvl="0" marL="457200" rtl="0" algn="l">
              <a:lnSpc>
                <a:spcPct val="115000"/>
              </a:lnSpc>
              <a:spcBef>
                <a:spcPts val="0"/>
              </a:spcBef>
              <a:spcAft>
                <a:spcPts val="0"/>
              </a:spcAft>
              <a:buSzPts val="4200"/>
              <a:buFont typeface="Proxima Nova"/>
              <a:buChar char="●"/>
            </a:pPr>
            <a:r>
              <a:rPr lang="en" sz="4200">
                <a:latin typeface="Proxima Nova"/>
                <a:ea typeface="Proxima Nova"/>
                <a:cs typeface="Proxima Nova"/>
                <a:sym typeface="Proxima Nova"/>
              </a:rPr>
              <a:t>Rust can also be compiled down to WASM</a:t>
            </a:r>
            <a:endParaRPr sz="4200">
              <a:latin typeface="Proxima Nova"/>
              <a:ea typeface="Proxima Nova"/>
              <a:cs typeface="Proxima Nova"/>
              <a:sym typeface="Proxima Nova"/>
            </a:endParaRPr>
          </a:p>
          <a:p>
            <a:pPr indent="0" lvl="0" marL="45720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a:p>
            <a:pPr indent="0" lvl="0" marL="0" rtl="0" algn="l">
              <a:spcBef>
                <a:spcPts val="0"/>
              </a:spcBef>
              <a:spcAft>
                <a:spcPts val="0"/>
              </a:spcAft>
              <a:buNone/>
            </a:pPr>
            <a:r>
              <a:t/>
            </a:r>
            <a:endParaRPr sz="4200">
              <a:latin typeface="Proxima Nova"/>
              <a:ea typeface="Proxima Nova"/>
              <a:cs typeface="Proxima Nova"/>
              <a:sym typeface="Proxima Nov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49"/>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sz="8600"/>
              <a:t>Cargo</a:t>
            </a:r>
            <a:endParaRPr sz="8600"/>
          </a:p>
        </p:txBody>
      </p:sp>
      <p:sp>
        <p:nvSpPr>
          <p:cNvPr id="414" name="Google Shape;414;p49"/>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3</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50"/>
          <p:cNvSpPr txBox="1"/>
          <p:nvPr>
            <p:ph type="title"/>
          </p:nvPr>
        </p:nvSpPr>
        <p:spPr>
          <a:xfrm>
            <a:off x="2924725" y="15887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br>
              <a:rPr lang="en"/>
            </a:br>
            <a:r>
              <a:rPr lang="en"/>
              <a:t>Cargo</a:t>
            </a:r>
            <a:endParaRPr/>
          </a:p>
        </p:txBody>
      </p:sp>
      <p:pic>
        <p:nvPicPr>
          <p:cNvPr id="420" name="Google Shape;420;p50"/>
          <p:cNvPicPr preferRelativeResize="0"/>
          <p:nvPr/>
        </p:nvPicPr>
        <p:blipFill>
          <a:blip r:embed="rId3">
            <a:alphaModFix/>
          </a:blip>
          <a:stretch>
            <a:fillRect/>
          </a:stretch>
        </p:blipFill>
        <p:spPr>
          <a:xfrm>
            <a:off x="2924725" y="4430496"/>
            <a:ext cx="16630650" cy="52197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1"/>
          <p:cNvSpPr txBox="1"/>
          <p:nvPr>
            <p:ph type="title"/>
          </p:nvPr>
        </p:nvSpPr>
        <p:spPr>
          <a:xfrm>
            <a:off x="2924725" y="15887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br>
              <a:rPr lang="en"/>
            </a:br>
            <a:r>
              <a:rPr lang="en"/>
              <a:t>Cargo</a:t>
            </a:r>
            <a:endParaRPr/>
          </a:p>
        </p:txBody>
      </p:sp>
      <p:pic>
        <p:nvPicPr>
          <p:cNvPr id="426" name="Google Shape;426;p51"/>
          <p:cNvPicPr preferRelativeResize="0"/>
          <p:nvPr/>
        </p:nvPicPr>
        <p:blipFill>
          <a:blip r:embed="rId3">
            <a:alphaModFix/>
          </a:blip>
          <a:stretch>
            <a:fillRect/>
          </a:stretch>
        </p:blipFill>
        <p:spPr>
          <a:xfrm>
            <a:off x="1371025" y="3969180"/>
            <a:ext cx="21018298" cy="577764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2"/>
          <p:cNvSpPr txBox="1"/>
          <p:nvPr>
            <p:ph type="title"/>
          </p:nvPr>
        </p:nvSpPr>
        <p:spPr>
          <a:xfrm>
            <a:off x="2924725" y="15887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br>
              <a:rPr lang="en"/>
            </a:br>
            <a:r>
              <a:rPr lang="en"/>
              <a:t>Cargo</a:t>
            </a:r>
            <a:endParaRPr/>
          </a:p>
        </p:txBody>
      </p:sp>
      <p:pic>
        <p:nvPicPr>
          <p:cNvPr id="432" name="Google Shape;432;p52"/>
          <p:cNvPicPr preferRelativeResize="0"/>
          <p:nvPr/>
        </p:nvPicPr>
        <p:blipFill>
          <a:blip r:embed="rId3">
            <a:alphaModFix/>
          </a:blip>
          <a:stretch>
            <a:fillRect/>
          </a:stretch>
        </p:blipFill>
        <p:spPr>
          <a:xfrm>
            <a:off x="4498275" y="3518921"/>
            <a:ext cx="15963900" cy="72390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53"/>
          <p:cNvSpPr txBox="1"/>
          <p:nvPr>
            <p:ph type="title"/>
          </p:nvPr>
        </p:nvSpPr>
        <p:spPr>
          <a:xfrm>
            <a:off x="2924725" y="158871"/>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br>
              <a:rPr lang="en"/>
            </a:br>
            <a:r>
              <a:rPr lang="en"/>
              <a:t>Cargo</a:t>
            </a:r>
            <a:endParaRPr/>
          </a:p>
        </p:txBody>
      </p:sp>
      <p:pic>
        <p:nvPicPr>
          <p:cNvPr id="438" name="Google Shape;438;p53"/>
          <p:cNvPicPr preferRelativeResize="0"/>
          <p:nvPr/>
        </p:nvPicPr>
        <p:blipFill>
          <a:blip r:embed="rId3">
            <a:alphaModFix/>
          </a:blip>
          <a:stretch>
            <a:fillRect/>
          </a:stretch>
        </p:blipFill>
        <p:spPr>
          <a:xfrm>
            <a:off x="2028925" y="3796988"/>
            <a:ext cx="19734252" cy="61220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