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</p:sldIdLst>
  <p:sldSz cy="13716000" cx="24368750"/>
  <p:notesSz cx="6858000" cy="9144000"/>
  <p:embeddedFontLst>
    <p:embeddedFont>
      <p:font typeface="Proxima Nova"/>
      <p:regular r:id="rId47"/>
      <p:bold r:id="rId48"/>
      <p:italic r:id="rId49"/>
      <p:boldItalic r:id="rId50"/>
    </p:embeddedFont>
    <p:embeddedFont>
      <p:font typeface="Montserrat"/>
      <p:regular r:id="rId51"/>
      <p:bold r:id="rId52"/>
      <p:italic r:id="rId53"/>
      <p:boldItalic r:id="rId54"/>
    </p:embeddedFont>
    <p:embeddedFont>
      <p:font typeface="Lato"/>
      <p:regular r:id="rId55"/>
      <p:bold r:id="rId56"/>
      <p:italic r:id="rId57"/>
      <p:boldItalic r:id="rId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ProximaNova-bold.fntdata"/><Relationship Id="rId47" Type="http://schemas.openxmlformats.org/officeDocument/2006/relationships/font" Target="fonts/ProximaNova-regular.fntdata"/><Relationship Id="rId49" Type="http://schemas.openxmlformats.org/officeDocument/2006/relationships/font" Target="fonts/ProximaNova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Montserrat-regular.fntdata"/><Relationship Id="rId50" Type="http://schemas.openxmlformats.org/officeDocument/2006/relationships/font" Target="fonts/ProximaNova-boldItalic.fntdata"/><Relationship Id="rId53" Type="http://schemas.openxmlformats.org/officeDocument/2006/relationships/font" Target="fonts/Montserrat-italic.fntdata"/><Relationship Id="rId52" Type="http://schemas.openxmlformats.org/officeDocument/2006/relationships/font" Target="fonts/Montserrat-bold.fntdata"/><Relationship Id="rId11" Type="http://schemas.openxmlformats.org/officeDocument/2006/relationships/slide" Target="slides/slide7.xml"/><Relationship Id="rId55" Type="http://schemas.openxmlformats.org/officeDocument/2006/relationships/font" Target="fonts/Lato-regular.fntdata"/><Relationship Id="rId10" Type="http://schemas.openxmlformats.org/officeDocument/2006/relationships/slide" Target="slides/slide6.xml"/><Relationship Id="rId54" Type="http://schemas.openxmlformats.org/officeDocument/2006/relationships/font" Target="fonts/Montserrat-boldItalic.fntdata"/><Relationship Id="rId13" Type="http://schemas.openxmlformats.org/officeDocument/2006/relationships/slide" Target="slides/slide9.xml"/><Relationship Id="rId57" Type="http://schemas.openxmlformats.org/officeDocument/2006/relationships/font" Target="fonts/Lato-italic.fntdata"/><Relationship Id="rId12" Type="http://schemas.openxmlformats.org/officeDocument/2006/relationships/slide" Target="slides/slide8.xml"/><Relationship Id="rId56" Type="http://schemas.openxmlformats.org/officeDocument/2006/relationships/font" Target="fonts/Lato-bold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8" Type="http://schemas.openxmlformats.org/officeDocument/2006/relationships/font" Target="fonts/Lato-bold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51da6455d5_0_0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51da6455d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1da6455d5_0_80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51da6455d5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51da6455d5_0_35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51da6455d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82572d8ecd_0_1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82572d8ec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83bedf6e03_0_5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83bedf6e0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83bedf6e03_0_13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83bedf6e0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83bedf6e03_0_32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83bedf6e03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83bedf6e03_0_40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83bedf6e0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83bedf6e03_0_24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83bedf6e0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83bedf6e03_0_54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83bedf6e0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83bedf6e03_0_62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83bedf6e03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83bedf6e03_0_72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83bedf6e03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83bedf6e03_0_82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83bedf6e03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83bedf6e03_0_91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83bedf6e03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83bedf6e03_0_99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83bedf6e03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83bedf6e03_0_116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83bedf6e03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83bedf6e03_0_108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83bedf6e03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this is called a is called on 5 and 9 which become arguments passed 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83bedf6e03_0_126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83bedf6e03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this is called a is called on 5 and 9 which become arguments passed 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83bedf6e03_0_144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83bedf6e03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8b608c0500_0_0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28b608c050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8b608c0500_0_5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8b608c050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8b608c0500_0_15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8b608c050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8b608c0500_0_23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8b608c0500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8b608c0500_0_41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28b608c0500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8b608c0500_0_52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28b608c0500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8b608c0500_0_61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8b608c0500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8b608c0500_0_69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28b608c0500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8b608c0500_0_78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28b608c0500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8b608c0500_0_89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28b608c0500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c05f3bf56b_3_7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2c05f3bf56b_3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8b608c0500_0_99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28b608c0500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c05f3bf56b_3_48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2c05f3bf56b_3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c05f3bf56b_3_17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c05f3bf56b_3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2c05f3bf56b_3_26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2c05f3bf56b_3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8b608c0500_0_111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28b608c0500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c05f3bf56b_3_37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2c05f3bf56b_3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  <a:highlight>
                  <a:srgbClr val="FFFFFF"/>
                </a:highlight>
              </a:rPr>
              <a:t>references - </a:t>
            </a: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a Rust </a:t>
            </a: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feature for using a value without transferring ownership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1"/>
                </a:solidFill>
                <a:highlight>
                  <a:srgbClr val="FFFFFF"/>
                </a:highlight>
              </a:rPr>
              <a:t>borrowing - </a:t>
            </a: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the action of creating a reference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8b608c0500_0_122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28b608c0500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4db2a9118a_0_24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24db2a9118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4abd0c5d740ce_7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4abd0c5d740ce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4db2a9118a_0_11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24db2a9118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4abd0c5d740ce_42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4abd0c5d740ce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 Typ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4abd0c5d740ce_14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4abd0c5d740ce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xagqoinfsu4-ronald-yang.jpg" id="20" name="Google Shape;20;p2"/>
          <p:cNvPicPr preferRelativeResize="0"/>
          <p:nvPr/>
        </p:nvPicPr>
        <p:blipFill rotWithShape="1">
          <a:blip r:embed="rId2">
            <a:alphaModFix/>
          </a:blip>
          <a:srcRect b="4229" l="0" r="0" t="4229"/>
          <a:stretch/>
        </p:blipFill>
        <p:spPr>
          <a:xfrm>
            <a:off x="-3175" y="0"/>
            <a:ext cx="24377700" cy="1371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1" name="Google Shape;21;p2"/>
          <p:cNvSpPr/>
          <p:nvPr/>
        </p:nvSpPr>
        <p:spPr>
          <a:xfrm>
            <a:off x="-4525" y="0"/>
            <a:ext cx="24377700" cy="13716000"/>
          </a:xfrm>
          <a:prstGeom prst="rect">
            <a:avLst/>
          </a:prstGeom>
          <a:solidFill>
            <a:srgbClr val="181818">
              <a:alpha val="903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" name="Google Shape;22;p2"/>
          <p:cNvSpPr txBox="1"/>
          <p:nvPr>
            <p:ph type="ctrTitle"/>
          </p:nvPr>
        </p:nvSpPr>
        <p:spPr>
          <a:xfrm>
            <a:off x="1432125" y="2783850"/>
            <a:ext cx="14606400" cy="4301400"/>
          </a:xfrm>
          <a:prstGeom prst="rect">
            <a:avLst/>
          </a:prstGeom>
        </p:spPr>
        <p:txBody>
          <a:bodyPr anchorCtr="0" anchor="b" bIns="243700" lIns="243700" spcFirstLastPara="1" rIns="243700" wrap="square" tIns="243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3" name="Google Shape;23;p2"/>
          <p:cNvSpPr txBox="1"/>
          <p:nvPr>
            <p:ph idx="1" type="subTitle"/>
          </p:nvPr>
        </p:nvSpPr>
        <p:spPr>
          <a:xfrm>
            <a:off x="1432125" y="8851240"/>
            <a:ext cx="11150100" cy="32070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4" name="Google Shape;24;p2"/>
          <p:cNvSpPr/>
          <p:nvPr/>
        </p:nvSpPr>
        <p:spPr>
          <a:xfrm>
            <a:off x="13492728" y="2908385"/>
            <a:ext cx="10110000" cy="8715600"/>
          </a:xfrm>
          <a:prstGeom prst="triangle">
            <a:avLst>
              <a:gd fmla="val 50000" name="adj"/>
            </a:avLst>
          </a:prstGeom>
          <a:noFill/>
          <a:ln cap="flat" cmpd="sng" w="9525">
            <a:solidFill>
              <a:srgbClr val="FFFFFF">
                <a:alpha val="2431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5" name="Google Shape;25;p2"/>
          <p:cNvPicPr preferRelativeResize="0"/>
          <p:nvPr/>
        </p:nvPicPr>
        <p:blipFill rotWithShape="1">
          <a:blip r:embed="rId3">
            <a:alphaModFix/>
          </a:blip>
          <a:srcRect b="0" l="-3100" r="3100" t="0"/>
          <a:stretch/>
        </p:blipFill>
        <p:spPr>
          <a:xfrm>
            <a:off x="14304725" y="4096625"/>
            <a:ext cx="7961600" cy="7961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" name="Google Shape;26;p2"/>
          <p:cNvCxnSpPr/>
          <p:nvPr/>
        </p:nvCxnSpPr>
        <p:spPr>
          <a:xfrm>
            <a:off x="1432125" y="8411125"/>
            <a:ext cx="1653900" cy="0"/>
          </a:xfrm>
          <a:prstGeom prst="straightConnector1">
            <a:avLst/>
          </a:prstGeom>
          <a:noFill/>
          <a:ln cap="flat" cmpd="sng" w="114300">
            <a:solidFill>
              <a:srgbClr val="FFD81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tline with 5 sections">
  <p:cSld name="SECTION_HEADER_2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9" name="Google Shape;29;p3"/>
          <p:cNvSpPr/>
          <p:nvPr/>
        </p:nvSpPr>
        <p:spPr>
          <a:xfrm>
            <a:off x="8624345" y="10683024"/>
            <a:ext cx="1083600" cy="1083900"/>
          </a:xfrm>
          <a:prstGeom prst="ellipse">
            <a:avLst/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0" name="Google Shape;30;p3"/>
          <p:cNvCxnSpPr/>
          <p:nvPr/>
        </p:nvCxnSpPr>
        <p:spPr>
          <a:xfrm>
            <a:off x="10402138" y="3469453"/>
            <a:ext cx="0" cy="7863900"/>
          </a:xfrm>
          <a:prstGeom prst="straightConnector1">
            <a:avLst/>
          </a:prstGeom>
          <a:noFill/>
          <a:ln cap="flat" cmpd="sng" w="215900">
            <a:solidFill>
              <a:srgbClr val="F2F2F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1" name="Google Shape;31;p3"/>
          <p:cNvSpPr txBox="1"/>
          <p:nvPr/>
        </p:nvSpPr>
        <p:spPr>
          <a:xfrm>
            <a:off x="8742503" y="10748720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i="0" lang="en" sz="5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300"/>
          </a:p>
        </p:txBody>
      </p:sp>
      <p:sp>
        <p:nvSpPr>
          <p:cNvPr id="32" name="Google Shape;32;p3"/>
          <p:cNvSpPr/>
          <p:nvPr/>
        </p:nvSpPr>
        <p:spPr>
          <a:xfrm rot="5400000">
            <a:off x="10282590" y="11034312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8624345" y="2995173"/>
            <a:ext cx="1083600" cy="1083900"/>
          </a:xfrm>
          <a:prstGeom prst="ellipse">
            <a:avLst/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" name="Google Shape;34;p3"/>
          <p:cNvSpPr txBox="1"/>
          <p:nvPr/>
        </p:nvSpPr>
        <p:spPr>
          <a:xfrm>
            <a:off x="8764804" y="3083171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i="0" lang="en" sz="5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300"/>
          </a:p>
        </p:txBody>
      </p:sp>
      <p:sp>
        <p:nvSpPr>
          <p:cNvPr id="35" name="Google Shape;35;p3"/>
          <p:cNvSpPr/>
          <p:nvPr/>
        </p:nvSpPr>
        <p:spPr>
          <a:xfrm rot="5400000">
            <a:off x="10282590" y="3346462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" name="Google Shape;36;p3"/>
          <p:cNvSpPr/>
          <p:nvPr/>
        </p:nvSpPr>
        <p:spPr>
          <a:xfrm rot="5400000">
            <a:off x="10282590" y="9110868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" name="Google Shape;37;p3"/>
          <p:cNvSpPr/>
          <p:nvPr/>
        </p:nvSpPr>
        <p:spPr>
          <a:xfrm rot="5400000">
            <a:off x="10282590" y="7187422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" name="Google Shape;38;p3"/>
          <p:cNvSpPr/>
          <p:nvPr/>
        </p:nvSpPr>
        <p:spPr>
          <a:xfrm>
            <a:off x="8624345" y="4912689"/>
            <a:ext cx="1083600" cy="1083900"/>
          </a:xfrm>
          <a:prstGeom prst="ellipse">
            <a:avLst/>
          </a:prstGeom>
          <a:solidFill>
            <a:srgbClr val="FFD816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" name="Google Shape;39;p3"/>
          <p:cNvSpPr txBox="1"/>
          <p:nvPr/>
        </p:nvSpPr>
        <p:spPr>
          <a:xfrm>
            <a:off x="8742503" y="4978385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i="0" lang="en" sz="5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300"/>
          </a:p>
        </p:txBody>
      </p:sp>
      <p:sp>
        <p:nvSpPr>
          <p:cNvPr id="40" name="Google Shape;40;p3"/>
          <p:cNvSpPr/>
          <p:nvPr/>
        </p:nvSpPr>
        <p:spPr>
          <a:xfrm rot="5400000">
            <a:off x="10282590" y="5263978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" name="Google Shape;41;p3"/>
          <p:cNvSpPr txBox="1"/>
          <p:nvPr>
            <p:ph idx="1" type="subTitle"/>
          </p:nvPr>
        </p:nvSpPr>
        <p:spPr>
          <a:xfrm>
            <a:off x="10971182" y="3252425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42" name="Google Shape;42;p3"/>
          <p:cNvSpPr txBox="1"/>
          <p:nvPr>
            <p:ph idx="2" type="subTitle"/>
          </p:nvPr>
        </p:nvSpPr>
        <p:spPr>
          <a:xfrm>
            <a:off x="10971182" y="5124475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43" name="Google Shape;43;p3"/>
          <p:cNvSpPr txBox="1"/>
          <p:nvPr>
            <p:ph idx="3" type="subTitle"/>
          </p:nvPr>
        </p:nvSpPr>
        <p:spPr>
          <a:xfrm>
            <a:off x="10971182" y="6996525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44" name="Google Shape;44;p3"/>
          <p:cNvSpPr txBox="1"/>
          <p:nvPr>
            <p:ph idx="4" type="subTitle"/>
          </p:nvPr>
        </p:nvSpPr>
        <p:spPr>
          <a:xfrm>
            <a:off x="10971182" y="8868575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45" name="Google Shape;45;p3"/>
          <p:cNvSpPr txBox="1"/>
          <p:nvPr>
            <p:ph idx="5" type="subTitle"/>
          </p:nvPr>
        </p:nvSpPr>
        <p:spPr>
          <a:xfrm>
            <a:off x="10971182" y="10940275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46" name="Google Shape;46;p3"/>
          <p:cNvSpPr/>
          <p:nvPr/>
        </p:nvSpPr>
        <p:spPr>
          <a:xfrm>
            <a:off x="8624345" y="6868986"/>
            <a:ext cx="1083600" cy="1083900"/>
          </a:xfrm>
          <a:prstGeom prst="ellipse">
            <a:avLst/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" name="Google Shape;47;p3"/>
          <p:cNvSpPr txBox="1"/>
          <p:nvPr/>
        </p:nvSpPr>
        <p:spPr>
          <a:xfrm>
            <a:off x="8764804" y="6956984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lang="en" sz="5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300"/>
          </a:p>
        </p:txBody>
      </p:sp>
      <p:sp>
        <p:nvSpPr>
          <p:cNvPr id="48" name="Google Shape;48;p3"/>
          <p:cNvSpPr/>
          <p:nvPr/>
        </p:nvSpPr>
        <p:spPr>
          <a:xfrm>
            <a:off x="8624345" y="8808839"/>
            <a:ext cx="1083600" cy="1083900"/>
          </a:xfrm>
          <a:prstGeom prst="ellipse">
            <a:avLst/>
          </a:prstGeom>
          <a:solidFill>
            <a:srgbClr val="FFD816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" name="Google Shape;49;p3"/>
          <p:cNvSpPr txBox="1"/>
          <p:nvPr/>
        </p:nvSpPr>
        <p:spPr>
          <a:xfrm>
            <a:off x="8742503" y="8874535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lang="en" sz="5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3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tline with 4 sections ">
  <p:cSld name="SECTION_HEADER_1_2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cxnSp>
        <p:nvCxnSpPr>
          <p:cNvPr id="52" name="Google Shape;52;p4"/>
          <p:cNvCxnSpPr/>
          <p:nvPr/>
        </p:nvCxnSpPr>
        <p:spPr>
          <a:xfrm>
            <a:off x="10402138" y="4229851"/>
            <a:ext cx="41700" cy="5929800"/>
          </a:xfrm>
          <a:prstGeom prst="straightConnector1">
            <a:avLst/>
          </a:prstGeom>
          <a:noFill/>
          <a:ln cap="flat" cmpd="sng" w="215900">
            <a:solidFill>
              <a:srgbClr val="F2F2F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3" name="Google Shape;53;p4"/>
          <p:cNvSpPr/>
          <p:nvPr/>
        </p:nvSpPr>
        <p:spPr>
          <a:xfrm>
            <a:off x="8624345" y="3755571"/>
            <a:ext cx="1083600" cy="1083900"/>
          </a:xfrm>
          <a:prstGeom prst="ellipse">
            <a:avLst/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" name="Google Shape;54;p4"/>
          <p:cNvSpPr txBox="1"/>
          <p:nvPr/>
        </p:nvSpPr>
        <p:spPr>
          <a:xfrm>
            <a:off x="8764804" y="3843569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i="0" lang="en" sz="5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300"/>
          </a:p>
        </p:txBody>
      </p:sp>
      <p:sp>
        <p:nvSpPr>
          <p:cNvPr id="55" name="Google Shape;55;p4"/>
          <p:cNvSpPr/>
          <p:nvPr/>
        </p:nvSpPr>
        <p:spPr>
          <a:xfrm rot="5400000">
            <a:off x="10282590" y="4106860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" name="Google Shape;56;p4"/>
          <p:cNvSpPr/>
          <p:nvPr/>
        </p:nvSpPr>
        <p:spPr>
          <a:xfrm rot="5400000">
            <a:off x="10282590" y="9871266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" name="Google Shape;57;p4"/>
          <p:cNvSpPr/>
          <p:nvPr/>
        </p:nvSpPr>
        <p:spPr>
          <a:xfrm rot="5400000">
            <a:off x="10282590" y="7947820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8624345" y="5673087"/>
            <a:ext cx="1083600" cy="1083900"/>
          </a:xfrm>
          <a:prstGeom prst="ellipse">
            <a:avLst/>
          </a:prstGeom>
          <a:solidFill>
            <a:srgbClr val="FFD816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9" name="Google Shape;59;p4"/>
          <p:cNvSpPr txBox="1"/>
          <p:nvPr/>
        </p:nvSpPr>
        <p:spPr>
          <a:xfrm>
            <a:off x="8742503" y="5738783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i="0" lang="en" sz="5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300"/>
          </a:p>
        </p:txBody>
      </p:sp>
      <p:sp>
        <p:nvSpPr>
          <p:cNvPr id="60" name="Google Shape;60;p4"/>
          <p:cNvSpPr/>
          <p:nvPr/>
        </p:nvSpPr>
        <p:spPr>
          <a:xfrm rot="5400000">
            <a:off x="10282590" y="6024376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" name="Google Shape;61;p4"/>
          <p:cNvSpPr txBox="1"/>
          <p:nvPr>
            <p:ph idx="1" type="subTitle"/>
          </p:nvPr>
        </p:nvSpPr>
        <p:spPr>
          <a:xfrm>
            <a:off x="10971182" y="401282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62" name="Google Shape;62;p4"/>
          <p:cNvSpPr txBox="1"/>
          <p:nvPr>
            <p:ph idx="2" type="subTitle"/>
          </p:nvPr>
        </p:nvSpPr>
        <p:spPr>
          <a:xfrm>
            <a:off x="10971182" y="588487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63" name="Google Shape;63;p4"/>
          <p:cNvSpPr txBox="1"/>
          <p:nvPr>
            <p:ph idx="3" type="subTitle"/>
          </p:nvPr>
        </p:nvSpPr>
        <p:spPr>
          <a:xfrm>
            <a:off x="10971182" y="775692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64" name="Google Shape;64;p4"/>
          <p:cNvSpPr txBox="1"/>
          <p:nvPr>
            <p:ph idx="4" type="subTitle"/>
          </p:nvPr>
        </p:nvSpPr>
        <p:spPr>
          <a:xfrm>
            <a:off x="10971182" y="962897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65" name="Google Shape;65;p4"/>
          <p:cNvSpPr/>
          <p:nvPr/>
        </p:nvSpPr>
        <p:spPr>
          <a:xfrm>
            <a:off x="8646895" y="7596521"/>
            <a:ext cx="1083600" cy="1083900"/>
          </a:xfrm>
          <a:prstGeom prst="ellipse">
            <a:avLst/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6" name="Google Shape;66;p4"/>
          <p:cNvSpPr txBox="1"/>
          <p:nvPr/>
        </p:nvSpPr>
        <p:spPr>
          <a:xfrm>
            <a:off x="8787354" y="7684519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lang="en" sz="5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300"/>
          </a:p>
        </p:txBody>
      </p:sp>
      <p:sp>
        <p:nvSpPr>
          <p:cNvPr id="67" name="Google Shape;67;p4"/>
          <p:cNvSpPr/>
          <p:nvPr/>
        </p:nvSpPr>
        <p:spPr>
          <a:xfrm>
            <a:off x="8669445" y="9473687"/>
            <a:ext cx="1083600" cy="1083900"/>
          </a:xfrm>
          <a:prstGeom prst="ellipse">
            <a:avLst/>
          </a:prstGeom>
          <a:solidFill>
            <a:srgbClr val="FFD816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8" name="Google Shape;68;p4"/>
          <p:cNvSpPr txBox="1"/>
          <p:nvPr/>
        </p:nvSpPr>
        <p:spPr>
          <a:xfrm>
            <a:off x="8787603" y="9539383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lang="en" sz="5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3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tline with 3 sections">
  <p:cSld name="SECTION_HEADER_1_1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cxnSp>
        <p:nvCxnSpPr>
          <p:cNvPr id="71" name="Google Shape;71;p5"/>
          <p:cNvCxnSpPr/>
          <p:nvPr/>
        </p:nvCxnSpPr>
        <p:spPr>
          <a:xfrm>
            <a:off x="10402138" y="5068051"/>
            <a:ext cx="16800" cy="4025700"/>
          </a:xfrm>
          <a:prstGeom prst="straightConnector1">
            <a:avLst/>
          </a:prstGeom>
          <a:noFill/>
          <a:ln cap="flat" cmpd="sng" w="215900">
            <a:solidFill>
              <a:srgbClr val="F2F2F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72" name="Google Shape;72;p5"/>
          <p:cNvSpPr/>
          <p:nvPr/>
        </p:nvSpPr>
        <p:spPr>
          <a:xfrm>
            <a:off x="8624345" y="4593771"/>
            <a:ext cx="1083600" cy="1083900"/>
          </a:xfrm>
          <a:prstGeom prst="ellipse">
            <a:avLst/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Google Shape;73;p5"/>
          <p:cNvSpPr txBox="1"/>
          <p:nvPr/>
        </p:nvSpPr>
        <p:spPr>
          <a:xfrm>
            <a:off x="8764804" y="4681769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i="0" lang="en" sz="5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300"/>
          </a:p>
        </p:txBody>
      </p:sp>
      <p:sp>
        <p:nvSpPr>
          <p:cNvPr id="74" name="Google Shape;74;p5"/>
          <p:cNvSpPr/>
          <p:nvPr/>
        </p:nvSpPr>
        <p:spPr>
          <a:xfrm rot="5400000">
            <a:off x="10282590" y="4945060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5" name="Google Shape;75;p5"/>
          <p:cNvSpPr/>
          <p:nvPr/>
        </p:nvSpPr>
        <p:spPr>
          <a:xfrm rot="5400000">
            <a:off x="10282590" y="8786020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" name="Google Shape;76;p5"/>
          <p:cNvSpPr/>
          <p:nvPr/>
        </p:nvSpPr>
        <p:spPr>
          <a:xfrm>
            <a:off x="8624345" y="6511287"/>
            <a:ext cx="1083600" cy="1083900"/>
          </a:xfrm>
          <a:prstGeom prst="ellipse">
            <a:avLst/>
          </a:prstGeom>
          <a:solidFill>
            <a:srgbClr val="FFD816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" name="Google Shape;77;p5"/>
          <p:cNvSpPr txBox="1"/>
          <p:nvPr/>
        </p:nvSpPr>
        <p:spPr>
          <a:xfrm>
            <a:off x="8742503" y="6576983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i="0" lang="en" sz="5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300"/>
          </a:p>
        </p:txBody>
      </p:sp>
      <p:sp>
        <p:nvSpPr>
          <p:cNvPr id="78" name="Google Shape;78;p5"/>
          <p:cNvSpPr/>
          <p:nvPr/>
        </p:nvSpPr>
        <p:spPr>
          <a:xfrm rot="5400000">
            <a:off x="10282590" y="6862576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9" name="Google Shape;79;p5"/>
          <p:cNvSpPr txBox="1"/>
          <p:nvPr>
            <p:ph idx="1" type="subTitle"/>
          </p:nvPr>
        </p:nvSpPr>
        <p:spPr>
          <a:xfrm>
            <a:off x="10971182" y="485102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80" name="Google Shape;80;p5"/>
          <p:cNvSpPr txBox="1"/>
          <p:nvPr>
            <p:ph idx="2" type="subTitle"/>
          </p:nvPr>
        </p:nvSpPr>
        <p:spPr>
          <a:xfrm>
            <a:off x="10971182" y="672307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81" name="Google Shape;81;p5"/>
          <p:cNvSpPr txBox="1"/>
          <p:nvPr>
            <p:ph idx="3" type="subTitle"/>
          </p:nvPr>
        </p:nvSpPr>
        <p:spPr>
          <a:xfrm>
            <a:off x="10971182" y="859512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82" name="Google Shape;82;p5"/>
          <p:cNvSpPr/>
          <p:nvPr/>
        </p:nvSpPr>
        <p:spPr>
          <a:xfrm>
            <a:off x="8624345" y="8428771"/>
            <a:ext cx="1083600" cy="1083900"/>
          </a:xfrm>
          <a:prstGeom prst="ellipse">
            <a:avLst/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5"/>
          <p:cNvSpPr txBox="1"/>
          <p:nvPr/>
        </p:nvSpPr>
        <p:spPr>
          <a:xfrm>
            <a:off x="8764804" y="8516769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lang="en" sz="5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5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t/>
            </a:r>
            <a:endParaRPr b="1" sz="5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"/>
          <p:cNvSpPr txBox="1"/>
          <p:nvPr>
            <p:ph type="title"/>
          </p:nvPr>
        </p:nvSpPr>
        <p:spPr>
          <a:xfrm>
            <a:off x="8342500" y="5558738"/>
            <a:ext cx="8740500" cy="2598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grpSp>
        <p:nvGrpSpPr>
          <p:cNvPr id="86" name="Google Shape;86;p6"/>
          <p:cNvGrpSpPr/>
          <p:nvPr/>
        </p:nvGrpSpPr>
        <p:grpSpPr>
          <a:xfrm>
            <a:off x="7352492" y="4108725"/>
            <a:ext cx="10373365" cy="5498021"/>
            <a:chOff x="9923385" y="4117650"/>
            <a:chExt cx="4553116" cy="2413212"/>
          </a:xfrm>
        </p:grpSpPr>
        <p:cxnSp>
          <p:nvCxnSpPr>
            <p:cNvPr id="87" name="Google Shape;87;p6"/>
            <p:cNvCxnSpPr/>
            <p:nvPr/>
          </p:nvCxnSpPr>
          <p:spPr>
            <a:xfrm rot="10800000">
              <a:off x="9923400" y="4117650"/>
              <a:ext cx="4553100" cy="0"/>
            </a:xfrm>
            <a:prstGeom prst="straightConnector1">
              <a:avLst/>
            </a:prstGeom>
            <a:noFill/>
            <a:ln cap="flat" cmpd="sng" w="28575">
              <a:solidFill>
                <a:srgbClr val="2E2E3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88" name="Google Shape;88;p6"/>
            <p:cNvCxnSpPr/>
            <p:nvPr/>
          </p:nvCxnSpPr>
          <p:spPr>
            <a:xfrm>
              <a:off x="9923385" y="6197862"/>
              <a:ext cx="0" cy="333000"/>
            </a:xfrm>
            <a:prstGeom prst="straightConnector1">
              <a:avLst/>
            </a:prstGeom>
            <a:noFill/>
            <a:ln cap="flat" cmpd="sng" w="28575">
              <a:solidFill>
                <a:srgbClr val="2E2E3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89" name="Google Shape;89;p6"/>
            <p:cNvCxnSpPr/>
            <p:nvPr/>
          </p:nvCxnSpPr>
          <p:spPr>
            <a:xfrm rot="10800000">
              <a:off x="9923400" y="6523464"/>
              <a:ext cx="4553100" cy="0"/>
            </a:xfrm>
            <a:prstGeom prst="straightConnector1">
              <a:avLst/>
            </a:prstGeom>
            <a:noFill/>
            <a:ln cap="flat" cmpd="sng" w="28575">
              <a:solidFill>
                <a:srgbClr val="2E2E3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90" name="Google Shape;90;p6"/>
            <p:cNvCxnSpPr/>
            <p:nvPr/>
          </p:nvCxnSpPr>
          <p:spPr>
            <a:xfrm>
              <a:off x="14476502" y="4117650"/>
              <a:ext cx="0" cy="2405700"/>
            </a:xfrm>
            <a:prstGeom prst="straightConnector1">
              <a:avLst/>
            </a:prstGeom>
            <a:noFill/>
            <a:ln cap="flat" cmpd="sng" w="28575">
              <a:solidFill>
                <a:srgbClr val="2E2E3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91" name="Google Shape;91;p6"/>
            <p:cNvCxnSpPr/>
            <p:nvPr/>
          </p:nvCxnSpPr>
          <p:spPr>
            <a:xfrm>
              <a:off x="9923385" y="4117650"/>
              <a:ext cx="0" cy="333000"/>
            </a:xfrm>
            <a:prstGeom prst="straightConnector1">
              <a:avLst/>
            </a:prstGeom>
            <a:noFill/>
            <a:ln cap="flat" cmpd="sng" w="28575">
              <a:solidFill>
                <a:srgbClr val="2E2E3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</p:grpSp>
      <p:sp>
        <p:nvSpPr>
          <p:cNvPr id="92" name="Google Shape;92;p6"/>
          <p:cNvSpPr txBox="1"/>
          <p:nvPr>
            <p:ph idx="1" type="subTitle"/>
          </p:nvPr>
        </p:nvSpPr>
        <p:spPr>
          <a:xfrm>
            <a:off x="3779650" y="4540000"/>
            <a:ext cx="4563000" cy="4650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b="1" sz="250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b="1" sz="30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b="1" sz="30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b="1" sz="30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b="1" sz="30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b="1" sz="30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b="1" sz="30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b="1" sz="30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b="1" sz="300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9pPr>
          </a:lstStyle>
          <a:p/>
        </p:txBody>
      </p:sp>
      <p:sp>
        <p:nvSpPr>
          <p:cNvPr id="95" name="Google Shape;95;p7"/>
          <p:cNvSpPr txBox="1"/>
          <p:nvPr>
            <p:ph idx="1" type="body"/>
          </p:nvPr>
        </p:nvSpPr>
        <p:spPr>
          <a:xfrm>
            <a:off x="2093125" y="3122625"/>
            <a:ext cx="20182500" cy="83295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>
            <a:lvl1pPr indent="-533400" lvl="0" marL="45720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indent="-533400" lvl="1" marL="914400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/>
            </a:lvl2pPr>
            <a:lvl3pPr indent="-533400" lvl="2" marL="1371600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/>
            </a:lvl3pPr>
            <a:lvl4pPr indent="-533400" lvl="3" marL="182880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4pPr>
            <a:lvl5pPr indent="-533400" lvl="4" marL="2286000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/>
            </a:lvl5pPr>
            <a:lvl6pPr indent="-533400" lvl="5" marL="2743200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/>
            </a:lvl6pPr>
            <a:lvl7pPr indent="-533400" lvl="6" marL="320040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7pPr>
            <a:lvl8pPr indent="-533400" lvl="7" marL="3657600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/>
            </a:lvl8pPr>
            <a:lvl9pPr indent="-533400" lvl="8" marL="4114800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/>
            </a:lvl9pPr>
          </a:lstStyle>
          <a:p/>
        </p:txBody>
      </p:sp>
      <p:sp>
        <p:nvSpPr>
          <p:cNvPr id="96" name="Google Shape;96;p7"/>
          <p:cNvSpPr txBox="1"/>
          <p:nvPr>
            <p:ph idx="2" type="subTitle"/>
          </p:nvPr>
        </p:nvSpPr>
        <p:spPr>
          <a:xfrm>
            <a:off x="2924725" y="1896000"/>
            <a:ext cx="143076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45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7" name="Google Shape;97;p7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B7B7B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8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9pPr>
          </a:lstStyle>
          <a:p/>
        </p:txBody>
      </p:sp>
      <p:sp>
        <p:nvSpPr>
          <p:cNvPr id="100" name="Google Shape;100;p8"/>
          <p:cNvSpPr txBox="1"/>
          <p:nvPr>
            <p:ph idx="1" type="body"/>
          </p:nvPr>
        </p:nvSpPr>
        <p:spPr>
          <a:xfrm>
            <a:off x="3024201" y="3122399"/>
            <a:ext cx="8565600" cy="80808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>
            <a:lvl1pPr indent="-463550" lvl="0" marL="457200" rtl="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31800" lvl="1" marL="914400" rtl="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 rtl="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 rtl="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 rtl="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 rtl="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 rtl="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101" name="Google Shape;101;p8"/>
          <p:cNvSpPr txBox="1"/>
          <p:nvPr>
            <p:ph idx="12" type="sldNum"/>
          </p:nvPr>
        </p:nvSpPr>
        <p:spPr>
          <a:xfrm>
            <a:off x="22579091" y="12435245"/>
            <a:ext cx="14622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8"/>
          <p:cNvSpPr txBox="1"/>
          <p:nvPr>
            <p:ph idx="2" type="subTitle"/>
          </p:nvPr>
        </p:nvSpPr>
        <p:spPr>
          <a:xfrm>
            <a:off x="2924725" y="1896000"/>
            <a:ext cx="143076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45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3" name="Google Shape;103;p8"/>
          <p:cNvSpPr txBox="1"/>
          <p:nvPr>
            <p:ph idx="3" type="body"/>
          </p:nvPr>
        </p:nvSpPr>
        <p:spPr>
          <a:xfrm>
            <a:off x="12551126" y="3122399"/>
            <a:ext cx="8565600" cy="80808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>
            <a:lvl1pPr indent="-463550" lvl="0" marL="457200" rtl="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31800" lvl="1" marL="914400" rtl="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 rtl="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 rtl="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 rtl="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 rtl="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 rtl="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104" name="Google Shape;104;p8"/>
          <p:cNvSpPr txBox="1"/>
          <p:nvPr>
            <p:ph idx="4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B7B7B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9pPr>
          </a:lstStyle>
          <a:p/>
        </p:txBody>
      </p:sp>
      <p:sp>
        <p:nvSpPr>
          <p:cNvPr id="107" name="Google Shape;107;p9"/>
          <p:cNvSpPr txBox="1"/>
          <p:nvPr>
            <p:ph idx="1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B7B7B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1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B7B7B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23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19717325" y="12042875"/>
            <a:ext cx="4484806" cy="156524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2093125" y="3122625"/>
            <a:ext cx="20182500" cy="83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noAutofit/>
          </a:bodyPr>
          <a:lstStyle>
            <a:lvl1pPr indent="-5334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●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5334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○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5334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■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5334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●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5334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○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5334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■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5334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●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5334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○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5334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■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9" name="Google Shape;9;p1"/>
          <p:cNvSpPr/>
          <p:nvPr/>
        </p:nvSpPr>
        <p:spPr>
          <a:xfrm>
            <a:off x="22098734" y="0"/>
            <a:ext cx="738900" cy="893100"/>
          </a:xfrm>
          <a:prstGeom prst="rect">
            <a:avLst/>
          </a:prstGeom>
          <a:solidFill>
            <a:srgbClr val="FFD81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" name="Google Shape;10;p1"/>
          <p:cNvSpPr txBox="1"/>
          <p:nvPr/>
        </p:nvSpPr>
        <p:spPr>
          <a:xfrm>
            <a:off x="22051944" y="186018"/>
            <a:ext cx="888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25" spcFirstLastPara="1" rIns="182825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fld id="{00000000-1234-1234-1234-123412341234}" type="slidenum">
              <a:rPr b="1" i="0" lang="en" sz="22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r>
              <a:rPr b="1" i="0" lang="en" sz="22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/>
          </a:p>
        </p:txBody>
      </p:sp>
      <p:pic>
        <p:nvPicPr>
          <p:cNvPr id="11" name="Google Shape;11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83225" y="0"/>
            <a:ext cx="2972025" cy="297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/>
          <p:nvPr/>
        </p:nvSpPr>
        <p:spPr>
          <a:xfrm rot="10800000">
            <a:off x="750932" y="11751564"/>
            <a:ext cx="205500" cy="177900"/>
          </a:xfrm>
          <a:prstGeom prst="triangle">
            <a:avLst>
              <a:gd fmla="val 50000" name="adj"/>
            </a:avLst>
          </a:prstGeom>
          <a:solidFill>
            <a:srgbClr val="FFD816"/>
          </a:solidFill>
          <a:ln cap="flat" cmpd="sng" w="9525">
            <a:solidFill>
              <a:srgbClr val="FFD8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1"/>
          <p:cNvSpPr/>
          <p:nvPr/>
        </p:nvSpPr>
        <p:spPr>
          <a:xfrm rot="10800000">
            <a:off x="417020" y="11751583"/>
            <a:ext cx="336600" cy="291300"/>
          </a:xfrm>
          <a:prstGeom prst="triangle">
            <a:avLst>
              <a:gd fmla="val 50000" name="adj"/>
            </a:avLst>
          </a:prstGeom>
          <a:solidFill>
            <a:srgbClr val="FFD816"/>
          </a:solidFill>
          <a:ln cap="flat" cmpd="sng" w="9525">
            <a:solidFill>
              <a:srgbClr val="FFD8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"/>
          <p:cNvSpPr/>
          <p:nvPr/>
        </p:nvSpPr>
        <p:spPr>
          <a:xfrm rot="10800000">
            <a:off x="1156538" y="12305261"/>
            <a:ext cx="205500" cy="177600"/>
          </a:xfrm>
          <a:prstGeom prst="triangle">
            <a:avLst>
              <a:gd fmla="val 50000" name="adj"/>
            </a:avLst>
          </a:prstGeom>
          <a:solidFill>
            <a:srgbClr val="FFD816"/>
          </a:solidFill>
          <a:ln cap="flat" cmpd="sng" w="9525">
            <a:solidFill>
              <a:srgbClr val="FFD8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1"/>
          <p:cNvSpPr/>
          <p:nvPr/>
        </p:nvSpPr>
        <p:spPr>
          <a:xfrm rot="10800000">
            <a:off x="283228" y="12482839"/>
            <a:ext cx="336600" cy="291000"/>
          </a:xfrm>
          <a:prstGeom prst="triangle">
            <a:avLst>
              <a:gd fmla="val 50000" name="adj"/>
            </a:avLst>
          </a:prstGeom>
          <a:solidFill>
            <a:srgbClr val="FFD816"/>
          </a:solidFill>
          <a:ln cap="flat" cmpd="sng" w="9525">
            <a:solidFill>
              <a:srgbClr val="FFD8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1"/>
          <p:cNvSpPr/>
          <p:nvPr/>
        </p:nvSpPr>
        <p:spPr>
          <a:xfrm rot="10800000">
            <a:off x="1161930" y="11130755"/>
            <a:ext cx="205500" cy="177600"/>
          </a:xfrm>
          <a:prstGeom prst="triangle">
            <a:avLst>
              <a:gd fmla="val 50000" name="adj"/>
            </a:avLst>
          </a:prstGeom>
          <a:solidFill>
            <a:srgbClr val="FFD816"/>
          </a:solidFill>
          <a:ln cap="flat" cmpd="sng" w="9525">
            <a:solidFill>
              <a:srgbClr val="FFD8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685384" y="10952850"/>
            <a:ext cx="205500" cy="177900"/>
          </a:xfrm>
          <a:prstGeom prst="triangle">
            <a:avLst>
              <a:gd fmla="val 50000" name="adj"/>
            </a:avLst>
          </a:prstGeom>
          <a:solidFill>
            <a:srgbClr val="FFD816"/>
          </a:solidFill>
          <a:ln cap="flat" cmpd="sng" w="9525">
            <a:solidFill>
              <a:srgbClr val="FFD8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 rot="10800000">
            <a:off x="619464" y="13124150"/>
            <a:ext cx="336600" cy="291300"/>
          </a:xfrm>
          <a:prstGeom prst="triangle">
            <a:avLst>
              <a:gd fmla="val 50000" name="adj"/>
            </a:avLst>
          </a:prstGeom>
          <a:solidFill>
            <a:srgbClr val="FFD815"/>
          </a:solidFill>
          <a:ln cap="flat" cmpd="sng" w="9525">
            <a:solidFill>
              <a:srgbClr val="FFD8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50" lIns="91450" spcFirstLastPara="1" rIns="91450" wrap="square" tIns="9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docs.google.com/presentation/d/1hY1lcNvcWUMfN3an7kn0-hnaFx-dfLqysIw2nz7BEbQ/edit#slide=id.g51da6455d5_0_0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7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1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2"/>
          <p:cNvSpPr txBox="1"/>
          <p:nvPr>
            <p:ph type="ctrTitle"/>
          </p:nvPr>
        </p:nvSpPr>
        <p:spPr>
          <a:xfrm>
            <a:off x="1432125" y="2783850"/>
            <a:ext cx="14606400" cy="4301400"/>
          </a:xfrm>
          <a:prstGeom prst="rect">
            <a:avLst/>
          </a:prstGeom>
        </p:spPr>
        <p:txBody>
          <a:bodyPr anchorCtr="0" anchor="b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D815"/>
                </a:solidFill>
              </a:rPr>
              <a:t>Intro To Rust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16" name="Google Shape;116;p12"/>
          <p:cNvSpPr txBox="1"/>
          <p:nvPr/>
        </p:nvSpPr>
        <p:spPr>
          <a:xfrm>
            <a:off x="1432125" y="8851240"/>
            <a:ext cx="11150100" cy="3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Naman Kapasi</a:t>
            </a:r>
            <a:endParaRPr b="1" sz="60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JJ Brar</a:t>
            </a:r>
            <a:br>
              <a:rPr b="1" lang="en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lang="en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Brent Friedman</a:t>
            </a:r>
            <a:endParaRPr b="1" sz="60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7" name="Google Shape;117;p12"/>
          <p:cNvSpPr txBox="1"/>
          <p:nvPr/>
        </p:nvSpPr>
        <p:spPr>
          <a:xfrm>
            <a:off x="8402350" y="62995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https://docs.google.com/presentation/d/1hY1lcNvcWUMfN3an7kn0-hnaFx-dfLqysIw2nz7BEbQ/edit#slide=id.g51da6455d5_0_0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8" name="Google Shape;118;p12"/>
          <p:cNvSpPr txBox="1"/>
          <p:nvPr/>
        </p:nvSpPr>
        <p:spPr>
          <a:xfrm>
            <a:off x="16128450" y="12252750"/>
            <a:ext cx="7072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Jaylem Brar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3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OUTLINE</a:t>
            </a:r>
            <a:endParaRPr/>
          </a:p>
        </p:txBody>
      </p:sp>
      <p:sp>
        <p:nvSpPr>
          <p:cNvPr id="124" name="Google Shape;124;p13"/>
          <p:cNvSpPr txBox="1"/>
          <p:nvPr>
            <p:ph idx="1" type="subTitle"/>
          </p:nvPr>
        </p:nvSpPr>
        <p:spPr>
          <a:xfrm>
            <a:off x="10971182" y="401282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Why Rust?</a:t>
            </a:r>
            <a:endParaRPr sz="3600"/>
          </a:p>
        </p:txBody>
      </p:sp>
      <p:sp>
        <p:nvSpPr>
          <p:cNvPr id="125" name="Google Shape;125;p13"/>
          <p:cNvSpPr txBox="1"/>
          <p:nvPr>
            <p:ph idx="2" type="subTitle"/>
          </p:nvPr>
        </p:nvSpPr>
        <p:spPr>
          <a:xfrm>
            <a:off x="10971182" y="588487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Memory Management</a:t>
            </a:r>
            <a:endParaRPr sz="3600"/>
          </a:p>
        </p:txBody>
      </p:sp>
      <p:sp>
        <p:nvSpPr>
          <p:cNvPr id="126" name="Google Shape;126;p13"/>
          <p:cNvSpPr txBox="1"/>
          <p:nvPr>
            <p:ph idx="3" type="subTitle"/>
          </p:nvPr>
        </p:nvSpPr>
        <p:spPr>
          <a:xfrm>
            <a:off x="10971182" y="775692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Memory Management in Rust</a:t>
            </a:r>
            <a:endParaRPr sz="3600"/>
          </a:p>
        </p:txBody>
      </p:sp>
      <p:sp>
        <p:nvSpPr>
          <p:cNvPr id="127" name="Google Shape;127;p13"/>
          <p:cNvSpPr txBox="1"/>
          <p:nvPr>
            <p:ph idx="4" type="subTitle"/>
          </p:nvPr>
        </p:nvSpPr>
        <p:spPr>
          <a:xfrm>
            <a:off x="10971182" y="962897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Other Rust Syntax</a:t>
            </a:r>
            <a:endParaRPr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4"/>
          <p:cNvSpPr txBox="1"/>
          <p:nvPr>
            <p:ph type="title"/>
          </p:nvPr>
        </p:nvSpPr>
        <p:spPr>
          <a:xfrm>
            <a:off x="8342500" y="5558738"/>
            <a:ext cx="8740500" cy="2598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600"/>
              <a:t>Why Rust?</a:t>
            </a:r>
            <a:endParaRPr sz="8600"/>
          </a:p>
        </p:txBody>
      </p:sp>
      <p:sp>
        <p:nvSpPr>
          <p:cNvPr id="133" name="Google Shape;133;p14"/>
          <p:cNvSpPr txBox="1"/>
          <p:nvPr>
            <p:ph idx="1" type="subTitle"/>
          </p:nvPr>
        </p:nvSpPr>
        <p:spPr>
          <a:xfrm>
            <a:off x="3779650" y="4540000"/>
            <a:ext cx="4563000" cy="4650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Rust?</a:t>
            </a:r>
            <a:endParaRPr/>
          </a:p>
        </p:txBody>
      </p:sp>
      <p:sp>
        <p:nvSpPr>
          <p:cNvPr id="139" name="Google Shape;139;p15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140" name="Google Shape;140;p15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Rust was started in 2006 by Graydon Hoare, a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developer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at Mozilla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He saw an issue with his elevator and realized that problems like this usually come from memory management issues in languages like C and C++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In 2009 Mozilla started assisting with the project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In May 2015 Rust 1.0 is released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1" name="Google Shape;141;p15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Creation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descr="Evolving the Firefox Brand - Mozilla Open Design" id="142" name="Google Shape;14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25750" y="7943775"/>
            <a:ext cx="3641333" cy="375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 txBox="1"/>
          <p:nvPr/>
        </p:nvSpPr>
        <p:spPr>
          <a:xfrm>
            <a:off x="1472300" y="11703525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https://github.blog/2023-08-30-why-rust-is-the-most-admired-language-among-developers/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Rust?</a:t>
            </a:r>
            <a:endParaRPr/>
          </a:p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150" name="Google Shape;150;p16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Rust is considered a fast language and can be used in projects where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performance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is key which languages like C and C++ are typically used for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No garbage collection makes memory management easier and prevents the need to manually free memory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The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improvement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in memory management is one of the most regarded features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This is solved with the ownership and borrowing system to be discussed later today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1" name="Google Shape;151;p16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Advantages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2" name="Google Shape;152;p16"/>
          <p:cNvSpPr txBox="1"/>
          <p:nvPr/>
        </p:nvSpPr>
        <p:spPr>
          <a:xfrm>
            <a:off x="1514325" y="11771113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https://github.blog/2023-08-30-why-rust-is-the-most-admired-language-among-developers/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7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Rust?</a:t>
            </a:r>
            <a:endParaRPr/>
          </a:p>
        </p:txBody>
      </p:sp>
      <p:sp>
        <p:nvSpPr>
          <p:cNvPr id="158" name="Google Shape;158;p17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159" name="Google Shape;159;p17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Good well developed built in package manager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Abstractions don’t slow down performance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Solid built in support for concurrency 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More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type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inference than languages like C++ and C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0" name="Google Shape;160;p17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Advantages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1" name="Google Shape;161;p17"/>
          <p:cNvSpPr txBox="1"/>
          <p:nvPr/>
        </p:nvSpPr>
        <p:spPr>
          <a:xfrm>
            <a:off x="1451325" y="1183870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https://github.blog/2023-08-30-why-rust-is-the-most-admired-language-among-developers/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Rust?</a:t>
            </a:r>
            <a:endParaRPr/>
          </a:p>
        </p:txBody>
      </p:sp>
      <p:sp>
        <p:nvSpPr>
          <p:cNvPr id="167" name="Google Shape;167;p18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168" name="Google Shape;168;p18"/>
          <p:cNvSpPr txBox="1"/>
          <p:nvPr/>
        </p:nvSpPr>
        <p:spPr>
          <a:xfrm>
            <a:off x="1451325" y="1183870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</a:t>
            </a: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https://spectralops.io/blog/rust-vs-go-why-not-use-both/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descr="Rust vs Go - Why not use both? - Spectral" id="169" name="Google Shape;16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8775" y="2398575"/>
            <a:ext cx="16677650" cy="865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Rust?</a:t>
            </a:r>
            <a:endParaRPr/>
          </a:p>
        </p:txBody>
      </p:sp>
      <p:sp>
        <p:nvSpPr>
          <p:cNvPr id="175" name="Google Shape;175;p19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176" name="Google Shape;176;p19"/>
          <p:cNvSpPr txBox="1"/>
          <p:nvPr/>
        </p:nvSpPr>
        <p:spPr>
          <a:xfrm>
            <a:off x="1451325" y="1183870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</a:t>
            </a: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https://prataprc.github.io/rust-over-c.html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descr="Rust over C" id="177" name="Google Shape;17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4750" y="2797625"/>
            <a:ext cx="18582300" cy="7309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0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Rust?</a:t>
            </a:r>
            <a:endParaRPr/>
          </a:p>
        </p:txBody>
      </p:sp>
      <p:sp>
        <p:nvSpPr>
          <p:cNvPr id="183" name="Google Shape;183;p20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184" name="Google Shape;184;p20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Commonly used to build operating systems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Also low level programs that need to interact directly with operating systems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Anything requiring high performance, think airplane code, robotics drivers, etc.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Increasingly used to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develop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backend systems for web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development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though less common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One of the most desired languages among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developers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and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employers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alike with rust blockchain devs being in high demand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5" name="Google Shape;185;p20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Uses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6" name="Google Shape;186;p20"/>
          <p:cNvSpPr txBox="1"/>
          <p:nvPr/>
        </p:nvSpPr>
        <p:spPr>
          <a:xfrm>
            <a:off x="1451325" y="1183870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https://github.blog/2023-08-30-why-rust-is-the-most-admired-language-among-developers/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Rust?</a:t>
            </a:r>
            <a:endParaRPr/>
          </a:p>
        </p:txBody>
      </p:sp>
      <p:sp>
        <p:nvSpPr>
          <p:cNvPr id="192" name="Google Shape;192;p21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193" name="Google Shape;193;p21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Becoming a very popular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language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for blockchain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development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Valued here for it’s good performance, strengths in concurrency, and strict memory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management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that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prevents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many memory related bugs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Used in Polkadot, Near, and Solana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among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other projects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Most popular development language on these chains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4" name="Google Shape;194;p21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For blockchain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5" name="Google Shape;195;p21"/>
          <p:cNvSpPr txBox="1"/>
          <p:nvPr/>
        </p:nvSpPr>
        <p:spPr>
          <a:xfrm>
            <a:off x="1451325" y="1183870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https://github.blog/2023-08-30-why-rust-is-the-most-admired-language-among-developers/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 txBox="1"/>
          <p:nvPr>
            <p:ph type="title"/>
          </p:nvPr>
        </p:nvSpPr>
        <p:spPr>
          <a:xfrm>
            <a:off x="8342500" y="5558738"/>
            <a:ext cx="8740500" cy="2598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600"/>
              <a:t>Memory Management</a:t>
            </a:r>
            <a:endParaRPr sz="8600"/>
          </a:p>
        </p:txBody>
      </p:sp>
      <p:sp>
        <p:nvSpPr>
          <p:cNvPr id="201" name="Google Shape;201;p22"/>
          <p:cNvSpPr txBox="1"/>
          <p:nvPr>
            <p:ph idx="1" type="subTitle"/>
          </p:nvPr>
        </p:nvSpPr>
        <p:spPr>
          <a:xfrm>
            <a:off x="3779650" y="4540000"/>
            <a:ext cx="4563000" cy="4650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</a:t>
            </a:r>
            <a:endParaRPr/>
          </a:p>
        </p:txBody>
      </p:sp>
      <p:sp>
        <p:nvSpPr>
          <p:cNvPr id="207" name="Google Shape;207;p23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208" name="Google Shape;208;p23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Memory contains 8 bit storage cells each with a unique address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For 32 bit architecture has 4 byte words and each address is 4 bytes long 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i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.e.  0xFFFFFFFF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Commonly we need to access memory in 4 byte intervals 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Some processors won’t allow otherwise or performance is hurt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Structs in C are telling the machine how to arrange bytes in a bucket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9" name="Google Shape;209;p23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Memory </a:t>
            </a: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Addresses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0" name="Google Shape;210;p23"/>
          <p:cNvSpPr txBox="1"/>
          <p:nvPr/>
        </p:nvSpPr>
        <p:spPr>
          <a:xfrm>
            <a:off x="1451325" y="1183870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</a:t>
            </a: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https://cs61c.org/fa23/lectures/lec05/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4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</a:t>
            </a:r>
            <a:endParaRPr/>
          </a:p>
        </p:txBody>
      </p:sp>
      <p:sp>
        <p:nvSpPr>
          <p:cNvPr id="216" name="Google Shape;216;p24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217" name="Google Shape;217;p24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Memory </a:t>
            </a: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Addresses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8" name="Google Shape;218;p24"/>
          <p:cNvSpPr txBox="1"/>
          <p:nvPr/>
        </p:nvSpPr>
        <p:spPr>
          <a:xfrm>
            <a:off x="1451325" y="1183870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https://cs61c.org/fa23/lectures/lec05/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19" name="Google Shape;21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3325" y="3291344"/>
            <a:ext cx="7622451" cy="8296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5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</a:t>
            </a:r>
            <a:endParaRPr/>
          </a:p>
        </p:txBody>
      </p:sp>
      <p:sp>
        <p:nvSpPr>
          <p:cNvPr id="225" name="Google Shape;225;p25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226" name="Google Shape;226;p25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Stack - this where local variables in functions are stored, grows downwards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Heap - used for allocated memory, things like arrays and space here is allocated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Static - Used for variables declared outside of main to store static variables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Code - Used to store the program code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7" name="Google Shape;227;p25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Regions of Memory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8" name="Google Shape;228;p25"/>
          <p:cNvSpPr txBox="1"/>
          <p:nvPr/>
        </p:nvSpPr>
        <p:spPr>
          <a:xfrm>
            <a:off x="1451325" y="1183870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https://cs61c.org/fa23/lectures/lec05/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6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</a:t>
            </a:r>
            <a:endParaRPr/>
          </a:p>
        </p:txBody>
      </p:sp>
      <p:sp>
        <p:nvSpPr>
          <p:cNvPr id="234" name="Google Shape;234;p26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235" name="Google Shape;235;p26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Regions of Memory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6" name="Google Shape;236;p26"/>
          <p:cNvSpPr txBox="1"/>
          <p:nvPr/>
        </p:nvSpPr>
        <p:spPr>
          <a:xfrm>
            <a:off x="1451325" y="1183870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https://cs61c.org/fa23/lectures/lec05/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37" name="Google Shape;2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8750" y="2625675"/>
            <a:ext cx="6932523" cy="8977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7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</a:t>
            </a:r>
            <a:endParaRPr/>
          </a:p>
        </p:txBody>
      </p:sp>
      <p:sp>
        <p:nvSpPr>
          <p:cNvPr id="243" name="Google Shape;243;p27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244" name="Google Shape;244;p27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A new stack frame is created with every new function call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Contains information about a return instruction (where the function call was made)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Also contains space for arguments to be passed 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And a stack pointer indicating the start of the stack frame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In C these pointers can be edited for exploits, much more difficult with rust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45" name="Google Shape;245;p27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The Stack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46" name="Google Shape;246;p27"/>
          <p:cNvSpPr txBox="1"/>
          <p:nvPr/>
        </p:nvSpPr>
        <p:spPr>
          <a:xfrm>
            <a:off x="1451325" y="1183870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https://cs61c.org/fa23/lectures/lec05/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8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</a:t>
            </a:r>
            <a:endParaRPr/>
          </a:p>
        </p:txBody>
      </p:sp>
      <p:sp>
        <p:nvSpPr>
          <p:cNvPr id="252" name="Google Shape;252;p28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253" name="Google Shape;253;p28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The Stack – Example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54" name="Google Shape;254;p28"/>
          <p:cNvSpPr txBox="1"/>
          <p:nvPr/>
        </p:nvSpPr>
        <p:spPr>
          <a:xfrm>
            <a:off x="1451325" y="1183870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https://cs61c.org/fa23/lectures/lec05/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55" name="Google Shape;25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221" y="2866933"/>
            <a:ext cx="14712943" cy="8473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</a:t>
            </a:r>
            <a:endParaRPr/>
          </a:p>
        </p:txBody>
      </p:sp>
      <p:sp>
        <p:nvSpPr>
          <p:cNvPr id="261" name="Google Shape;261;p29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262" name="Google Shape;262;p29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The Stack – Example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3" name="Google Shape;263;p29"/>
          <p:cNvSpPr txBox="1"/>
          <p:nvPr/>
        </p:nvSpPr>
        <p:spPr>
          <a:xfrm>
            <a:off x="1451325" y="1183870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https://cs61c.org/fa23/lectures/lec05/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64" name="Google Shape;26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221" y="2866933"/>
            <a:ext cx="14712943" cy="847310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9"/>
          <p:cNvSpPr txBox="1"/>
          <p:nvPr/>
        </p:nvSpPr>
        <p:spPr>
          <a:xfrm>
            <a:off x="16427700" y="2866925"/>
            <a:ext cx="7729500" cy="73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Proxima Nova"/>
              <a:buChar char="●"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5 and 9 are stored on the stack as arguments to a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Proxima Nova"/>
              <a:buChar char="●"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New stack frame created when a is called and again when g called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Proxima Nova"/>
              <a:buChar char="●"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x becomes local variable on the stack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Proxima Nova"/>
              <a:buChar char="●"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g returns execution to a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Proxima Nova"/>
              <a:buChar char="●"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q is evaluated and becomes local variable on the stack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Proxima Nova"/>
              <a:buChar char="●"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a returns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Proxima Nova"/>
              <a:buChar char="●"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Stack moves back up as returns happen and we lose those local variables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</a:t>
            </a:r>
            <a:endParaRPr/>
          </a:p>
        </p:txBody>
      </p:sp>
      <p:sp>
        <p:nvSpPr>
          <p:cNvPr id="271" name="Google Shape;271;p30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272" name="Google Shape;272;p30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Information stored on the heap includes things such as arrays or other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uninitialized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memory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Needs to be allocated and deallocated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Done manually in C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X = malloc(256)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free(X)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3" name="Google Shape;273;p30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The Heap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4" name="Google Shape;274;p30"/>
          <p:cNvSpPr txBox="1"/>
          <p:nvPr/>
        </p:nvSpPr>
        <p:spPr>
          <a:xfrm>
            <a:off x="1451325" y="1183870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https://cs61c.org/fa23/lectures/lec05/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1"/>
          <p:cNvSpPr txBox="1"/>
          <p:nvPr>
            <p:ph type="title"/>
          </p:nvPr>
        </p:nvSpPr>
        <p:spPr>
          <a:xfrm>
            <a:off x="8342500" y="5558738"/>
            <a:ext cx="8740500" cy="2598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600"/>
              <a:t>Memory Management in Rust</a:t>
            </a:r>
            <a:endParaRPr sz="8600"/>
          </a:p>
        </p:txBody>
      </p:sp>
      <p:sp>
        <p:nvSpPr>
          <p:cNvPr id="280" name="Google Shape;280;p31"/>
          <p:cNvSpPr txBox="1"/>
          <p:nvPr>
            <p:ph idx="1" type="subTitle"/>
          </p:nvPr>
        </p:nvSpPr>
        <p:spPr>
          <a:xfrm>
            <a:off x="3779650" y="4540000"/>
            <a:ext cx="4563000" cy="4650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2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286" name="Google Shape;286;p32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287" name="Google Shape;287;p32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Ownership 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Different set of rules that does not require garbage collection or manually alloc and dealloc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garbage collection is automatic checks for no-longer-used memory as the program runs, i.e. python java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C is manual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88" name="Google Shape;288;p32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Improvements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89" name="Google Shape;289;p32"/>
          <p:cNvSpPr txBox="1"/>
          <p:nvPr/>
        </p:nvSpPr>
        <p:spPr>
          <a:xfrm>
            <a:off x="1451325" y="1112455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</a:t>
            </a: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https://doc.rust-lang.org/book/ch04-01-what-is-ownership.html#:~:text=Rust%20uses%20a%20third%20approach,your%20program%20while%20it's%20running.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3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295" name="Google Shape;295;p33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296" name="Google Shape;296;p33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</a:t>
            </a:r>
            <a:r>
              <a:rPr lang="en" sz="4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ules enforced with compiler checks</a:t>
            </a:r>
            <a:endParaRPr sz="4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If any of the rules are violated, the program won’t compile</a:t>
            </a:r>
            <a:endParaRPr sz="4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Ownership does not slow down runtime and prevent memory errors before compilation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97" name="Google Shape;297;p33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Ownership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98" name="Google Shape;298;p33"/>
          <p:cNvSpPr txBox="1"/>
          <p:nvPr/>
        </p:nvSpPr>
        <p:spPr>
          <a:xfrm>
            <a:off x="1451325" y="1112455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https://doc.rust-lang.org/book/ch04-01-what-is-ownership.html#:~:text=Rust%20uses%20a%20third%20approach,your%20program%20while%20it's%20running.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4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304" name="Google Shape;304;p34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305" name="Google Shape;305;p34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Each value in Rust has an owner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There can only be one owner at a time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When the owner goes out of scope, the value will be dropped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6" name="Google Shape;306;p34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Key Concepts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7" name="Google Shape;307;p34"/>
          <p:cNvSpPr txBox="1"/>
          <p:nvPr/>
        </p:nvSpPr>
        <p:spPr>
          <a:xfrm>
            <a:off x="1451325" y="1112455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https://doc.rust-lang.org/book/ch04-01-what-is-ownership.html#:~:text=Rust%20uses%20a%20third%20approach,your%20program%20while%20it's%20running.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5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313" name="Google Shape;313;p35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314" name="Google Shape;314;p35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S is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valid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as long as it is in scope as seen in other languages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15" name="Google Shape;315;p35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Ownership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16" name="Google Shape;316;p35"/>
          <p:cNvSpPr txBox="1"/>
          <p:nvPr/>
        </p:nvSpPr>
        <p:spPr>
          <a:xfrm>
            <a:off x="1451325" y="1112455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https://doc.rust-lang.org/book/ch04-01-what-is-ownership.html#:~:text=Rust%20uses%20a%20third%20approach,your%20program%20while%20it's%20running.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17" name="Google Shape;31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437875"/>
            <a:ext cx="27375274" cy="400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6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323" name="Google Shape;323;p36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324" name="Google Shape;324;p36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b="1" lang="en" sz="4200">
                <a:latin typeface="Proxima Nova"/>
                <a:ea typeface="Proxima Nova"/>
                <a:cs typeface="Proxima Nova"/>
                <a:sym typeface="Proxima Nova"/>
              </a:rPr>
              <a:t>let mut s = String::from("hello");</a:t>
            </a:r>
            <a:endParaRPr b="1"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String type above is stored on heap as it has variable length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The memory must be requested from the memory allocator at runtime.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We need a way of returning this memory to the allocator when we’re done with our String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25" name="Google Shape;325;p36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Ownership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26" name="Google Shape;326;p36"/>
          <p:cNvSpPr txBox="1"/>
          <p:nvPr/>
        </p:nvSpPr>
        <p:spPr>
          <a:xfrm>
            <a:off x="1451325" y="1112455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https://doc.rust-lang.org/book/ch04-01-what-is-ownership.html#:~:text=Rust%20uses%20a%20third%20approach,your%20program%20while%20it's%20running.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7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332" name="Google Shape;332;p37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333" name="Google Shape;333;p37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Allocation happens when we call the </a:t>
            </a:r>
            <a:r>
              <a:rPr lang="en" sz="4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String::from("hello"); like usual</a:t>
            </a:r>
            <a:endParaRPr sz="4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roxima Nova"/>
              <a:buChar char="●"/>
            </a:pPr>
            <a:r>
              <a:rPr lang="en" sz="4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Deallocation happens automatically when the variable goes out of scope</a:t>
            </a:r>
            <a:endParaRPr sz="4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roxima Nova"/>
              <a:buChar char="●"/>
            </a:pPr>
            <a:r>
              <a:rPr lang="en" sz="4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Rust automatically calls a special drop function for us</a:t>
            </a:r>
            <a:endParaRPr sz="4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34" name="Google Shape;334;p37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Ownership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35" name="Google Shape;335;p37"/>
          <p:cNvSpPr txBox="1"/>
          <p:nvPr/>
        </p:nvSpPr>
        <p:spPr>
          <a:xfrm>
            <a:off x="1451325" y="1112455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https://doc.rust-lang.org/book/ch04-01-what-is-ownership.html#:~:text=Rust%20uses%20a%20third%20approach,your%20program%20while%20it's%20running.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8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341" name="Google Shape;341;p38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342" name="Google Shape;342;p38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roxima Nova"/>
              <a:buChar char="●"/>
            </a:pPr>
            <a:r>
              <a:rPr lang="en" sz="4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Below x = 5 and then y is equal to x </a:t>
            </a:r>
            <a:endParaRPr sz="4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Proxima Nova"/>
              <a:buChar char="●"/>
            </a:pPr>
            <a:r>
              <a:rPr lang="en" sz="4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These fixed sized variables are stored on the stack</a:t>
            </a:r>
            <a:endParaRPr sz="4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43" name="Google Shape;343;p38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Ownership Trickiness 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44" name="Google Shape;344;p38"/>
          <p:cNvSpPr txBox="1"/>
          <p:nvPr/>
        </p:nvSpPr>
        <p:spPr>
          <a:xfrm>
            <a:off x="1451325" y="1112455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https://doc.rust-lang.org/book/ch04-01-what-is-ownership.html#:~:text=Rust%20uses%20a%20third%20approach,your%20program%20while%20it's%20running.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45" name="Google Shape;345;p38"/>
          <p:cNvPicPr preferRelativeResize="0"/>
          <p:nvPr/>
        </p:nvPicPr>
        <p:blipFill rotWithShape="1">
          <a:blip r:embed="rId3">
            <a:alphaModFix/>
          </a:blip>
          <a:srcRect b="0" l="0" r="58773" t="0"/>
          <a:stretch/>
        </p:blipFill>
        <p:spPr>
          <a:xfrm>
            <a:off x="1178250" y="5931050"/>
            <a:ext cx="21211075" cy="408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9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351" name="Google Shape;351;p39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352" name="Google Shape;352;p39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This situation appears the same but is different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These values are stored on the heap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The heap region storing the string is not copied, only references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53" name="Google Shape;353;p39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Ownership Trickiness 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54" name="Google Shape;354;p39"/>
          <p:cNvSpPr txBox="1"/>
          <p:nvPr/>
        </p:nvSpPr>
        <p:spPr>
          <a:xfrm>
            <a:off x="1451325" y="1112455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https://doc.rust-lang.org/book/ch04-01-what-is-ownership.html#:~:text=Rust%20uses%20a%20third%20approach,your%20program%20while%20it's%20running.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55" name="Google Shape;355;p39"/>
          <p:cNvPicPr preferRelativeResize="0"/>
          <p:nvPr/>
        </p:nvPicPr>
        <p:blipFill rotWithShape="1">
          <a:blip r:embed="rId3">
            <a:alphaModFix/>
          </a:blip>
          <a:srcRect b="0" l="0" r="59581" t="0"/>
          <a:stretch/>
        </p:blipFill>
        <p:spPr>
          <a:xfrm>
            <a:off x="1178250" y="5920154"/>
            <a:ext cx="21211073" cy="4490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0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361" name="Google Shape;361;p40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362" name="Google Shape;362;p40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3" name="Google Shape;363;p40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Ownership Trickiness 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4" name="Google Shape;364;p40"/>
          <p:cNvSpPr txBox="1"/>
          <p:nvPr/>
        </p:nvSpPr>
        <p:spPr>
          <a:xfrm>
            <a:off x="1451325" y="1112455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https://doc.rust-lang.org/book/ch04-01-what-is-ownership.html#:~:text=Rust%20uses%20a%20third%20approach,your%20program%20while%20it's%20running.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65" name="Google Shape;36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9425" y="2562688"/>
            <a:ext cx="16419263" cy="8447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1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371" name="Google Shape;371;p41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372" name="Google Shape;372;p41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73" name="Google Shape;373;p41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Ownership Trickiness 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74" name="Google Shape;374;p41"/>
          <p:cNvSpPr txBox="1"/>
          <p:nvPr/>
        </p:nvSpPr>
        <p:spPr>
          <a:xfrm>
            <a:off x="1451325" y="1112455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https://doc.rust-lang.org/book/ch04-01-what-is-ownership.html#:~:text=Rust%20uses%20a%20third%20approach,your%20program%20while%20it's%20running.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75" name="Google Shape;37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1775" y="2764205"/>
            <a:ext cx="8718567" cy="8019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2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381" name="Google Shape;381;p42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382" name="Google Shape;382;p42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If we want deep copy behavior we can call clone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83" name="Google Shape;383;p42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Ownership Trickiness 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84" name="Google Shape;384;p42"/>
          <p:cNvSpPr txBox="1"/>
          <p:nvPr/>
        </p:nvSpPr>
        <p:spPr>
          <a:xfrm>
            <a:off x="1451325" y="1112455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https://doc.rust-lang.org/book/ch04-01-what-is-ownership.html#:~:text=Rust%20uses%20a%20third%20approach,your%20program%20while%20it's%20running.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85" name="Google Shape;385;p42"/>
          <p:cNvPicPr preferRelativeResize="0"/>
          <p:nvPr/>
        </p:nvPicPr>
        <p:blipFill rotWithShape="1">
          <a:blip r:embed="rId3">
            <a:alphaModFix/>
          </a:blip>
          <a:srcRect b="0" l="0" r="32560" t="0"/>
          <a:stretch/>
        </p:blipFill>
        <p:spPr>
          <a:xfrm>
            <a:off x="1451325" y="6306850"/>
            <a:ext cx="20938000" cy="322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22150" y="2048396"/>
            <a:ext cx="2994200" cy="329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3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392" name="Google Shape;392;p43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393" name="Google Shape;393;p43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Ownership Trickiness 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94" name="Google Shape;39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4725" y="2716482"/>
            <a:ext cx="8167075" cy="897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4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A trait that can be placed on certain types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Applies to Stack-only data, makes a physical copy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Can’t 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annotate</a:t>
            </a: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 types with Copy if they implement Drop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Common types: integers, booleans, floats, chars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00" name="Google Shape;400;p44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401" name="Google Shape;401;p44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402" name="Google Shape;402;p44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Ownership Trickiness 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03" name="Google Shape;403;p44"/>
          <p:cNvSpPr txBox="1"/>
          <p:nvPr/>
        </p:nvSpPr>
        <p:spPr>
          <a:xfrm>
            <a:off x="1451325" y="1112455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https://doc.rust-lang.org/book/ch04-01-what-is-ownership.html#:~:text=Rust%20uses%20a%20third%20approach,your%20program%20while%20it's%20running.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5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409" name="Google Shape;409;p45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410" name="Google Shape;410;p45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Ownership Trickiness 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11" name="Google Shape;411;p45"/>
          <p:cNvSpPr txBox="1"/>
          <p:nvPr/>
        </p:nvSpPr>
        <p:spPr>
          <a:xfrm>
            <a:off x="1451325" y="1112455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https://doc.rust-lang.org/book/ch04-01-what-is-ownership.html#:~:text=Rust%20uses%20a%20third%20approach,your%20program%20while%20it's%20running.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12" name="Google Shape;41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4368749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6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418" name="Google Shape;418;p46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419" name="Google Shape;419;p46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Ownership Trickiness 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20" name="Google Shape;420;p46"/>
          <p:cNvSpPr txBox="1"/>
          <p:nvPr/>
        </p:nvSpPr>
        <p:spPr>
          <a:xfrm>
            <a:off x="1451325" y="1112455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https://doc.rust-lang.org/book/ch04-01-what-is-ownership.html#:~:text=Rust%20uses%20a%20third%20approach,your%20program%20while%20it's%20running.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21" name="Google Shape;42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9675" y="2723663"/>
            <a:ext cx="9489835" cy="8045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4" y="0"/>
            <a:ext cx="19607976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7"/>
          <p:cNvSpPr txBox="1"/>
          <p:nvPr/>
        </p:nvSpPr>
        <p:spPr>
          <a:xfrm>
            <a:off x="1178250" y="3175725"/>
            <a:ext cx="198915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How to avoid this constant transfer of ownership?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We’ll see next time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28" name="Google Shape;428;p47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Memory Management in Rust</a:t>
            </a:r>
            <a:endParaRPr/>
          </a:p>
        </p:txBody>
      </p:sp>
      <p:sp>
        <p:nvSpPr>
          <p:cNvPr id="429" name="Google Shape;429;p47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Jaylem Brar</a:t>
            </a:r>
            <a:endParaRPr/>
          </a:p>
        </p:txBody>
      </p:sp>
      <p:sp>
        <p:nvSpPr>
          <p:cNvPr id="430" name="Google Shape;430;p47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Ownership Trickiness 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31" name="Google Shape;431;p47"/>
          <p:cNvSpPr txBox="1"/>
          <p:nvPr/>
        </p:nvSpPr>
        <p:spPr>
          <a:xfrm>
            <a:off x="1451325" y="11124550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https://doc.rust-lang.org/book/ch04-01-what-is-ownership.html#:~:text=Rust%20uses%20a%20third%20approach,your%20program%20while%20it's%20running.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8"/>
          <p:cNvSpPr txBox="1"/>
          <p:nvPr>
            <p:ph type="title"/>
          </p:nvPr>
        </p:nvSpPr>
        <p:spPr>
          <a:xfrm>
            <a:off x="8342500" y="5558738"/>
            <a:ext cx="8740500" cy="2598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600"/>
              <a:t>Other Rust Syntax</a:t>
            </a:r>
            <a:endParaRPr sz="8600"/>
          </a:p>
        </p:txBody>
      </p:sp>
      <p:sp>
        <p:nvSpPr>
          <p:cNvPr id="437" name="Google Shape;437;p48"/>
          <p:cNvSpPr txBox="1"/>
          <p:nvPr>
            <p:ph idx="1" type="subTitle"/>
          </p:nvPr>
        </p:nvSpPr>
        <p:spPr>
          <a:xfrm>
            <a:off x="3779650" y="4540000"/>
            <a:ext cx="4563000" cy="4650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9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Syntax in Rust</a:t>
            </a:r>
            <a:endParaRPr/>
          </a:p>
        </p:txBody>
      </p:sp>
      <p:sp>
        <p:nvSpPr>
          <p:cNvPr id="443" name="Google Shape;443;p49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Brent Friedman</a:t>
            </a:r>
            <a:endParaRPr/>
          </a:p>
        </p:txBody>
      </p:sp>
      <p:sp>
        <p:nvSpPr>
          <p:cNvPr id="444" name="Google Shape;444;p49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In Rust, you don’t need to include a “return” statement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1" marL="13716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○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The final expression is automatically returned if you omit a semicolon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1" marL="13716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○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“Return” usually only used to exit a function early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45" name="Google Shape;445;p49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Returning Values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46" name="Google Shape;446;p49"/>
          <p:cNvSpPr txBox="1"/>
          <p:nvPr/>
        </p:nvSpPr>
        <p:spPr>
          <a:xfrm>
            <a:off x="1473850" y="11771113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https://doc.rust-lang.org/reference/expressions/loop-expr.html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47" name="Google Shape;44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7563" y="5855750"/>
            <a:ext cx="14592876" cy="494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0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Syntax in Rust</a:t>
            </a:r>
            <a:endParaRPr/>
          </a:p>
        </p:txBody>
      </p:sp>
      <p:sp>
        <p:nvSpPr>
          <p:cNvPr id="453" name="Google Shape;453;p50"/>
          <p:cNvSpPr txBox="1"/>
          <p:nvPr>
            <p:ph idx="1" type="body"/>
          </p:nvPr>
        </p:nvSpPr>
        <p:spPr>
          <a:xfrm>
            <a:off x="2093125" y="3122625"/>
            <a:ext cx="20182500" cy="83295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533400" lvl="0" marL="457200" rtl="0" algn="l">
              <a:spcBef>
                <a:spcPts val="0"/>
              </a:spcBef>
              <a:spcAft>
                <a:spcPts val="0"/>
              </a:spcAft>
              <a:buSzPts val="4800"/>
              <a:buChar char="●"/>
            </a:pPr>
            <a:r>
              <a:rPr lang="en"/>
              <a:t>Most constructs return a value</a:t>
            </a:r>
            <a:endParaRPr/>
          </a:p>
          <a:p>
            <a:pPr indent="-533400" lvl="1" marL="914400" rtl="0" algn="l">
              <a:spcBef>
                <a:spcPts val="0"/>
              </a:spcBef>
              <a:spcAft>
                <a:spcPts val="0"/>
              </a:spcAft>
              <a:buSzPts val="4800"/>
              <a:buChar char="○"/>
            </a:pPr>
            <a:r>
              <a:rPr lang="en"/>
              <a:t>Different from other languages which have statements (do something) and expressions (return a value)</a:t>
            </a:r>
            <a:endParaRPr/>
          </a:p>
        </p:txBody>
      </p:sp>
      <p:sp>
        <p:nvSpPr>
          <p:cNvPr id="454" name="Google Shape;454;p50"/>
          <p:cNvSpPr txBox="1"/>
          <p:nvPr>
            <p:ph idx="2" type="subTitle"/>
          </p:nvPr>
        </p:nvSpPr>
        <p:spPr>
          <a:xfrm>
            <a:off x="2924725" y="1896000"/>
            <a:ext cx="143076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Rust is expression-oriented</a:t>
            </a:r>
            <a:endParaRPr/>
          </a:p>
        </p:txBody>
      </p:sp>
      <p:sp>
        <p:nvSpPr>
          <p:cNvPr id="455" name="Google Shape;455;p50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Brent Friedman</a:t>
            </a:r>
            <a:endParaRPr/>
          </a:p>
        </p:txBody>
      </p:sp>
      <p:pic>
        <p:nvPicPr>
          <p:cNvPr id="456" name="Google Shape;45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0838" y="5953425"/>
            <a:ext cx="17172375" cy="65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1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Syntax in Rust</a:t>
            </a:r>
            <a:endParaRPr/>
          </a:p>
        </p:txBody>
      </p:sp>
      <p:sp>
        <p:nvSpPr>
          <p:cNvPr id="462" name="Google Shape;462;p51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Brent Friedman</a:t>
            </a:r>
            <a:endParaRPr/>
          </a:p>
        </p:txBody>
      </p:sp>
      <p:sp>
        <p:nvSpPr>
          <p:cNvPr id="463" name="Google Shape;463;p51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Can think of this as a switch-case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1" marL="13716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○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_ is the default action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64" name="Google Shape;464;p51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Match Expression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65" name="Google Shape;465;p51"/>
          <p:cNvSpPr txBox="1"/>
          <p:nvPr/>
        </p:nvSpPr>
        <p:spPr>
          <a:xfrm>
            <a:off x="1473850" y="11771113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Source: https://doc.rust-lang.org/reference/expressions/loop-expr.html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66" name="Google Shape;46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07925" y="2441500"/>
            <a:ext cx="10455275" cy="74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2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Syntax in Rust</a:t>
            </a:r>
            <a:endParaRPr/>
          </a:p>
        </p:txBody>
      </p:sp>
      <p:sp>
        <p:nvSpPr>
          <p:cNvPr id="472" name="Google Shape;472;p52"/>
          <p:cNvSpPr txBox="1"/>
          <p:nvPr>
            <p:ph idx="1" type="body"/>
          </p:nvPr>
        </p:nvSpPr>
        <p:spPr>
          <a:xfrm>
            <a:off x="2093125" y="3122625"/>
            <a:ext cx="20182500" cy="83295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533400" lvl="0" marL="457200" rtl="0" algn="l">
              <a:spcBef>
                <a:spcPts val="0"/>
              </a:spcBef>
              <a:spcAft>
                <a:spcPts val="0"/>
              </a:spcAft>
              <a:buSzPts val="4800"/>
              <a:buChar char="●"/>
            </a:pPr>
            <a:r>
              <a:rPr lang="en"/>
              <a:t>Result enum type in practice</a:t>
            </a:r>
            <a:endParaRPr/>
          </a:p>
        </p:txBody>
      </p:sp>
      <p:sp>
        <p:nvSpPr>
          <p:cNvPr id="473" name="Google Shape;473;p52"/>
          <p:cNvSpPr txBox="1"/>
          <p:nvPr>
            <p:ph idx="2" type="subTitle"/>
          </p:nvPr>
        </p:nvSpPr>
        <p:spPr>
          <a:xfrm>
            <a:off x="2924725" y="1896000"/>
            <a:ext cx="143076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Rust is expression-oriented</a:t>
            </a:r>
            <a:endParaRPr/>
          </a:p>
        </p:txBody>
      </p:sp>
      <p:sp>
        <p:nvSpPr>
          <p:cNvPr id="474" name="Google Shape;474;p52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Brent Friedman</a:t>
            </a:r>
            <a:endParaRPr/>
          </a:p>
        </p:txBody>
      </p:sp>
      <p:pic>
        <p:nvPicPr>
          <p:cNvPr id="475" name="Google Shape;47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3325" y="5320500"/>
            <a:ext cx="12484127" cy="719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53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Syntax in Rust</a:t>
            </a:r>
            <a:endParaRPr/>
          </a:p>
        </p:txBody>
      </p:sp>
      <p:sp>
        <p:nvSpPr>
          <p:cNvPr id="481" name="Google Shape;481;p53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AUTHOR: Brent Friedman</a:t>
            </a:r>
            <a:endParaRPr/>
          </a:p>
        </p:txBody>
      </p:sp>
      <p:sp>
        <p:nvSpPr>
          <p:cNvPr id="482" name="Google Shape;482;p53"/>
          <p:cNvSpPr txBox="1"/>
          <p:nvPr/>
        </p:nvSpPr>
        <p:spPr>
          <a:xfrm>
            <a:off x="1178250" y="3175725"/>
            <a:ext cx="19891500" cy="85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●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Panic!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1" marL="13716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○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Ends the program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95300" lvl="1" marL="1371600" rtl="0" algn="l">
              <a:spcBef>
                <a:spcPts val="0"/>
              </a:spcBef>
              <a:spcAft>
                <a:spcPts val="0"/>
              </a:spcAft>
              <a:buSzPts val="4200"/>
              <a:buFont typeface="Proxima Nova"/>
              <a:buChar char="○"/>
            </a:pPr>
            <a:r>
              <a:rPr lang="en" sz="4200">
                <a:latin typeface="Proxima Nova"/>
                <a:ea typeface="Proxima Nova"/>
                <a:cs typeface="Proxima Nova"/>
                <a:sym typeface="Proxima Nova"/>
              </a:rPr>
              <a:t>Used to prevent memory leaks and other errors</a:t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3" name="Google Shape;483;p53"/>
          <p:cNvSpPr txBox="1"/>
          <p:nvPr/>
        </p:nvSpPr>
        <p:spPr>
          <a:xfrm>
            <a:off x="3257700" y="1969250"/>
            <a:ext cx="13170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roxima Nova"/>
                <a:ea typeface="Proxima Nova"/>
                <a:cs typeface="Proxima Nova"/>
                <a:sym typeface="Proxima Nova"/>
              </a:rPr>
              <a:t>Panic!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4" name="Google Shape;484;p53"/>
          <p:cNvSpPr txBox="1"/>
          <p:nvPr/>
        </p:nvSpPr>
        <p:spPr>
          <a:xfrm>
            <a:off x="1473850" y="11771113"/>
            <a:ext cx="150813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roxima Nova"/>
                <a:ea typeface="Proxima Nova"/>
                <a:cs typeface="Proxima Nova"/>
                <a:sym typeface="Proxima Nova"/>
              </a:rPr>
              <a:t>https://doc.rust-lang.org/std/macro.panic.html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85" name="Google Shape;48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4725" y="6574354"/>
            <a:ext cx="19464600" cy="28300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