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13716000" cx="24368750"/>
  <p:notesSz cx="6858000" cy="9144000"/>
  <p:embeddedFontLst>
    <p:embeddedFont>
      <p:font typeface="Proxima Nova"/>
      <p:regular r:id="rId36"/>
      <p:bold r:id="rId37"/>
      <p:italic r:id="rId38"/>
      <p:boldItalic r:id="rId39"/>
    </p:embeddedFont>
    <p:embeddedFont>
      <p:font typeface="Montserrat"/>
      <p:regular r:id="rId40"/>
      <p:bold r:id="rId41"/>
      <p:italic r:id="rId42"/>
      <p:boldItalic r:id="rId43"/>
    </p:embeddedFont>
    <p:embeddedFont>
      <p:font typeface="Lato"/>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regular.fntdata"/><Relationship Id="rId20" Type="http://schemas.openxmlformats.org/officeDocument/2006/relationships/slide" Target="slides/slide16.xml"/><Relationship Id="rId42" Type="http://schemas.openxmlformats.org/officeDocument/2006/relationships/font" Target="fonts/Montserrat-italic.fntdata"/><Relationship Id="rId41" Type="http://schemas.openxmlformats.org/officeDocument/2006/relationships/font" Target="fonts/Montserrat-bold.fntdata"/><Relationship Id="rId22" Type="http://schemas.openxmlformats.org/officeDocument/2006/relationships/slide" Target="slides/slide18.xml"/><Relationship Id="rId44" Type="http://schemas.openxmlformats.org/officeDocument/2006/relationships/font" Target="fonts/Lato-regular.fntdata"/><Relationship Id="rId21" Type="http://schemas.openxmlformats.org/officeDocument/2006/relationships/slide" Target="slides/slide17.xml"/><Relationship Id="rId43" Type="http://schemas.openxmlformats.org/officeDocument/2006/relationships/font" Target="fonts/Montserrat-boldItalic.fntdata"/><Relationship Id="rId24" Type="http://schemas.openxmlformats.org/officeDocument/2006/relationships/slide" Target="slides/slide20.xml"/><Relationship Id="rId46" Type="http://schemas.openxmlformats.org/officeDocument/2006/relationships/font" Target="fonts/Lato-italic.fntdata"/><Relationship Id="rId23" Type="http://schemas.openxmlformats.org/officeDocument/2006/relationships/slide" Target="slides/slide19.xml"/><Relationship Id="rId45" Type="http://schemas.openxmlformats.org/officeDocument/2006/relationships/font" Target="fonts/La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47" Type="http://schemas.openxmlformats.org/officeDocument/2006/relationships/font" Target="fonts/Lato-boldItalic.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ProximaNova-bold.fntdata"/><Relationship Id="rId14" Type="http://schemas.openxmlformats.org/officeDocument/2006/relationships/slide" Target="slides/slide10.xml"/><Relationship Id="rId36" Type="http://schemas.openxmlformats.org/officeDocument/2006/relationships/font" Target="fonts/ProximaNova-regular.fntdata"/><Relationship Id="rId17" Type="http://schemas.openxmlformats.org/officeDocument/2006/relationships/slide" Target="slides/slide13.xml"/><Relationship Id="rId39" Type="http://schemas.openxmlformats.org/officeDocument/2006/relationships/font" Target="fonts/ProximaNova-boldItalic.fntdata"/><Relationship Id="rId16" Type="http://schemas.openxmlformats.org/officeDocument/2006/relationships/slide" Target="slides/slide12.xml"/><Relationship Id="rId38" Type="http://schemas.openxmlformats.org/officeDocument/2006/relationships/font" Target="fonts/ProximaNova-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innet.infura.io/YOUR_INFURA_API_KEY"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innet.infura.io/YOUR_INFURA_API_KEY"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51da6455d5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51da6455d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51da6455d5_0_8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51da6455d5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51da6455d5_0_3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51da6455d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51f2f99f16_2_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51f2f99f16_2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54be7f3b91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54be7f3b9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51f2f99f16_1_1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51f2f99f16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51f2f99f16_2_2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51f2f99f16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51da6455d5_0_8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51da6455d5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51da6455d5_0_5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51da6455d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51da6455d5_0_6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51da6455d5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51da6455d5_0_13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51da6455d5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17ffc60199_0_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17ffc6019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4d0f8fac50_2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4d0f8fac5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51da6455d5_0_14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51da6455d5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51da6455d5_0_10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51da6455d5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Consider the example of an interface. An ABI is just an interface for web3 to use to correctly format your calls to the ethereum blockchain</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51da6455d5_0_115: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51da6455d5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51da6455d5_0_12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51da6455d5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17ffc60199_0_4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217ffc60199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17ffc60199_0_2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17ffc60199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51da6455d5_0_15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51da6455d5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51da6455d5_0_159: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51da6455d5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529413025c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529413025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So up till now, we’ve covered all the key concepts and definitions you need to know for web3.js. It’s time to get hands dirty and I will show you guys how to exactly use web3.js to interact with ethereum blockchain.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Note that, web3.js is just a tool for us to read and write on blockchain. More specifically, web3.js uses JSON RPC call to interact with blockchain. Thus, if we want to use web3.js, We need to have actual nodes running.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There are several ways to do that. We could use Geth（Go Ethereum）, the tool I introduced in the first day of the lecture. Geth enables us to run an Ethereum node locally. Or we have other options, infura or parity. Today, I will mainly introduce infura because it’s the most efficient tool to run ethereum nodes.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Infura is a hosted ethereum node cluster that basically runs node for you, so that you don’t have to spend local storage and tremendous sync time to run local ethereum nodes.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bde68e0c71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2bde68e0c7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So up till now, we’ve covered all the key concepts and definitions you need to know for web3.js. It’s time to get hands dirty and I will show you guys how to exactly use web3.js to interact with ethereum blockchain.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Note that, web3.js is just a tool for us to read and write on blockchain. More specifically, web3.js uses JSON RPC call to interact with blockchain. Thus, if we want to use web3.js, We need to have actual nodes running.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There are several ways to do that. We could use Geth（Go Ethereum）, the tool I introduced in the first day of the lecture. Geth enables us to run an Ethereum node locally. Or we have other options, infura or parity. Today, I will mainly introduce infura because it’s the most efficient tool to run ethereum nodes.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Infura is a hosted ethereum node cluster that basically runs node for you, so that you don’t have to spend local storage and tremendous sync time to run local ethereum nodes.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529413025c_0_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529413025c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Remember, a provider is a connection to the ethereum network </a:t>
            </a:r>
            <a:endParaRPr>
              <a:solidFill>
                <a:schemeClr val="dk1"/>
              </a:solidFill>
            </a:endParaRPr>
          </a:p>
          <a:p>
            <a:pPr indent="0" lvl="0" marL="0" rtl="0" algn="l">
              <a:lnSpc>
                <a:spcPct val="115000"/>
              </a:lnSpc>
              <a:spcBef>
                <a:spcPts val="0"/>
              </a:spcBef>
              <a:spcAft>
                <a:spcPts val="0"/>
              </a:spcAft>
              <a:buNone/>
            </a:pPr>
            <a:r>
              <a:rPr lang="en">
                <a:solidFill>
                  <a:schemeClr val="dk1"/>
                </a:solidFill>
              </a:rPr>
              <a:t>And a Signer is a class that holds your private key and can sign things.</a:t>
            </a:r>
            <a:endParaRPr>
              <a:solidFill>
                <a:schemeClr val="dk1"/>
              </a:solidFill>
            </a:endParaRPr>
          </a:p>
          <a:p>
            <a:pPr indent="0" lvl="0" marL="457200" rtl="0" algn="l">
              <a:lnSpc>
                <a:spcPct val="115000"/>
              </a:lnSpc>
              <a:spcBef>
                <a:spcPts val="0"/>
              </a:spcBef>
              <a:spcAft>
                <a:spcPts val="0"/>
              </a:spcAft>
              <a:buNone/>
            </a:pPr>
            <a:r>
              <a:t/>
            </a:r>
            <a:endParaRPr>
              <a:solidFill>
                <a:schemeClr val="dk1"/>
              </a:solidFill>
            </a:endParaRPr>
          </a:p>
          <a:p>
            <a:pPr indent="0" lvl="0" marL="457200" rtl="0" algn="l">
              <a:lnSpc>
                <a:spcPct val="115000"/>
              </a:lnSpc>
              <a:spcBef>
                <a:spcPts val="0"/>
              </a:spcBef>
              <a:spcAft>
                <a:spcPts val="0"/>
              </a:spcAft>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Once we got infura setup. Let’s fire up web3.js. </a:t>
            </a:r>
            <a:r>
              <a:rPr lang="en">
                <a:solidFill>
                  <a:schemeClr val="dk1"/>
                </a:solidFill>
                <a:latin typeface="Times"/>
                <a:ea typeface="Times"/>
                <a:cs typeface="Times"/>
                <a:sym typeface="Times"/>
              </a:rPr>
              <a:t>First fire a node up by typing “node”, then:</a:t>
            </a:r>
            <a:endParaRPr>
              <a:solidFill>
                <a:schemeClr val="dk1"/>
              </a:solidFill>
              <a:latin typeface="Times"/>
              <a:ea typeface="Times"/>
              <a:cs typeface="Times"/>
              <a:sym typeface="Times"/>
            </a:endParaRPr>
          </a:p>
          <a:p>
            <a:pPr indent="400050" lvl="0" marL="342900" rtl="0" algn="l">
              <a:spcBef>
                <a:spcPts val="0"/>
              </a:spcBef>
              <a:spcAft>
                <a:spcPts val="0"/>
              </a:spcAft>
              <a:buNone/>
            </a:pPr>
            <a:r>
              <a:rPr lang="en">
                <a:solidFill>
                  <a:schemeClr val="dk1"/>
                </a:solidFill>
                <a:latin typeface="Times"/>
                <a:ea typeface="Times"/>
                <a:cs typeface="Times"/>
                <a:sym typeface="Times"/>
              </a:rPr>
              <a:t>	</a:t>
            </a:r>
            <a:r>
              <a:rPr b="1" lang="en">
                <a:solidFill>
                  <a:srgbClr val="444444"/>
                </a:solidFill>
                <a:highlight>
                  <a:srgbClr val="F0F0F0"/>
                </a:highlight>
              </a:rPr>
              <a:t>const</a:t>
            </a:r>
            <a:r>
              <a:rPr lang="en">
                <a:solidFill>
                  <a:srgbClr val="444444"/>
                </a:solidFill>
                <a:highlight>
                  <a:srgbClr val="F0F0F0"/>
                </a:highlight>
              </a:rPr>
              <a:t> Web3 = </a:t>
            </a:r>
            <a:r>
              <a:rPr lang="en">
                <a:solidFill>
                  <a:srgbClr val="397300"/>
                </a:solidFill>
                <a:highlight>
                  <a:srgbClr val="F0F0F0"/>
                </a:highlight>
              </a:rPr>
              <a:t>require</a:t>
            </a:r>
            <a:r>
              <a:rPr lang="en">
                <a:solidFill>
                  <a:srgbClr val="444444"/>
                </a:solidFill>
                <a:highlight>
                  <a:srgbClr val="F0F0F0"/>
                </a:highlight>
              </a:rPr>
              <a:t>(</a:t>
            </a:r>
            <a:r>
              <a:rPr lang="en">
                <a:solidFill>
                  <a:srgbClr val="880000"/>
                </a:solidFill>
                <a:highlight>
                  <a:srgbClr val="F0F0F0"/>
                </a:highlight>
              </a:rPr>
              <a:t>'web3'</a:t>
            </a:r>
            <a:r>
              <a:rPr lang="en">
                <a:solidFill>
                  <a:srgbClr val="444444"/>
                </a:solidFill>
                <a:highlight>
                  <a:srgbClr val="F0F0F0"/>
                </a:highlight>
              </a:rPr>
              <a:t>)</a:t>
            </a:r>
            <a:r>
              <a:rPr lang="en">
                <a:solidFill>
                  <a:srgbClr val="880000"/>
                </a:solidFill>
              </a:rPr>
              <a:t> </a:t>
            </a:r>
            <a:r>
              <a:rPr lang="en">
                <a:solidFill>
                  <a:schemeClr val="dk1"/>
                </a:solidFill>
                <a:latin typeface="Times"/>
                <a:ea typeface="Times"/>
                <a:cs typeface="Times"/>
                <a:sym typeface="Times"/>
              </a:rPr>
              <a:t>Next, if you are using Infura: </a:t>
            </a:r>
            <a:r>
              <a:rPr b="1" lang="en">
                <a:solidFill>
                  <a:srgbClr val="444444"/>
                </a:solidFill>
                <a:highlight>
                  <a:srgbClr val="F0F0F0"/>
                </a:highlight>
              </a:rPr>
              <a:t>const</a:t>
            </a:r>
            <a:r>
              <a:rPr lang="en">
                <a:solidFill>
                  <a:srgbClr val="444444"/>
                </a:solidFill>
                <a:highlight>
                  <a:srgbClr val="F0F0F0"/>
                </a:highlight>
              </a:rPr>
              <a:t> rpcURL = </a:t>
            </a:r>
            <a:r>
              <a:rPr lang="en">
                <a:solidFill>
                  <a:srgbClr val="880000"/>
                </a:solidFill>
                <a:highlight>
                  <a:srgbClr val="F0F0F0"/>
                </a:highlight>
              </a:rPr>
              <a:t>"</a:t>
            </a:r>
            <a:r>
              <a:rPr lang="en" u="sng">
                <a:solidFill>
                  <a:srgbClr val="1155CC"/>
                </a:solidFill>
                <a:highlight>
                  <a:srgbClr val="F0F0F0"/>
                </a:highlight>
                <a:hlinkClick r:id="rId2">
                  <a:extLst>
                    <a:ext uri="{A12FA001-AC4F-418D-AE19-62706E023703}">
                      <ahyp:hlinkClr val="tx"/>
                    </a:ext>
                  </a:extLst>
                </a:hlinkClick>
              </a:rPr>
              <a:t>https://mainnet.infura.io/YOUR_INFURA_API_KEY</a:t>
            </a:r>
            <a:r>
              <a:rPr lang="en">
                <a:solidFill>
                  <a:srgbClr val="880000"/>
                </a:solidFill>
                <a:highlight>
                  <a:srgbClr val="F0F0F0"/>
                </a:highlight>
              </a:rPr>
              <a:t>"  </a:t>
            </a:r>
            <a:r>
              <a:rPr b="1" lang="en">
                <a:solidFill>
                  <a:srgbClr val="444444"/>
                </a:solidFill>
                <a:highlight>
                  <a:srgbClr val="F0F0F0"/>
                </a:highlight>
              </a:rPr>
              <a:t>const</a:t>
            </a:r>
            <a:r>
              <a:rPr lang="en">
                <a:solidFill>
                  <a:srgbClr val="444444"/>
                </a:solidFill>
                <a:highlight>
                  <a:srgbClr val="F0F0F0"/>
                </a:highlight>
              </a:rPr>
              <a:t> web3 = </a:t>
            </a:r>
            <a:r>
              <a:rPr b="1" lang="en">
                <a:solidFill>
                  <a:srgbClr val="444444"/>
                </a:solidFill>
                <a:highlight>
                  <a:srgbClr val="F0F0F0"/>
                </a:highlight>
              </a:rPr>
              <a:t>new</a:t>
            </a:r>
            <a:r>
              <a:rPr lang="en">
                <a:solidFill>
                  <a:srgbClr val="444444"/>
                </a:solidFill>
                <a:highlight>
                  <a:srgbClr val="F0F0F0"/>
                </a:highlight>
              </a:rPr>
              <a:t> Web3(rpcURL)</a:t>
            </a:r>
            <a:endParaRPr>
              <a:solidFill>
                <a:srgbClr val="444444"/>
              </a:solidFill>
              <a:highlight>
                <a:srgbClr val="F0F0F0"/>
              </a:highlight>
            </a:endParaRPr>
          </a:p>
          <a:p>
            <a:pPr indent="0" lvl="0" marL="0" rtl="0" algn="l">
              <a:spcBef>
                <a:spcPts val="0"/>
              </a:spcBef>
              <a:spcAft>
                <a:spcPts val="0"/>
              </a:spcAft>
              <a:buNone/>
            </a:pPr>
            <a:r>
              <a:rPr lang="en">
                <a:solidFill>
                  <a:schemeClr val="dk1"/>
                </a:solidFill>
                <a:latin typeface="Times"/>
                <a:ea typeface="Times"/>
                <a:cs typeface="Times"/>
                <a:sym typeface="Times"/>
              </a:rPr>
              <a:t>With this, the ethereum node is connected and the Web3.JS library is at your disposal</a:t>
            </a:r>
            <a:endParaRPr>
              <a:solidFill>
                <a:schemeClr val="dk1"/>
              </a:solidFill>
              <a:latin typeface="Times"/>
              <a:ea typeface="Times"/>
              <a:cs typeface="Times"/>
              <a:sym typeface="Times"/>
            </a:endParaRPr>
          </a:p>
          <a:p>
            <a:pPr indent="0" lvl="0" marL="0" rtl="0" algn="l">
              <a:spcBef>
                <a:spcPts val="0"/>
              </a:spcBef>
              <a:spcAft>
                <a:spcPts val="0"/>
              </a:spcAft>
              <a:buClr>
                <a:schemeClr val="dk1"/>
              </a:buClr>
              <a:buSzPts val="1100"/>
              <a:buFont typeface="Arial"/>
              <a:buNone/>
            </a:pPr>
            <a:r>
              <a:rPr lang="en">
                <a:solidFill>
                  <a:schemeClr val="dk1"/>
                </a:solidFill>
                <a:latin typeface="Times"/>
                <a:ea typeface="Times"/>
                <a:cs typeface="Times"/>
                <a:sym typeface="Times"/>
              </a:rPr>
              <a:t>You can use Geth and Parity also but that requires more time to sync up with the full chain.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17ffc60199_0_5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17ffc60199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Remember, a provider is a connection to the ethereum network </a:t>
            </a:r>
            <a:endParaRPr>
              <a:solidFill>
                <a:schemeClr val="dk1"/>
              </a:solidFill>
            </a:endParaRPr>
          </a:p>
          <a:p>
            <a:pPr indent="0" lvl="0" marL="0" rtl="0" algn="l">
              <a:lnSpc>
                <a:spcPct val="115000"/>
              </a:lnSpc>
              <a:spcBef>
                <a:spcPts val="0"/>
              </a:spcBef>
              <a:spcAft>
                <a:spcPts val="0"/>
              </a:spcAft>
              <a:buNone/>
            </a:pPr>
            <a:r>
              <a:rPr lang="en">
                <a:solidFill>
                  <a:schemeClr val="dk1"/>
                </a:solidFill>
              </a:rPr>
              <a:t>And a Signer is a class that holds your private key and can sign things.</a:t>
            </a:r>
            <a:endParaRPr>
              <a:solidFill>
                <a:schemeClr val="dk1"/>
              </a:solidFill>
            </a:endParaRPr>
          </a:p>
          <a:p>
            <a:pPr indent="0" lvl="0" marL="457200" rtl="0" algn="l">
              <a:lnSpc>
                <a:spcPct val="115000"/>
              </a:lnSpc>
              <a:spcBef>
                <a:spcPts val="0"/>
              </a:spcBef>
              <a:spcAft>
                <a:spcPts val="0"/>
              </a:spcAft>
              <a:buNone/>
            </a:pPr>
            <a:r>
              <a:t/>
            </a:r>
            <a:endParaRPr>
              <a:solidFill>
                <a:schemeClr val="dk1"/>
              </a:solidFill>
            </a:endParaRPr>
          </a:p>
          <a:p>
            <a:pPr indent="0" lvl="0" marL="457200" rtl="0" algn="l">
              <a:lnSpc>
                <a:spcPct val="115000"/>
              </a:lnSpc>
              <a:spcBef>
                <a:spcPts val="0"/>
              </a:spcBef>
              <a:spcAft>
                <a:spcPts val="0"/>
              </a:spcAft>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Once we got infura setup. Let’s fire up web3.js. </a:t>
            </a:r>
            <a:r>
              <a:rPr lang="en">
                <a:solidFill>
                  <a:schemeClr val="dk1"/>
                </a:solidFill>
                <a:latin typeface="Times"/>
                <a:ea typeface="Times"/>
                <a:cs typeface="Times"/>
                <a:sym typeface="Times"/>
              </a:rPr>
              <a:t>First fire a node up by typing “node”, then:</a:t>
            </a:r>
            <a:endParaRPr>
              <a:solidFill>
                <a:schemeClr val="dk1"/>
              </a:solidFill>
              <a:latin typeface="Times"/>
              <a:ea typeface="Times"/>
              <a:cs typeface="Times"/>
              <a:sym typeface="Times"/>
            </a:endParaRPr>
          </a:p>
          <a:p>
            <a:pPr indent="400050" lvl="0" marL="342900" rtl="0" algn="l">
              <a:spcBef>
                <a:spcPts val="0"/>
              </a:spcBef>
              <a:spcAft>
                <a:spcPts val="0"/>
              </a:spcAft>
              <a:buNone/>
            </a:pPr>
            <a:r>
              <a:rPr lang="en">
                <a:solidFill>
                  <a:schemeClr val="dk1"/>
                </a:solidFill>
                <a:latin typeface="Times"/>
                <a:ea typeface="Times"/>
                <a:cs typeface="Times"/>
                <a:sym typeface="Times"/>
              </a:rPr>
              <a:t>	</a:t>
            </a:r>
            <a:r>
              <a:rPr b="1" lang="en">
                <a:solidFill>
                  <a:srgbClr val="444444"/>
                </a:solidFill>
                <a:highlight>
                  <a:srgbClr val="F0F0F0"/>
                </a:highlight>
              </a:rPr>
              <a:t>const</a:t>
            </a:r>
            <a:r>
              <a:rPr lang="en">
                <a:solidFill>
                  <a:srgbClr val="444444"/>
                </a:solidFill>
                <a:highlight>
                  <a:srgbClr val="F0F0F0"/>
                </a:highlight>
              </a:rPr>
              <a:t> Web3 = </a:t>
            </a:r>
            <a:r>
              <a:rPr lang="en">
                <a:solidFill>
                  <a:srgbClr val="397300"/>
                </a:solidFill>
                <a:highlight>
                  <a:srgbClr val="F0F0F0"/>
                </a:highlight>
              </a:rPr>
              <a:t>require</a:t>
            </a:r>
            <a:r>
              <a:rPr lang="en">
                <a:solidFill>
                  <a:srgbClr val="444444"/>
                </a:solidFill>
                <a:highlight>
                  <a:srgbClr val="F0F0F0"/>
                </a:highlight>
              </a:rPr>
              <a:t>(</a:t>
            </a:r>
            <a:r>
              <a:rPr lang="en">
                <a:solidFill>
                  <a:srgbClr val="880000"/>
                </a:solidFill>
                <a:highlight>
                  <a:srgbClr val="F0F0F0"/>
                </a:highlight>
              </a:rPr>
              <a:t>'web3'</a:t>
            </a:r>
            <a:r>
              <a:rPr lang="en">
                <a:solidFill>
                  <a:srgbClr val="444444"/>
                </a:solidFill>
                <a:highlight>
                  <a:srgbClr val="F0F0F0"/>
                </a:highlight>
              </a:rPr>
              <a:t>)</a:t>
            </a:r>
            <a:r>
              <a:rPr lang="en">
                <a:solidFill>
                  <a:srgbClr val="880000"/>
                </a:solidFill>
              </a:rPr>
              <a:t> </a:t>
            </a:r>
            <a:r>
              <a:rPr lang="en">
                <a:solidFill>
                  <a:schemeClr val="dk1"/>
                </a:solidFill>
                <a:latin typeface="Times"/>
                <a:ea typeface="Times"/>
                <a:cs typeface="Times"/>
                <a:sym typeface="Times"/>
              </a:rPr>
              <a:t>Next, if you are using Infura: </a:t>
            </a:r>
            <a:r>
              <a:rPr b="1" lang="en">
                <a:solidFill>
                  <a:srgbClr val="444444"/>
                </a:solidFill>
                <a:highlight>
                  <a:srgbClr val="F0F0F0"/>
                </a:highlight>
              </a:rPr>
              <a:t>const</a:t>
            </a:r>
            <a:r>
              <a:rPr lang="en">
                <a:solidFill>
                  <a:srgbClr val="444444"/>
                </a:solidFill>
                <a:highlight>
                  <a:srgbClr val="F0F0F0"/>
                </a:highlight>
              </a:rPr>
              <a:t> rpcURL = </a:t>
            </a:r>
            <a:r>
              <a:rPr lang="en">
                <a:solidFill>
                  <a:srgbClr val="880000"/>
                </a:solidFill>
                <a:highlight>
                  <a:srgbClr val="F0F0F0"/>
                </a:highlight>
              </a:rPr>
              <a:t>"</a:t>
            </a:r>
            <a:r>
              <a:rPr lang="en" u="sng">
                <a:solidFill>
                  <a:srgbClr val="1155CC"/>
                </a:solidFill>
                <a:highlight>
                  <a:srgbClr val="F0F0F0"/>
                </a:highlight>
                <a:hlinkClick r:id="rId2">
                  <a:extLst>
                    <a:ext uri="{A12FA001-AC4F-418D-AE19-62706E023703}">
                      <ahyp:hlinkClr val="tx"/>
                    </a:ext>
                  </a:extLst>
                </a:hlinkClick>
              </a:rPr>
              <a:t>https://mainnet.infura.io/YOUR_INFURA_API_KEY</a:t>
            </a:r>
            <a:r>
              <a:rPr lang="en">
                <a:solidFill>
                  <a:srgbClr val="880000"/>
                </a:solidFill>
                <a:highlight>
                  <a:srgbClr val="F0F0F0"/>
                </a:highlight>
              </a:rPr>
              <a:t>"  </a:t>
            </a:r>
            <a:r>
              <a:rPr b="1" lang="en">
                <a:solidFill>
                  <a:srgbClr val="444444"/>
                </a:solidFill>
                <a:highlight>
                  <a:srgbClr val="F0F0F0"/>
                </a:highlight>
              </a:rPr>
              <a:t>const</a:t>
            </a:r>
            <a:r>
              <a:rPr lang="en">
                <a:solidFill>
                  <a:srgbClr val="444444"/>
                </a:solidFill>
                <a:highlight>
                  <a:srgbClr val="F0F0F0"/>
                </a:highlight>
              </a:rPr>
              <a:t> web3 = </a:t>
            </a:r>
            <a:r>
              <a:rPr b="1" lang="en">
                <a:solidFill>
                  <a:srgbClr val="444444"/>
                </a:solidFill>
                <a:highlight>
                  <a:srgbClr val="F0F0F0"/>
                </a:highlight>
              </a:rPr>
              <a:t>new</a:t>
            </a:r>
            <a:r>
              <a:rPr lang="en">
                <a:solidFill>
                  <a:srgbClr val="444444"/>
                </a:solidFill>
                <a:highlight>
                  <a:srgbClr val="F0F0F0"/>
                </a:highlight>
              </a:rPr>
              <a:t> Web3(rpcURL)</a:t>
            </a:r>
            <a:endParaRPr>
              <a:solidFill>
                <a:srgbClr val="444444"/>
              </a:solidFill>
              <a:highlight>
                <a:srgbClr val="F0F0F0"/>
              </a:highlight>
            </a:endParaRPr>
          </a:p>
          <a:p>
            <a:pPr indent="0" lvl="0" marL="0" rtl="0" algn="l">
              <a:spcBef>
                <a:spcPts val="0"/>
              </a:spcBef>
              <a:spcAft>
                <a:spcPts val="0"/>
              </a:spcAft>
              <a:buNone/>
            </a:pPr>
            <a:r>
              <a:rPr lang="en">
                <a:solidFill>
                  <a:schemeClr val="dk1"/>
                </a:solidFill>
                <a:latin typeface="Times"/>
                <a:ea typeface="Times"/>
                <a:cs typeface="Times"/>
                <a:sym typeface="Times"/>
              </a:rPr>
              <a:t>With this, the ethereum node is connected and the Web3.JS library is at your disposal</a:t>
            </a:r>
            <a:endParaRPr>
              <a:solidFill>
                <a:schemeClr val="dk1"/>
              </a:solidFill>
              <a:latin typeface="Times"/>
              <a:ea typeface="Times"/>
              <a:cs typeface="Times"/>
              <a:sym typeface="Times"/>
            </a:endParaRPr>
          </a:p>
          <a:p>
            <a:pPr indent="0" lvl="0" marL="0" rtl="0" algn="l">
              <a:spcBef>
                <a:spcPts val="0"/>
              </a:spcBef>
              <a:spcAft>
                <a:spcPts val="0"/>
              </a:spcAft>
              <a:buClr>
                <a:schemeClr val="dk1"/>
              </a:buClr>
              <a:buSzPts val="1100"/>
              <a:buFont typeface="Arial"/>
              <a:buNone/>
            </a:pPr>
            <a:r>
              <a:rPr lang="en">
                <a:solidFill>
                  <a:schemeClr val="dk1"/>
                </a:solidFill>
                <a:latin typeface="Times"/>
                <a:ea typeface="Times"/>
                <a:cs typeface="Times"/>
                <a:sym typeface="Times"/>
              </a:rPr>
              <a:t>You can use Geth and Parity also but that requires more time to sync up with the full chain.</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51da6455d5_0_18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51da6455d5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Font typeface="Times"/>
              <a:buChar char="●"/>
            </a:pPr>
            <a:r>
              <a:rPr lang="en">
                <a:solidFill>
                  <a:schemeClr val="dk1"/>
                </a:solidFill>
                <a:latin typeface="Times"/>
                <a:ea typeface="Times"/>
                <a:cs typeface="Times"/>
                <a:sym typeface="Times"/>
              </a:rPr>
              <a:t>Now we have our web3.js service hooked up with our ethereum nodes. Let’s try some simple use cases. Say, if we have the following account, we can get the balance of this account by calling </a:t>
            </a:r>
            <a:r>
              <a:rPr lang="en">
                <a:solidFill>
                  <a:srgbClr val="444444"/>
                </a:solidFill>
              </a:rPr>
              <a:t>web3.eth.getBalance. I will do a demo later to show the balance I got from here should be exactly the same as the balance I view from etherscan.</a:t>
            </a:r>
            <a:endParaRPr>
              <a:solidFill>
                <a:srgbClr val="444444"/>
              </a:solidFill>
            </a:endParaRPr>
          </a:p>
          <a:p>
            <a:pPr indent="-298450" lvl="0" marL="457200" rtl="0" algn="l">
              <a:spcBef>
                <a:spcPts val="0"/>
              </a:spcBef>
              <a:spcAft>
                <a:spcPts val="0"/>
              </a:spcAft>
              <a:buClr>
                <a:srgbClr val="444444"/>
              </a:buClr>
              <a:buSzPts val="1100"/>
              <a:buChar char="●"/>
            </a:pPr>
            <a:r>
              <a:rPr lang="en">
                <a:solidFill>
                  <a:srgbClr val="444444"/>
                </a:solidFill>
              </a:rPr>
              <a:t>Note that, when we call this function, we are not only required to pass in the address, but also required to pass in a callback function. In this situation, the callback function is a built-in utility tool that converts the units from wei to ether. If we neglect the units conversion, the default units will just be wei.</a:t>
            </a:r>
            <a:endParaRPr>
              <a:solidFill>
                <a:srgbClr val="444444"/>
              </a:solidFill>
            </a:endParaRPr>
          </a:p>
          <a:p>
            <a:pPr indent="-298450" lvl="0" marL="457200" rtl="0" algn="l">
              <a:spcBef>
                <a:spcPts val="0"/>
              </a:spcBef>
              <a:spcAft>
                <a:spcPts val="0"/>
              </a:spcAft>
              <a:buClr>
                <a:srgbClr val="444444"/>
              </a:buClr>
              <a:buSzPts val="1100"/>
              <a:buChar char="●"/>
            </a:pPr>
            <a:r>
              <a:rPr lang="en">
                <a:solidFill>
                  <a:srgbClr val="444444"/>
                </a:solidFill>
              </a:rPr>
              <a:t>The </a:t>
            </a:r>
            <a:r>
              <a:rPr lang="en">
                <a:solidFill>
                  <a:srgbClr val="444444"/>
                </a:solidFill>
              </a:rPr>
              <a:t>highlighted</a:t>
            </a:r>
            <a:r>
              <a:rPr lang="en">
                <a:solidFill>
                  <a:srgbClr val="444444"/>
                </a:solidFill>
              </a:rPr>
              <a:t> part is the callback function. It’s basically like lambda function in other languages, a function has no name.</a:t>
            </a:r>
            <a:endParaRPr>
              <a:solidFill>
                <a:srgbClr val="444444"/>
              </a:solidFill>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51da6455d5_0_16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51da6455d5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rgbClr val="444444"/>
              </a:buClr>
              <a:buSzPts val="1100"/>
              <a:buChar char="●"/>
            </a:pPr>
            <a:r>
              <a:rPr lang="en">
                <a:solidFill>
                  <a:srgbClr val="444444"/>
                </a:solidFill>
              </a:rPr>
              <a:t>We can also use web3.js to interact with deployed contracts.  Here, we need to pass in the ABI of the account as a mandatory parameter. And then call </a:t>
            </a:r>
            <a:r>
              <a:rPr b="1" lang="en">
                <a:solidFill>
                  <a:srgbClr val="007020"/>
                </a:solidFill>
                <a:highlight>
                  <a:srgbClr val="EFEFEF"/>
                </a:highlight>
              </a:rPr>
              <a:t>new</a:t>
            </a:r>
            <a:r>
              <a:rPr lang="en">
                <a:solidFill>
                  <a:srgbClr val="404040"/>
                </a:solidFill>
                <a:highlight>
                  <a:srgbClr val="EFEFEF"/>
                </a:highlight>
              </a:rPr>
              <a:t> web3.eth.Contract(jsonInterface, address, options). </a:t>
            </a:r>
            <a:endParaRPr>
              <a:solidFill>
                <a:srgbClr val="404040"/>
              </a:solidFill>
              <a:highlight>
                <a:srgbClr val="EFEFEF"/>
              </a:highlight>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Now that a variable has been assigned to the contract using Web3.JS, we can call any (public) function that the smart contract has within it</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This is the feature that makes Web3.JS so attractive to developers</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Suppose we have the variable “myContract” from the previous slide</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rgbClr val="444444"/>
              </a:buClr>
              <a:buSzPts val="1100"/>
              <a:buChar char="●"/>
            </a:pPr>
            <a:r>
              <a:rPr lang="en">
                <a:solidFill>
                  <a:schemeClr val="dk1"/>
                </a:solidFill>
                <a:latin typeface="Proxima Nova"/>
                <a:ea typeface="Proxima Nova"/>
                <a:cs typeface="Proxima Nova"/>
                <a:sym typeface="Proxima Nova"/>
              </a:rPr>
              <a:t>We can call any function from the contract stored within the const variable using:</a:t>
            </a:r>
            <a:endParaRPr>
              <a:solidFill>
                <a:schemeClr val="dk1"/>
              </a:solidFill>
              <a:latin typeface="Proxima Nova"/>
              <a:ea typeface="Proxima Nova"/>
              <a:cs typeface="Proxima Nova"/>
              <a:sym typeface="Proxima Nova"/>
            </a:endParaRPr>
          </a:p>
          <a:p>
            <a:pPr indent="-298450" lvl="0" marL="457200" marR="114300" rtl="0" algn="l">
              <a:lnSpc>
                <a:spcPct val="140000"/>
              </a:lnSpc>
              <a:spcBef>
                <a:spcPts val="0"/>
              </a:spcBef>
              <a:spcAft>
                <a:spcPts val="0"/>
              </a:spcAft>
              <a:buClr>
                <a:schemeClr val="dk1"/>
              </a:buClr>
              <a:buSzPts val="1100"/>
              <a:buFont typeface="Proxima Nova"/>
              <a:buChar char="●"/>
            </a:pPr>
            <a:r>
              <a:rPr b="1" lang="en">
                <a:solidFill>
                  <a:srgbClr val="007020"/>
                </a:solidFill>
                <a:latin typeface="Consolas"/>
                <a:ea typeface="Consolas"/>
                <a:cs typeface="Consolas"/>
                <a:sym typeface="Consolas"/>
              </a:rPr>
              <a:t>myContract.methods.</a:t>
            </a:r>
            <a:r>
              <a:rPr b="1" lang="en" u="sng">
                <a:solidFill>
                  <a:srgbClr val="007020"/>
                </a:solidFill>
                <a:latin typeface="Consolas"/>
                <a:ea typeface="Consolas"/>
                <a:cs typeface="Consolas"/>
                <a:sym typeface="Consolas"/>
              </a:rPr>
              <a:t>methodCall()</a:t>
            </a:r>
            <a:endParaRPr b="1" u="sng">
              <a:solidFill>
                <a:srgbClr val="007020"/>
              </a:solidFill>
              <a:latin typeface="Consolas"/>
              <a:ea typeface="Consolas"/>
              <a:cs typeface="Consolas"/>
              <a:sym typeface="Consolas"/>
            </a:endParaRPr>
          </a:p>
          <a:p>
            <a:pPr indent="-298450" lvl="0" marL="457200" marR="114300" rtl="0" algn="l">
              <a:lnSpc>
                <a:spcPct val="140000"/>
              </a:lnSpc>
              <a:spcBef>
                <a:spcPts val="0"/>
              </a:spcBef>
              <a:spcAft>
                <a:spcPts val="0"/>
              </a:spcAft>
              <a:buClr>
                <a:srgbClr val="007020"/>
              </a:buClr>
              <a:buSzPts val="1100"/>
              <a:buFont typeface="Consolas"/>
              <a:buChar char="●"/>
            </a:pPr>
            <a:r>
              <a:rPr b="1" lang="en" u="sng">
                <a:solidFill>
                  <a:srgbClr val="007020"/>
                </a:solidFill>
                <a:latin typeface="Consolas"/>
                <a:ea typeface="Consolas"/>
                <a:cs typeface="Consolas"/>
                <a:sym typeface="Consolas"/>
              </a:rPr>
              <a:t>Instantiate a new contract object</a:t>
            </a:r>
            <a:endParaRPr b="1" u="sng">
              <a:solidFill>
                <a:srgbClr val="007020"/>
              </a:solidFill>
              <a:latin typeface="Consolas"/>
              <a:ea typeface="Consolas"/>
              <a:cs typeface="Consolas"/>
              <a:sym typeface="Consolas"/>
            </a:endParaRPr>
          </a:p>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529429c5a9_1_1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529429c5a9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Suppose we have the variable “myContract” from the previous slide</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rgbClr val="444444"/>
              </a:buClr>
              <a:buSzPts val="1100"/>
              <a:buChar char="●"/>
            </a:pPr>
            <a:r>
              <a:rPr lang="en">
                <a:solidFill>
                  <a:schemeClr val="dk1"/>
                </a:solidFill>
                <a:latin typeface="Proxima Nova"/>
                <a:ea typeface="Proxima Nova"/>
                <a:cs typeface="Proxima Nova"/>
                <a:sym typeface="Proxima Nova"/>
              </a:rPr>
              <a:t>We can call any function from the contract stored within the const variable using:</a:t>
            </a:r>
            <a:endParaRPr>
              <a:solidFill>
                <a:schemeClr val="dk1"/>
              </a:solidFill>
              <a:latin typeface="Proxima Nova"/>
              <a:ea typeface="Proxima Nova"/>
              <a:cs typeface="Proxima Nova"/>
              <a:sym typeface="Proxima Nova"/>
            </a:endParaRPr>
          </a:p>
          <a:p>
            <a:pPr indent="-298450" lvl="0" marL="457200" marR="114300" rtl="0" algn="l">
              <a:lnSpc>
                <a:spcPct val="140000"/>
              </a:lnSpc>
              <a:spcBef>
                <a:spcPts val="0"/>
              </a:spcBef>
              <a:spcAft>
                <a:spcPts val="0"/>
              </a:spcAft>
              <a:buClr>
                <a:schemeClr val="dk1"/>
              </a:buClr>
              <a:buSzPts val="1100"/>
              <a:buFont typeface="Proxima Nova"/>
              <a:buChar char="●"/>
            </a:pPr>
            <a:r>
              <a:rPr b="1" lang="en">
                <a:solidFill>
                  <a:srgbClr val="007020"/>
                </a:solidFill>
                <a:latin typeface="Consolas"/>
                <a:ea typeface="Consolas"/>
                <a:cs typeface="Consolas"/>
                <a:sym typeface="Consolas"/>
              </a:rPr>
              <a:t>myContract.methods.</a:t>
            </a:r>
            <a:r>
              <a:rPr b="1" lang="en" u="sng">
                <a:solidFill>
                  <a:srgbClr val="007020"/>
                </a:solidFill>
                <a:latin typeface="Consolas"/>
                <a:ea typeface="Consolas"/>
                <a:cs typeface="Consolas"/>
                <a:sym typeface="Consolas"/>
              </a:rPr>
              <a:t>methodCall()</a:t>
            </a:r>
            <a:endParaRPr b="1" u="sng">
              <a:solidFill>
                <a:srgbClr val="007020"/>
              </a:solidFill>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17ffc60199_0_77: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17ffc6019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Suppose we have the variable “myContract” from the previous slide</a:t>
            </a:r>
            <a:endParaRPr>
              <a:solidFill>
                <a:schemeClr val="dk1"/>
              </a:solidFill>
              <a:latin typeface="Proxima Nova"/>
              <a:ea typeface="Proxima Nova"/>
              <a:cs typeface="Proxima Nova"/>
              <a:sym typeface="Proxima Nova"/>
            </a:endParaRPr>
          </a:p>
          <a:p>
            <a:pPr indent="-298450" lvl="0" marL="457200" rtl="0" algn="l">
              <a:spcBef>
                <a:spcPts val="0"/>
              </a:spcBef>
              <a:spcAft>
                <a:spcPts val="0"/>
              </a:spcAft>
              <a:buClr>
                <a:srgbClr val="444444"/>
              </a:buClr>
              <a:buSzPts val="1100"/>
              <a:buChar char="●"/>
            </a:pPr>
            <a:r>
              <a:rPr lang="en">
                <a:solidFill>
                  <a:schemeClr val="dk1"/>
                </a:solidFill>
                <a:latin typeface="Proxima Nova"/>
                <a:ea typeface="Proxima Nova"/>
                <a:cs typeface="Proxima Nova"/>
                <a:sym typeface="Proxima Nova"/>
              </a:rPr>
              <a:t>We can call any function from the contract stored within the const variable using:</a:t>
            </a:r>
            <a:endParaRPr>
              <a:solidFill>
                <a:schemeClr val="dk1"/>
              </a:solidFill>
              <a:latin typeface="Proxima Nova"/>
              <a:ea typeface="Proxima Nova"/>
              <a:cs typeface="Proxima Nova"/>
              <a:sym typeface="Proxima Nova"/>
            </a:endParaRPr>
          </a:p>
          <a:p>
            <a:pPr indent="-298450" lvl="0" marL="457200" marR="114300" rtl="0" algn="l">
              <a:lnSpc>
                <a:spcPct val="140000"/>
              </a:lnSpc>
              <a:spcBef>
                <a:spcPts val="0"/>
              </a:spcBef>
              <a:spcAft>
                <a:spcPts val="0"/>
              </a:spcAft>
              <a:buClr>
                <a:schemeClr val="dk1"/>
              </a:buClr>
              <a:buSzPts val="1100"/>
              <a:buFont typeface="Proxima Nova"/>
              <a:buChar char="●"/>
            </a:pPr>
            <a:r>
              <a:rPr b="1" lang="en">
                <a:solidFill>
                  <a:srgbClr val="007020"/>
                </a:solidFill>
                <a:latin typeface="Consolas"/>
                <a:ea typeface="Consolas"/>
                <a:cs typeface="Consolas"/>
                <a:sym typeface="Consolas"/>
              </a:rPr>
              <a:t>myContract.methods.</a:t>
            </a:r>
            <a:r>
              <a:rPr b="1" lang="en" u="sng">
                <a:solidFill>
                  <a:srgbClr val="007020"/>
                </a:solidFill>
                <a:latin typeface="Consolas"/>
                <a:ea typeface="Consolas"/>
                <a:cs typeface="Consolas"/>
                <a:sym typeface="Consolas"/>
              </a:rPr>
              <a:t>methodCall()</a:t>
            </a:r>
            <a:endParaRPr b="1" u="sng">
              <a:solidFill>
                <a:srgbClr val="007020"/>
              </a:solidFill>
              <a:latin typeface="Consolas"/>
              <a:ea typeface="Consolas"/>
              <a:cs typeface="Consolas"/>
              <a:sym typeface="Consola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529429c5a9_1_52: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529429c5a9_1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Font typeface="Proxima Nova"/>
              <a:buChar char="●"/>
            </a:pPr>
            <a:r>
              <a:rPr lang="en">
                <a:solidFill>
                  <a:schemeClr val="dk1"/>
                </a:solidFill>
                <a:latin typeface="Proxima Nova"/>
                <a:ea typeface="Proxima Nova"/>
                <a:cs typeface="Proxima Nova"/>
                <a:sym typeface="Proxima Nova"/>
              </a:rPr>
              <a:t>Besides interacting with smart contracts, we could also use web3.js to do some other operations, such as create a signed transaction, get the current block, average gas price..etc.</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4d0f8fac50_2_1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4d0f8fac50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 Id="rId3" Type="http://schemas.openxmlformats.org/officeDocument/2006/relationships/image" Target="../media/image2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pic>
        <p:nvPicPr>
          <p:cNvPr descr="xagqoinfsu4-ronald-yang.jpg" id="20" name="Google Shape;20;p2"/>
          <p:cNvPicPr preferRelativeResize="0"/>
          <p:nvPr/>
        </p:nvPicPr>
        <p:blipFill rotWithShape="1">
          <a:blip r:embed="rId2">
            <a:alphaModFix/>
          </a:blip>
          <a:srcRect b="4229" l="0" r="0" t="4229"/>
          <a:stretch/>
        </p:blipFill>
        <p:spPr>
          <a:xfrm>
            <a:off x="-3175" y="0"/>
            <a:ext cx="24377700" cy="13716000"/>
          </a:xfrm>
          <a:prstGeom prst="rect">
            <a:avLst/>
          </a:prstGeom>
          <a:solidFill>
            <a:srgbClr val="F2F2F2"/>
          </a:solidFill>
          <a:ln>
            <a:noFill/>
          </a:ln>
        </p:spPr>
      </p:pic>
      <p:sp>
        <p:nvSpPr>
          <p:cNvPr id="21" name="Google Shape;21;p2"/>
          <p:cNvSpPr/>
          <p:nvPr/>
        </p:nvSpPr>
        <p:spPr>
          <a:xfrm>
            <a:off x="-4525" y="0"/>
            <a:ext cx="24377700" cy="13716000"/>
          </a:xfrm>
          <a:prstGeom prst="rect">
            <a:avLst/>
          </a:prstGeom>
          <a:solidFill>
            <a:srgbClr val="181818">
              <a:alpha val="903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00FFFF"/>
              </a:solidFill>
              <a:latin typeface="Lato"/>
              <a:ea typeface="Lato"/>
              <a:cs typeface="Lato"/>
              <a:sym typeface="Lato"/>
            </a:endParaRPr>
          </a:p>
        </p:txBody>
      </p:sp>
      <p:sp>
        <p:nvSpPr>
          <p:cNvPr id="22" name="Google Shape;22;p2"/>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lvl1pPr lv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1pPr>
            <a:lvl2pPr lvl="1">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2pPr>
            <a:lvl3pPr lvl="2">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3pPr>
            <a:lvl4pPr lvl="3">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4pPr>
            <a:lvl5pPr lvl="4">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5pPr>
            <a:lvl6pPr lvl="5">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6pPr>
            <a:lvl7pPr lvl="6">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7pPr>
            <a:lvl8pPr lvl="7">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8pPr>
            <a:lvl9pPr lvl="8">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9pPr>
          </a:lstStyle>
          <a:p/>
        </p:txBody>
      </p:sp>
      <p:sp>
        <p:nvSpPr>
          <p:cNvPr id="23" name="Google Shape;23;p2"/>
          <p:cNvSpPr txBox="1"/>
          <p:nvPr>
            <p:ph idx="1" type="subTitle"/>
          </p:nvPr>
        </p:nvSpPr>
        <p:spPr>
          <a:xfrm>
            <a:off x="1432125" y="8851240"/>
            <a:ext cx="11150100" cy="3207000"/>
          </a:xfrm>
          <a:prstGeom prst="rect">
            <a:avLst/>
          </a:prstGeom>
        </p:spPr>
        <p:txBody>
          <a:bodyPr anchorCtr="0" anchor="t" bIns="243700" lIns="243700" spcFirstLastPara="1" rIns="243700" wrap="square" tIns="243700">
            <a:noAutofit/>
          </a:bodyPr>
          <a:lstStyle>
            <a:lvl1pPr lvl="0"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1pPr>
            <a:lvl2pPr lvl="1"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2pPr>
            <a:lvl3pPr lvl="2"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3pPr>
            <a:lvl4pPr lvl="3"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4pPr>
            <a:lvl5pPr lvl="4"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5pPr>
            <a:lvl6pPr lvl="5"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6pPr>
            <a:lvl7pPr lvl="6"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7pPr>
            <a:lvl8pPr lvl="7"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8pPr>
            <a:lvl9pPr lvl="8"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9pPr>
          </a:lstStyle>
          <a:p/>
        </p:txBody>
      </p:sp>
      <p:sp>
        <p:nvSpPr>
          <p:cNvPr id="24" name="Google Shape;24;p2"/>
          <p:cNvSpPr/>
          <p:nvPr/>
        </p:nvSpPr>
        <p:spPr>
          <a:xfrm>
            <a:off x="13492728" y="2908385"/>
            <a:ext cx="10110000" cy="8715600"/>
          </a:xfrm>
          <a:prstGeom prst="triangle">
            <a:avLst>
              <a:gd fmla="val 50000" name="adj"/>
            </a:avLst>
          </a:prstGeom>
          <a:noFill/>
          <a:ln cap="flat" cmpd="sng" w="9525">
            <a:solidFill>
              <a:srgbClr val="FFFFFF">
                <a:alpha val="24310"/>
              </a:srgb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pic>
        <p:nvPicPr>
          <p:cNvPr id="25" name="Google Shape;25;p2"/>
          <p:cNvPicPr preferRelativeResize="0"/>
          <p:nvPr/>
        </p:nvPicPr>
        <p:blipFill rotWithShape="1">
          <a:blip r:embed="rId3">
            <a:alphaModFix/>
          </a:blip>
          <a:srcRect b="0" l="-3100" r="3100" t="0"/>
          <a:stretch/>
        </p:blipFill>
        <p:spPr>
          <a:xfrm>
            <a:off x="14304725" y="4096625"/>
            <a:ext cx="7961600" cy="7961600"/>
          </a:xfrm>
          <a:prstGeom prst="rect">
            <a:avLst/>
          </a:prstGeom>
          <a:noFill/>
          <a:ln>
            <a:noFill/>
          </a:ln>
        </p:spPr>
      </p:pic>
      <p:cxnSp>
        <p:nvCxnSpPr>
          <p:cNvPr id="26" name="Google Shape;26;p2"/>
          <p:cNvCxnSpPr/>
          <p:nvPr/>
        </p:nvCxnSpPr>
        <p:spPr>
          <a:xfrm>
            <a:off x="1432125" y="8411125"/>
            <a:ext cx="1653900" cy="0"/>
          </a:xfrm>
          <a:prstGeom prst="straightConnector1">
            <a:avLst/>
          </a:prstGeom>
          <a:noFill/>
          <a:ln cap="flat" cmpd="sng" w="114300">
            <a:solidFill>
              <a:srgbClr val="FFD816"/>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5 sections">
  <p:cSld name="SECTION_HEADER_2">
    <p:spTree>
      <p:nvGrpSpPr>
        <p:cNvPr id="27" name="Shape 27"/>
        <p:cNvGrpSpPr/>
        <p:nvPr/>
      </p:nvGrpSpPr>
      <p:grpSpPr>
        <a:xfrm>
          <a:off x="0" y="0"/>
          <a:ext cx="0" cy="0"/>
          <a:chOff x="0" y="0"/>
          <a:chExt cx="0" cy="0"/>
        </a:xfrm>
      </p:grpSpPr>
      <p:sp>
        <p:nvSpPr>
          <p:cNvPr id="28" name="Google Shape;28;p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sp>
        <p:nvSpPr>
          <p:cNvPr id="29" name="Google Shape;29;p3"/>
          <p:cNvSpPr/>
          <p:nvPr/>
        </p:nvSpPr>
        <p:spPr>
          <a:xfrm>
            <a:off x="8624345" y="10683024"/>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cxnSp>
        <p:nvCxnSpPr>
          <p:cNvPr id="30" name="Google Shape;30;p3"/>
          <p:cNvCxnSpPr/>
          <p:nvPr/>
        </p:nvCxnSpPr>
        <p:spPr>
          <a:xfrm>
            <a:off x="10402138" y="34694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31" name="Google Shape;31;p3"/>
          <p:cNvSpPr txBox="1"/>
          <p:nvPr/>
        </p:nvSpPr>
        <p:spPr>
          <a:xfrm>
            <a:off x="8742503" y="10748720"/>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5</a:t>
            </a:r>
            <a:endParaRPr sz="1300"/>
          </a:p>
        </p:txBody>
      </p:sp>
      <p:sp>
        <p:nvSpPr>
          <p:cNvPr id="32" name="Google Shape;32;p3"/>
          <p:cNvSpPr/>
          <p:nvPr/>
        </p:nvSpPr>
        <p:spPr>
          <a:xfrm rot="5400000">
            <a:off x="10282590" y="1103431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3" name="Google Shape;33;p3"/>
          <p:cNvSpPr/>
          <p:nvPr/>
        </p:nvSpPr>
        <p:spPr>
          <a:xfrm>
            <a:off x="8624345" y="2995173"/>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4" name="Google Shape;34;p3"/>
          <p:cNvSpPr txBox="1"/>
          <p:nvPr/>
        </p:nvSpPr>
        <p:spPr>
          <a:xfrm>
            <a:off x="8764804" y="3083171"/>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35" name="Google Shape;35;p3"/>
          <p:cNvSpPr/>
          <p:nvPr/>
        </p:nvSpPr>
        <p:spPr>
          <a:xfrm rot="5400000">
            <a:off x="10282590" y="334646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6" name="Google Shape;36;p3"/>
          <p:cNvSpPr/>
          <p:nvPr/>
        </p:nvSpPr>
        <p:spPr>
          <a:xfrm rot="5400000">
            <a:off x="10282590" y="911086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7" name="Google Shape;37;p3"/>
          <p:cNvSpPr/>
          <p:nvPr/>
        </p:nvSpPr>
        <p:spPr>
          <a:xfrm rot="5400000">
            <a:off x="10282590" y="718742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8" name="Google Shape;38;p3"/>
          <p:cNvSpPr/>
          <p:nvPr/>
        </p:nvSpPr>
        <p:spPr>
          <a:xfrm>
            <a:off x="8624345" y="4912689"/>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9" name="Google Shape;39;p3"/>
          <p:cNvSpPr txBox="1"/>
          <p:nvPr/>
        </p:nvSpPr>
        <p:spPr>
          <a:xfrm>
            <a:off x="8742503" y="497838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40" name="Google Shape;40;p3"/>
          <p:cNvSpPr/>
          <p:nvPr/>
        </p:nvSpPr>
        <p:spPr>
          <a:xfrm rot="5400000">
            <a:off x="10282590" y="526397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1" name="Google Shape;41;p3"/>
          <p:cNvSpPr txBox="1"/>
          <p:nvPr>
            <p:ph idx="1" type="subTitle"/>
          </p:nvPr>
        </p:nvSpPr>
        <p:spPr>
          <a:xfrm>
            <a:off x="10971182" y="32524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2" name="Google Shape;42;p3"/>
          <p:cNvSpPr txBox="1"/>
          <p:nvPr>
            <p:ph idx="2" type="subTitle"/>
          </p:nvPr>
        </p:nvSpPr>
        <p:spPr>
          <a:xfrm>
            <a:off x="10971182" y="51244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3" name="Google Shape;43;p3"/>
          <p:cNvSpPr txBox="1"/>
          <p:nvPr>
            <p:ph idx="3" type="subTitle"/>
          </p:nvPr>
        </p:nvSpPr>
        <p:spPr>
          <a:xfrm>
            <a:off x="10971182" y="69965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4" name="Google Shape;44;p3"/>
          <p:cNvSpPr txBox="1"/>
          <p:nvPr>
            <p:ph idx="4" type="subTitle"/>
          </p:nvPr>
        </p:nvSpPr>
        <p:spPr>
          <a:xfrm>
            <a:off x="10971182" y="88685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5" name="Google Shape;45;p3"/>
          <p:cNvSpPr txBox="1"/>
          <p:nvPr>
            <p:ph idx="5" type="subTitle"/>
          </p:nvPr>
        </p:nvSpPr>
        <p:spPr>
          <a:xfrm>
            <a:off x="10971182" y="109402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6" name="Google Shape;46;p3"/>
          <p:cNvSpPr/>
          <p:nvPr/>
        </p:nvSpPr>
        <p:spPr>
          <a:xfrm>
            <a:off x="8624345" y="6868986"/>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7" name="Google Shape;47;p3"/>
          <p:cNvSpPr txBox="1"/>
          <p:nvPr/>
        </p:nvSpPr>
        <p:spPr>
          <a:xfrm>
            <a:off x="8764804" y="6956984"/>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
        <p:nvSpPr>
          <p:cNvPr id="48" name="Google Shape;48;p3"/>
          <p:cNvSpPr/>
          <p:nvPr/>
        </p:nvSpPr>
        <p:spPr>
          <a:xfrm>
            <a:off x="8624345" y="8808839"/>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9" name="Google Shape;49;p3"/>
          <p:cNvSpPr txBox="1"/>
          <p:nvPr/>
        </p:nvSpPr>
        <p:spPr>
          <a:xfrm>
            <a:off x="8742503" y="887453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4 sections ">
  <p:cSld name="SECTION_HEADER_1_2">
    <p:spTree>
      <p:nvGrpSpPr>
        <p:cNvPr id="50" name="Shape 50"/>
        <p:cNvGrpSpPr/>
        <p:nvPr/>
      </p:nvGrpSpPr>
      <p:grpSpPr>
        <a:xfrm>
          <a:off x="0" y="0"/>
          <a:ext cx="0" cy="0"/>
          <a:chOff x="0" y="0"/>
          <a:chExt cx="0" cy="0"/>
        </a:xfrm>
      </p:grpSpPr>
      <p:sp>
        <p:nvSpPr>
          <p:cNvPr id="51" name="Google Shape;51;p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52" name="Google Shape;52;p4"/>
          <p:cNvCxnSpPr/>
          <p:nvPr/>
        </p:nvCxnSpPr>
        <p:spPr>
          <a:xfrm>
            <a:off x="10402138" y="4229851"/>
            <a:ext cx="41700" cy="5929800"/>
          </a:xfrm>
          <a:prstGeom prst="straightConnector1">
            <a:avLst/>
          </a:prstGeom>
          <a:noFill/>
          <a:ln cap="flat" cmpd="sng" w="215900">
            <a:solidFill>
              <a:srgbClr val="F2F2F2"/>
            </a:solidFill>
            <a:prstDash val="solid"/>
            <a:miter lim="8000"/>
            <a:headEnd len="sm" w="sm" type="none"/>
            <a:tailEnd len="sm" w="sm" type="none"/>
          </a:ln>
        </p:spPr>
      </p:cxnSp>
      <p:sp>
        <p:nvSpPr>
          <p:cNvPr id="53" name="Google Shape;53;p4"/>
          <p:cNvSpPr/>
          <p:nvPr/>
        </p:nvSpPr>
        <p:spPr>
          <a:xfrm>
            <a:off x="8624345" y="37555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4" name="Google Shape;54;p4"/>
          <p:cNvSpPr txBox="1"/>
          <p:nvPr/>
        </p:nvSpPr>
        <p:spPr>
          <a:xfrm>
            <a:off x="8764804" y="38435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55" name="Google Shape;55;p4"/>
          <p:cNvSpPr/>
          <p:nvPr/>
        </p:nvSpPr>
        <p:spPr>
          <a:xfrm rot="5400000">
            <a:off x="10282590" y="41068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6" name="Google Shape;56;p4"/>
          <p:cNvSpPr/>
          <p:nvPr/>
        </p:nvSpPr>
        <p:spPr>
          <a:xfrm rot="5400000">
            <a:off x="10282590" y="987126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7" name="Google Shape;57;p4"/>
          <p:cNvSpPr/>
          <p:nvPr/>
        </p:nvSpPr>
        <p:spPr>
          <a:xfrm rot="5400000">
            <a:off x="10282590" y="79478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8" name="Google Shape;58;p4"/>
          <p:cNvSpPr/>
          <p:nvPr/>
        </p:nvSpPr>
        <p:spPr>
          <a:xfrm>
            <a:off x="8624345" y="56730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9" name="Google Shape;59;p4"/>
          <p:cNvSpPr txBox="1"/>
          <p:nvPr/>
        </p:nvSpPr>
        <p:spPr>
          <a:xfrm>
            <a:off x="8742503" y="57387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60" name="Google Shape;60;p4"/>
          <p:cNvSpPr/>
          <p:nvPr/>
        </p:nvSpPr>
        <p:spPr>
          <a:xfrm rot="5400000">
            <a:off x="10282590" y="60243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1" name="Google Shape;61;p4"/>
          <p:cNvSpPr txBox="1"/>
          <p:nvPr>
            <p:ph idx="1" type="subTitle"/>
          </p:nvPr>
        </p:nvSpPr>
        <p:spPr>
          <a:xfrm>
            <a:off x="10971182" y="40128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2" name="Google Shape;62;p4"/>
          <p:cNvSpPr txBox="1"/>
          <p:nvPr>
            <p:ph idx="2" type="subTitle"/>
          </p:nvPr>
        </p:nvSpPr>
        <p:spPr>
          <a:xfrm>
            <a:off x="10971182" y="58848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3" name="Google Shape;63;p4"/>
          <p:cNvSpPr txBox="1"/>
          <p:nvPr>
            <p:ph idx="3" type="subTitle"/>
          </p:nvPr>
        </p:nvSpPr>
        <p:spPr>
          <a:xfrm>
            <a:off x="10971182" y="77569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4" name="Google Shape;64;p4"/>
          <p:cNvSpPr txBox="1"/>
          <p:nvPr>
            <p:ph idx="4" type="subTitle"/>
          </p:nvPr>
        </p:nvSpPr>
        <p:spPr>
          <a:xfrm>
            <a:off x="10971182" y="96289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5" name="Google Shape;65;p4"/>
          <p:cNvSpPr/>
          <p:nvPr/>
        </p:nvSpPr>
        <p:spPr>
          <a:xfrm>
            <a:off x="8646895" y="759652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6" name="Google Shape;66;p4"/>
          <p:cNvSpPr txBox="1"/>
          <p:nvPr/>
        </p:nvSpPr>
        <p:spPr>
          <a:xfrm>
            <a:off x="8787354" y="768451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
        <p:nvSpPr>
          <p:cNvPr id="67" name="Google Shape;67;p4"/>
          <p:cNvSpPr/>
          <p:nvPr/>
        </p:nvSpPr>
        <p:spPr>
          <a:xfrm>
            <a:off x="8669445" y="94736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8" name="Google Shape;68;p4"/>
          <p:cNvSpPr txBox="1"/>
          <p:nvPr/>
        </p:nvSpPr>
        <p:spPr>
          <a:xfrm>
            <a:off x="8787603" y="95393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3 sections">
  <p:cSld name="SECTION_HEADER_1_1">
    <p:spTree>
      <p:nvGrpSpPr>
        <p:cNvPr id="69" name="Shape 69"/>
        <p:cNvGrpSpPr/>
        <p:nvPr/>
      </p:nvGrpSpPr>
      <p:grpSpPr>
        <a:xfrm>
          <a:off x="0" y="0"/>
          <a:ext cx="0" cy="0"/>
          <a:chOff x="0" y="0"/>
          <a:chExt cx="0" cy="0"/>
        </a:xfrm>
      </p:grpSpPr>
      <p:sp>
        <p:nvSpPr>
          <p:cNvPr id="70" name="Google Shape;70;p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71" name="Google Shape;71;p5"/>
          <p:cNvCxnSpPr/>
          <p:nvPr/>
        </p:nvCxnSpPr>
        <p:spPr>
          <a:xfrm>
            <a:off x="10402138" y="5068051"/>
            <a:ext cx="16800" cy="4025700"/>
          </a:xfrm>
          <a:prstGeom prst="straightConnector1">
            <a:avLst/>
          </a:prstGeom>
          <a:noFill/>
          <a:ln cap="flat" cmpd="sng" w="215900">
            <a:solidFill>
              <a:srgbClr val="F2F2F2"/>
            </a:solidFill>
            <a:prstDash val="solid"/>
            <a:miter lim="8000"/>
            <a:headEnd len="sm" w="sm" type="none"/>
            <a:tailEnd len="sm" w="sm" type="none"/>
          </a:ln>
        </p:spPr>
      </p:cxnSp>
      <p:sp>
        <p:nvSpPr>
          <p:cNvPr id="72" name="Google Shape;72;p5"/>
          <p:cNvSpPr/>
          <p:nvPr/>
        </p:nvSpPr>
        <p:spPr>
          <a:xfrm>
            <a:off x="8624345" y="4593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3" name="Google Shape;73;p5"/>
          <p:cNvSpPr txBox="1"/>
          <p:nvPr/>
        </p:nvSpPr>
        <p:spPr>
          <a:xfrm>
            <a:off x="8764804" y="4681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74" name="Google Shape;74;p5"/>
          <p:cNvSpPr/>
          <p:nvPr/>
        </p:nvSpPr>
        <p:spPr>
          <a:xfrm rot="5400000">
            <a:off x="10282590" y="49450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5" name="Google Shape;75;p5"/>
          <p:cNvSpPr/>
          <p:nvPr/>
        </p:nvSpPr>
        <p:spPr>
          <a:xfrm rot="5400000">
            <a:off x="10282590" y="87860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6" name="Google Shape;76;p5"/>
          <p:cNvSpPr/>
          <p:nvPr/>
        </p:nvSpPr>
        <p:spPr>
          <a:xfrm>
            <a:off x="8624345" y="65112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7" name="Google Shape;77;p5"/>
          <p:cNvSpPr txBox="1"/>
          <p:nvPr/>
        </p:nvSpPr>
        <p:spPr>
          <a:xfrm>
            <a:off x="8742503" y="65769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78" name="Google Shape;78;p5"/>
          <p:cNvSpPr/>
          <p:nvPr/>
        </p:nvSpPr>
        <p:spPr>
          <a:xfrm rot="5400000">
            <a:off x="10282590" y="68625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9" name="Google Shape;79;p5"/>
          <p:cNvSpPr txBox="1"/>
          <p:nvPr>
            <p:ph idx="1" type="subTitle"/>
          </p:nvPr>
        </p:nvSpPr>
        <p:spPr>
          <a:xfrm>
            <a:off x="10971182" y="48510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0" name="Google Shape;80;p5"/>
          <p:cNvSpPr txBox="1"/>
          <p:nvPr>
            <p:ph idx="2" type="subTitle"/>
          </p:nvPr>
        </p:nvSpPr>
        <p:spPr>
          <a:xfrm>
            <a:off x="10971182" y="67230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1" name="Google Shape;81;p5"/>
          <p:cNvSpPr txBox="1"/>
          <p:nvPr>
            <p:ph idx="3" type="subTitle"/>
          </p:nvPr>
        </p:nvSpPr>
        <p:spPr>
          <a:xfrm>
            <a:off x="10971182" y="85951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2" name="Google Shape;82;p5"/>
          <p:cNvSpPr/>
          <p:nvPr/>
        </p:nvSpPr>
        <p:spPr>
          <a:xfrm>
            <a:off x="8624345" y="8428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83" name="Google Shape;83;p5"/>
          <p:cNvSpPr txBox="1"/>
          <p:nvPr/>
        </p:nvSpPr>
        <p:spPr>
          <a:xfrm>
            <a:off x="8764804" y="8516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b="1" sz="5100">
              <a:solidFill>
                <a:srgbClr val="FFFF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FFFFFF"/>
              </a:buClr>
              <a:buFont typeface="Montserrat"/>
              <a:buNone/>
            </a:pPr>
            <a:r>
              <a:t/>
            </a:r>
            <a:endParaRPr b="1" sz="5100">
              <a:solidFill>
                <a:srgbClr val="FFFFFF"/>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 name="Shape 84"/>
        <p:cNvGrpSpPr/>
        <p:nvPr/>
      </p:nvGrpSpPr>
      <p:grpSpPr>
        <a:xfrm>
          <a:off x="0" y="0"/>
          <a:ext cx="0" cy="0"/>
          <a:chOff x="0" y="0"/>
          <a:chExt cx="0" cy="0"/>
        </a:xfrm>
      </p:grpSpPr>
      <p:sp>
        <p:nvSpPr>
          <p:cNvPr id="85" name="Google Shape;85;p6"/>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lvl1pPr lvl="0" rtl="0" algn="ctr">
              <a:spcBef>
                <a:spcPts val="0"/>
              </a:spcBef>
              <a:spcAft>
                <a:spcPts val="0"/>
              </a:spcAft>
              <a:buNone/>
              <a:defRPr sz="9600">
                <a:latin typeface="Proxima Nova"/>
                <a:ea typeface="Proxima Nova"/>
                <a:cs typeface="Proxima Nova"/>
                <a:sym typeface="Proxima Nova"/>
              </a:defRPr>
            </a:lvl1pPr>
            <a:lvl2pPr lvl="1" rtl="0" algn="ctr">
              <a:spcBef>
                <a:spcPts val="0"/>
              </a:spcBef>
              <a:spcAft>
                <a:spcPts val="0"/>
              </a:spcAft>
              <a:buNone/>
              <a:defRPr sz="9600">
                <a:latin typeface="Proxima Nova"/>
                <a:ea typeface="Proxima Nova"/>
                <a:cs typeface="Proxima Nova"/>
                <a:sym typeface="Proxima Nova"/>
              </a:defRPr>
            </a:lvl2pPr>
            <a:lvl3pPr lvl="2" rtl="0" algn="ctr">
              <a:spcBef>
                <a:spcPts val="0"/>
              </a:spcBef>
              <a:spcAft>
                <a:spcPts val="0"/>
              </a:spcAft>
              <a:buNone/>
              <a:defRPr sz="9600">
                <a:latin typeface="Proxima Nova"/>
                <a:ea typeface="Proxima Nova"/>
                <a:cs typeface="Proxima Nova"/>
                <a:sym typeface="Proxima Nova"/>
              </a:defRPr>
            </a:lvl3pPr>
            <a:lvl4pPr lvl="3" rtl="0" algn="ctr">
              <a:spcBef>
                <a:spcPts val="0"/>
              </a:spcBef>
              <a:spcAft>
                <a:spcPts val="0"/>
              </a:spcAft>
              <a:buNone/>
              <a:defRPr sz="9600">
                <a:latin typeface="Proxima Nova"/>
                <a:ea typeface="Proxima Nova"/>
                <a:cs typeface="Proxima Nova"/>
                <a:sym typeface="Proxima Nova"/>
              </a:defRPr>
            </a:lvl4pPr>
            <a:lvl5pPr lvl="4" rtl="0" algn="ctr">
              <a:spcBef>
                <a:spcPts val="0"/>
              </a:spcBef>
              <a:spcAft>
                <a:spcPts val="0"/>
              </a:spcAft>
              <a:buNone/>
              <a:defRPr sz="9600">
                <a:latin typeface="Proxima Nova"/>
                <a:ea typeface="Proxima Nova"/>
                <a:cs typeface="Proxima Nova"/>
                <a:sym typeface="Proxima Nova"/>
              </a:defRPr>
            </a:lvl5pPr>
            <a:lvl6pPr lvl="5" rtl="0" algn="ctr">
              <a:spcBef>
                <a:spcPts val="0"/>
              </a:spcBef>
              <a:spcAft>
                <a:spcPts val="0"/>
              </a:spcAft>
              <a:buNone/>
              <a:defRPr sz="9600">
                <a:latin typeface="Proxima Nova"/>
                <a:ea typeface="Proxima Nova"/>
                <a:cs typeface="Proxima Nova"/>
                <a:sym typeface="Proxima Nova"/>
              </a:defRPr>
            </a:lvl6pPr>
            <a:lvl7pPr lvl="6" rtl="0" algn="ctr">
              <a:spcBef>
                <a:spcPts val="0"/>
              </a:spcBef>
              <a:spcAft>
                <a:spcPts val="0"/>
              </a:spcAft>
              <a:buNone/>
              <a:defRPr sz="9600">
                <a:latin typeface="Proxima Nova"/>
                <a:ea typeface="Proxima Nova"/>
                <a:cs typeface="Proxima Nova"/>
                <a:sym typeface="Proxima Nova"/>
              </a:defRPr>
            </a:lvl7pPr>
            <a:lvl8pPr lvl="7" rtl="0" algn="ctr">
              <a:spcBef>
                <a:spcPts val="0"/>
              </a:spcBef>
              <a:spcAft>
                <a:spcPts val="0"/>
              </a:spcAft>
              <a:buNone/>
              <a:defRPr sz="9600">
                <a:latin typeface="Proxima Nova"/>
                <a:ea typeface="Proxima Nova"/>
                <a:cs typeface="Proxima Nova"/>
                <a:sym typeface="Proxima Nova"/>
              </a:defRPr>
            </a:lvl8pPr>
            <a:lvl9pPr lvl="8" rtl="0" algn="ctr">
              <a:spcBef>
                <a:spcPts val="0"/>
              </a:spcBef>
              <a:spcAft>
                <a:spcPts val="0"/>
              </a:spcAft>
              <a:buNone/>
              <a:defRPr sz="9600">
                <a:latin typeface="Proxima Nova"/>
                <a:ea typeface="Proxima Nova"/>
                <a:cs typeface="Proxima Nova"/>
                <a:sym typeface="Proxima Nova"/>
              </a:defRPr>
            </a:lvl9pPr>
          </a:lstStyle>
          <a:p/>
        </p:txBody>
      </p:sp>
      <p:grpSp>
        <p:nvGrpSpPr>
          <p:cNvPr id="86" name="Google Shape;86;p6"/>
          <p:cNvGrpSpPr/>
          <p:nvPr/>
        </p:nvGrpSpPr>
        <p:grpSpPr>
          <a:xfrm>
            <a:off x="7352492" y="4108725"/>
            <a:ext cx="10373365" cy="5498021"/>
            <a:chOff x="9923385" y="4117650"/>
            <a:chExt cx="4553116" cy="2413212"/>
          </a:xfrm>
        </p:grpSpPr>
        <p:cxnSp>
          <p:nvCxnSpPr>
            <p:cNvPr id="87" name="Google Shape;87;p6"/>
            <p:cNvCxnSpPr/>
            <p:nvPr/>
          </p:nvCxnSpPr>
          <p:spPr>
            <a:xfrm rot="10800000">
              <a:off x="9923400" y="4117650"/>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88" name="Google Shape;88;p6"/>
            <p:cNvCxnSpPr/>
            <p:nvPr/>
          </p:nvCxnSpPr>
          <p:spPr>
            <a:xfrm>
              <a:off x="9923385" y="6197862"/>
              <a:ext cx="0" cy="333000"/>
            </a:xfrm>
            <a:prstGeom prst="straightConnector1">
              <a:avLst/>
            </a:prstGeom>
            <a:noFill/>
            <a:ln cap="flat" cmpd="sng" w="28575">
              <a:solidFill>
                <a:srgbClr val="2E2E35"/>
              </a:solidFill>
              <a:prstDash val="solid"/>
              <a:miter lim="8000"/>
              <a:headEnd len="sm" w="sm" type="none"/>
              <a:tailEnd len="sm" w="sm" type="none"/>
            </a:ln>
          </p:spPr>
        </p:cxnSp>
        <p:cxnSp>
          <p:nvCxnSpPr>
            <p:cNvPr id="89" name="Google Shape;89;p6"/>
            <p:cNvCxnSpPr/>
            <p:nvPr/>
          </p:nvCxnSpPr>
          <p:spPr>
            <a:xfrm rot="10800000">
              <a:off x="9923400" y="6523464"/>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90" name="Google Shape;90;p6"/>
            <p:cNvCxnSpPr/>
            <p:nvPr/>
          </p:nvCxnSpPr>
          <p:spPr>
            <a:xfrm>
              <a:off x="14476502" y="4117650"/>
              <a:ext cx="0" cy="2405700"/>
            </a:xfrm>
            <a:prstGeom prst="straightConnector1">
              <a:avLst/>
            </a:prstGeom>
            <a:noFill/>
            <a:ln cap="flat" cmpd="sng" w="28575">
              <a:solidFill>
                <a:srgbClr val="2E2E35"/>
              </a:solidFill>
              <a:prstDash val="solid"/>
              <a:miter lim="8000"/>
              <a:headEnd len="sm" w="sm" type="none"/>
              <a:tailEnd len="sm" w="sm" type="none"/>
            </a:ln>
          </p:spPr>
        </p:cxnSp>
        <p:cxnSp>
          <p:nvCxnSpPr>
            <p:cNvPr id="91" name="Google Shape;91;p6"/>
            <p:cNvCxnSpPr/>
            <p:nvPr/>
          </p:nvCxnSpPr>
          <p:spPr>
            <a:xfrm>
              <a:off x="9923385" y="4117650"/>
              <a:ext cx="0" cy="333000"/>
            </a:xfrm>
            <a:prstGeom prst="straightConnector1">
              <a:avLst/>
            </a:prstGeom>
            <a:noFill/>
            <a:ln cap="flat" cmpd="sng" w="28575">
              <a:solidFill>
                <a:srgbClr val="2E2E35"/>
              </a:solidFill>
              <a:prstDash val="solid"/>
              <a:miter lim="8000"/>
              <a:headEnd len="sm" w="sm" type="none"/>
              <a:tailEnd len="sm" w="sm" type="none"/>
            </a:ln>
          </p:spPr>
        </p:cxnSp>
      </p:grpSp>
      <p:sp>
        <p:nvSpPr>
          <p:cNvPr id="92" name="Google Shape;92;p6"/>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lvl1pPr lvl="0" algn="r">
              <a:spcBef>
                <a:spcPts val="0"/>
              </a:spcBef>
              <a:spcAft>
                <a:spcPts val="0"/>
              </a:spcAft>
              <a:buNone/>
              <a:defRPr b="1" sz="25000">
                <a:solidFill>
                  <a:srgbClr val="434343"/>
                </a:solidFill>
                <a:latin typeface="Montserrat"/>
                <a:ea typeface="Montserrat"/>
                <a:cs typeface="Montserrat"/>
                <a:sym typeface="Montserrat"/>
              </a:defRPr>
            </a:lvl1pPr>
            <a:lvl2pPr lvl="1">
              <a:spcBef>
                <a:spcPts val="0"/>
              </a:spcBef>
              <a:spcAft>
                <a:spcPts val="0"/>
              </a:spcAft>
              <a:buNone/>
              <a:defRPr b="1" sz="30000"/>
            </a:lvl2pPr>
            <a:lvl3pPr lvl="2">
              <a:spcBef>
                <a:spcPts val="0"/>
              </a:spcBef>
              <a:spcAft>
                <a:spcPts val="0"/>
              </a:spcAft>
              <a:buNone/>
              <a:defRPr b="1" sz="30000"/>
            </a:lvl3pPr>
            <a:lvl4pPr lvl="3">
              <a:spcBef>
                <a:spcPts val="0"/>
              </a:spcBef>
              <a:spcAft>
                <a:spcPts val="0"/>
              </a:spcAft>
              <a:buNone/>
              <a:defRPr b="1" sz="30000"/>
            </a:lvl4pPr>
            <a:lvl5pPr lvl="4">
              <a:spcBef>
                <a:spcPts val="0"/>
              </a:spcBef>
              <a:spcAft>
                <a:spcPts val="0"/>
              </a:spcAft>
              <a:buNone/>
              <a:defRPr b="1" sz="30000"/>
            </a:lvl5pPr>
            <a:lvl6pPr lvl="5">
              <a:spcBef>
                <a:spcPts val="0"/>
              </a:spcBef>
              <a:spcAft>
                <a:spcPts val="0"/>
              </a:spcAft>
              <a:buNone/>
              <a:defRPr b="1" sz="30000"/>
            </a:lvl6pPr>
            <a:lvl7pPr lvl="6">
              <a:spcBef>
                <a:spcPts val="0"/>
              </a:spcBef>
              <a:spcAft>
                <a:spcPts val="0"/>
              </a:spcAft>
              <a:buNone/>
              <a:defRPr b="1" sz="30000"/>
            </a:lvl7pPr>
            <a:lvl8pPr lvl="7">
              <a:spcBef>
                <a:spcPts val="0"/>
              </a:spcBef>
              <a:spcAft>
                <a:spcPts val="0"/>
              </a:spcAft>
              <a:buNone/>
              <a:defRPr b="1" sz="30000"/>
            </a:lvl8pPr>
            <a:lvl9pPr lvl="8">
              <a:spcBef>
                <a:spcPts val="0"/>
              </a:spcBef>
              <a:spcAft>
                <a:spcPts val="0"/>
              </a:spcAft>
              <a:buNone/>
              <a:defRPr b="1" sz="30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93" name="Shape 93"/>
        <p:cNvGrpSpPr/>
        <p:nvPr/>
      </p:nvGrpSpPr>
      <p:grpSpPr>
        <a:xfrm>
          <a:off x="0" y="0"/>
          <a:ext cx="0" cy="0"/>
          <a:chOff x="0" y="0"/>
          <a:chExt cx="0" cy="0"/>
        </a:xfrm>
      </p:grpSpPr>
      <p:sp>
        <p:nvSpPr>
          <p:cNvPr id="94" name="Google Shape;94;p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95" name="Google Shape;95;p7"/>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lvl1pPr indent="-533400" lvl="0" marL="457200" rtl="0">
              <a:spcBef>
                <a:spcPts val="0"/>
              </a:spcBef>
              <a:spcAft>
                <a:spcPts val="0"/>
              </a:spcAft>
              <a:buSzPts val="4800"/>
              <a:buChar char="●"/>
              <a:defRPr/>
            </a:lvl1pPr>
            <a:lvl2pPr indent="-533400" lvl="1" marL="914400" rtl="0">
              <a:spcBef>
                <a:spcPts val="0"/>
              </a:spcBef>
              <a:spcAft>
                <a:spcPts val="0"/>
              </a:spcAft>
              <a:buSzPts val="4800"/>
              <a:buChar char="○"/>
              <a:defRPr/>
            </a:lvl2pPr>
            <a:lvl3pPr indent="-533400" lvl="2" marL="1371600" rtl="0">
              <a:spcBef>
                <a:spcPts val="0"/>
              </a:spcBef>
              <a:spcAft>
                <a:spcPts val="0"/>
              </a:spcAft>
              <a:buSzPts val="4800"/>
              <a:buChar char="■"/>
              <a:defRPr/>
            </a:lvl3pPr>
            <a:lvl4pPr indent="-533400" lvl="3" marL="1828800" rtl="0">
              <a:spcBef>
                <a:spcPts val="0"/>
              </a:spcBef>
              <a:spcAft>
                <a:spcPts val="0"/>
              </a:spcAft>
              <a:buSzPts val="4800"/>
              <a:buChar char="●"/>
              <a:defRPr/>
            </a:lvl4pPr>
            <a:lvl5pPr indent="-533400" lvl="4" marL="2286000" rtl="0">
              <a:spcBef>
                <a:spcPts val="0"/>
              </a:spcBef>
              <a:spcAft>
                <a:spcPts val="0"/>
              </a:spcAft>
              <a:buSzPts val="4800"/>
              <a:buChar char="○"/>
              <a:defRPr/>
            </a:lvl5pPr>
            <a:lvl6pPr indent="-533400" lvl="5" marL="2743200" rtl="0">
              <a:spcBef>
                <a:spcPts val="0"/>
              </a:spcBef>
              <a:spcAft>
                <a:spcPts val="0"/>
              </a:spcAft>
              <a:buSzPts val="4800"/>
              <a:buChar char="■"/>
              <a:defRPr/>
            </a:lvl6pPr>
            <a:lvl7pPr indent="-533400" lvl="6" marL="3200400" rtl="0">
              <a:spcBef>
                <a:spcPts val="0"/>
              </a:spcBef>
              <a:spcAft>
                <a:spcPts val="0"/>
              </a:spcAft>
              <a:buSzPts val="4800"/>
              <a:buChar char="●"/>
              <a:defRPr/>
            </a:lvl7pPr>
            <a:lvl8pPr indent="-533400" lvl="7" marL="3657600" rtl="0">
              <a:spcBef>
                <a:spcPts val="0"/>
              </a:spcBef>
              <a:spcAft>
                <a:spcPts val="0"/>
              </a:spcAft>
              <a:buSzPts val="4800"/>
              <a:buChar char="○"/>
              <a:defRPr/>
            </a:lvl8pPr>
            <a:lvl9pPr indent="-533400" lvl="8" marL="4114800" rtl="0">
              <a:spcBef>
                <a:spcPts val="0"/>
              </a:spcBef>
              <a:spcAft>
                <a:spcPts val="0"/>
              </a:spcAft>
              <a:buSzPts val="4800"/>
              <a:buChar char="■"/>
              <a:defRPr/>
            </a:lvl9pPr>
          </a:lstStyle>
          <a:p/>
        </p:txBody>
      </p:sp>
      <p:sp>
        <p:nvSpPr>
          <p:cNvPr id="96" name="Google Shape;96;p7"/>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97" name="Google Shape;97;p7"/>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a:spcBef>
                <a:spcPts val="0"/>
              </a:spcBef>
              <a:spcAft>
                <a:spcPts val="0"/>
              </a:spcAft>
              <a:buNone/>
              <a:defRPr sz="2400">
                <a:solidFill>
                  <a:srgbClr val="B7B7B7"/>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8" name="Shape 98"/>
        <p:cNvGrpSpPr/>
        <p:nvPr/>
      </p:nvGrpSpPr>
      <p:grpSpPr>
        <a:xfrm>
          <a:off x="0" y="0"/>
          <a:ext cx="0" cy="0"/>
          <a:chOff x="0" y="0"/>
          <a:chExt cx="0" cy="0"/>
        </a:xfrm>
      </p:grpSpPr>
      <p:sp>
        <p:nvSpPr>
          <p:cNvPr id="99" name="Google Shape;99;p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0" name="Google Shape;100;p8"/>
          <p:cNvSpPr txBox="1"/>
          <p:nvPr>
            <p:ph idx="1" type="body"/>
          </p:nvPr>
        </p:nvSpPr>
        <p:spPr>
          <a:xfrm>
            <a:off x="3024201"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01" name="Google Shape;101;p8"/>
          <p:cNvSpPr txBox="1"/>
          <p:nvPr>
            <p:ph idx="12" type="sldNum"/>
          </p:nvPr>
        </p:nvSpPr>
        <p:spPr>
          <a:xfrm>
            <a:off x="22579091" y="12435245"/>
            <a:ext cx="1462200" cy="10497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r>
              <a:t/>
            </a:r>
            <a:endParaRPr/>
          </a:p>
        </p:txBody>
      </p:sp>
      <p:sp>
        <p:nvSpPr>
          <p:cNvPr id="102" name="Google Shape;102;p8"/>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103" name="Google Shape;103;p8"/>
          <p:cNvSpPr txBox="1"/>
          <p:nvPr>
            <p:ph idx="3" type="body"/>
          </p:nvPr>
        </p:nvSpPr>
        <p:spPr>
          <a:xfrm>
            <a:off x="12551126"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04" name="Google Shape;104;p8"/>
          <p:cNvSpPr txBox="1"/>
          <p:nvPr>
            <p:ph idx="4"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5" name="Shape 105"/>
        <p:cNvGrpSpPr/>
        <p:nvPr/>
      </p:nvGrpSpPr>
      <p:grpSpPr>
        <a:xfrm>
          <a:off x="0" y="0"/>
          <a:ext cx="0" cy="0"/>
          <a:chOff x="0" y="0"/>
          <a:chExt cx="0" cy="0"/>
        </a:xfrm>
      </p:grpSpPr>
      <p:sp>
        <p:nvSpPr>
          <p:cNvPr id="106" name="Google Shape;106;p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7" name="Google Shape;107;p9"/>
          <p:cNvSpPr txBox="1"/>
          <p:nvPr>
            <p:ph idx="1"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10"/>
          <p:cNvSpPr txBox="1"/>
          <p:nvPr>
            <p:ph idx="1" type="subTitle"/>
          </p:nvPr>
        </p:nvSpPr>
        <p:spPr>
          <a:xfrm>
            <a:off x="494125" y="12511000"/>
            <a:ext cx="57192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sz="2400">
                <a:solidFill>
                  <a:srgbClr val="B7B7B7"/>
                </a:solidFill>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110" name="Shape 1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theme" Target="../theme/theme2.xml"/><Relationship Id="rId12" Type="http://schemas.openxmlformats.org/officeDocument/2006/relationships/slideLayout" Target="../slideLayouts/slideLayout10.xml"/><Relationship Id="rId1" Type="http://schemas.openxmlformats.org/officeDocument/2006/relationships/image" Target="../media/image19.png"/><Relationship Id="rId2" Type="http://schemas.openxmlformats.org/officeDocument/2006/relationships/image" Target="../media/image7.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blip>
          <a:stretch>
            <a:fillRect/>
          </a:stretch>
        </p:blipFill>
        <p:spPr>
          <a:xfrm>
            <a:off x="19717325" y="12042875"/>
            <a:ext cx="4484806" cy="1565248"/>
          </a:xfrm>
          <a:prstGeom prst="rect">
            <a:avLst/>
          </a:prstGeom>
          <a:noFill/>
          <a:ln>
            <a:noFill/>
          </a:ln>
        </p:spPr>
      </p:pic>
      <p:sp>
        <p:nvSpPr>
          <p:cNvPr id="7" name="Google Shape;7;p1"/>
          <p:cNvSpPr txBox="1"/>
          <p:nvPr>
            <p:ph type="title"/>
          </p:nvPr>
        </p:nvSpPr>
        <p:spPr>
          <a:xfrm>
            <a:off x="2924725" y="893096"/>
            <a:ext cx="19464600" cy="1002900"/>
          </a:xfrm>
          <a:prstGeom prst="rect">
            <a:avLst/>
          </a:prstGeom>
          <a:noFill/>
          <a:ln>
            <a:noFill/>
          </a:ln>
        </p:spPr>
        <p:txBody>
          <a:bodyPr anchorCtr="0" anchor="ctr" bIns="243700" lIns="243700" spcFirstLastPara="1" rIns="243700" wrap="square" tIns="243700">
            <a:noAutofit/>
          </a:bodyPr>
          <a:lstStyle>
            <a:lvl1pPr lvl="0"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1pPr>
            <a:lvl2pPr lvl="1"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2pPr>
            <a:lvl3pPr lvl="2"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3pPr>
            <a:lvl4pPr lvl="3"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4pPr>
            <a:lvl5pPr lvl="4"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5pPr>
            <a:lvl6pPr lvl="5"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6pPr>
            <a:lvl7pPr lvl="6"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7pPr>
            <a:lvl8pPr lvl="7"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8pPr>
            <a:lvl9pPr lvl="8"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9pPr>
          </a:lstStyle>
          <a:p/>
        </p:txBody>
      </p:sp>
      <p:sp>
        <p:nvSpPr>
          <p:cNvPr id="8" name="Google Shape;8;p1"/>
          <p:cNvSpPr txBox="1"/>
          <p:nvPr>
            <p:ph idx="1" type="body"/>
          </p:nvPr>
        </p:nvSpPr>
        <p:spPr>
          <a:xfrm>
            <a:off x="2093125" y="3122625"/>
            <a:ext cx="20182500" cy="8329500"/>
          </a:xfrm>
          <a:prstGeom prst="rect">
            <a:avLst/>
          </a:prstGeom>
          <a:noFill/>
          <a:ln>
            <a:noFill/>
          </a:ln>
        </p:spPr>
        <p:txBody>
          <a:bodyPr anchorCtr="0" anchor="t" bIns="243700" lIns="243700" spcFirstLastPara="1" rIns="243700" wrap="square" tIns="243700">
            <a:noAutofit/>
          </a:bodyPr>
          <a:lstStyle>
            <a:lvl1pPr indent="-533400" lvl="0" marL="457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1pPr>
            <a:lvl2pPr indent="-533400" lvl="1" marL="914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2pPr>
            <a:lvl3pPr indent="-533400" lvl="2" marL="1371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3pPr>
            <a:lvl4pPr indent="-533400" lvl="3" marL="1828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4pPr>
            <a:lvl5pPr indent="-533400" lvl="4" marL="22860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5pPr>
            <a:lvl6pPr indent="-533400" lvl="5" marL="2743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6pPr>
            <a:lvl7pPr indent="-533400" lvl="6" marL="3200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7pPr>
            <a:lvl8pPr indent="-533400" lvl="7" marL="3657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8pPr>
            <a:lvl9pPr indent="-533400" lvl="8" marL="4114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9pPr>
          </a:lstStyle>
          <a:p/>
        </p:txBody>
      </p:sp>
      <p:sp>
        <p:nvSpPr>
          <p:cNvPr id="9" name="Google Shape;9;p1"/>
          <p:cNvSpPr/>
          <p:nvPr/>
        </p:nvSpPr>
        <p:spPr>
          <a:xfrm>
            <a:off x="22098734" y="0"/>
            <a:ext cx="738900" cy="893100"/>
          </a:xfrm>
          <a:prstGeom prst="rect">
            <a:avLst/>
          </a:prstGeom>
          <a:solidFill>
            <a:srgbClr val="FFD81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sp>
        <p:nvSpPr>
          <p:cNvPr id="10" name="Google Shape;10;p1"/>
          <p:cNvSpPr txBox="1"/>
          <p:nvPr/>
        </p:nvSpPr>
        <p:spPr>
          <a:xfrm>
            <a:off x="22051944" y="186018"/>
            <a:ext cx="8886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rgbClr val="FFFFFF"/>
              </a:buClr>
              <a:buFont typeface="Montserrat"/>
              <a:buNone/>
            </a:pPr>
            <a:fld id="{00000000-1234-1234-1234-123412341234}" type="slidenum">
              <a:rPr b="1" i="0" lang="en" sz="2200" u="none" cap="none" strike="noStrike">
                <a:solidFill>
                  <a:srgbClr val="FFFFFF"/>
                </a:solidFill>
                <a:latin typeface="Montserrat"/>
                <a:ea typeface="Montserrat"/>
                <a:cs typeface="Montserrat"/>
                <a:sym typeface="Montserrat"/>
              </a:rPr>
              <a:t>‹#›</a:t>
            </a:fld>
            <a:r>
              <a:rPr b="1" i="0" lang="en" sz="2200" u="none" cap="none" strike="noStrike">
                <a:solidFill>
                  <a:srgbClr val="FFFFFF"/>
                </a:solidFill>
                <a:latin typeface="Montserrat"/>
                <a:ea typeface="Montserrat"/>
                <a:cs typeface="Montserrat"/>
                <a:sym typeface="Montserrat"/>
              </a:rPr>
              <a:t>  </a:t>
            </a:r>
            <a:endParaRPr/>
          </a:p>
        </p:txBody>
      </p:sp>
      <p:pic>
        <p:nvPicPr>
          <p:cNvPr id="11" name="Google Shape;11;p1"/>
          <p:cNvPicPr preferRelativeResize="0"/>
          <p:nvPr/>
        </p:nvPicPr>
        <p:blipFill>
          <a:blip r:embed="rId2">
            <a:alphaModFix/>
          </a:blip>
          <a:stretch>
            <a:fillRect/>
          </a:stretch>
        </p:blipFill>
        <p:spPr>
          <a:xfrm>
            <a:off x="283225" y="0"/>
            <a:ext cx="2972025" cy="2972025"/>
          </a:xfrm>
          <a:prstGeom prst="rect">
            <a:avLst/>
          </a:prstGeom>
          <a:noFill/>
          <a:ln>
            <a:noFill/>
          </a:ln>
        </p:spPr>
      </p:pic>
      <p:sp>
        <p:nvSpPr>
          <p:cNvPr id="12" name="Google Shape;12;p1"/>
          <p:cNvSpPr/>
          <p:nvPr/>
        </p:nvSpPr>
        <p:spPr>
          <a:xfrm rot="10800000">
            <a:off x="750932" y="11751564"/>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rot="10800000">
            <a:off x="417020" y="11751583"/>
            <a:ext cx="336600" cy="2913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rot="10800000">
            <a:off x="1156538" y="12305261"/>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10800000">
            <a:off x="283228" y="12482839"/>
            <a:ext cx="336600" cy="2910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10800000">
            <a:off x="1161930" y="11130755"/>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685384" y="10952850"/>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rot="10800000">
            <a:off x="619464" y="13124150"/>
            <a:ext cx="336600" cy="291300"/>
          </a:xfrm>
          <a:prstGeom prst="triangle">
            <a:avLst>
              <a:gd fmla="val 50000" name="adj"/>
            </a:avLst>
          </a:prstGeom>
          <a:solidFill>
            <a:srgbClr val="FFD815"/>
          </a:solidFill>
          <a:ln cap="flat" cmpd="sng" w="9525">
            <a:solidFill>
              <a:srgbClr val="FFD815"/>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hY1lcNvcWUMfN3an7kn0-hnaFx-dfLqysIw2nz7BEbQ/edit#slide=id.g51da6455d5_0_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hyperlink" Target="https://superuser.com/questions/616098/what-is-rpc-and-why-is-it-so-importan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2"/>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p>
            <a:pPr indent="0" lvl="0" marL="0" rtl="0" algn="l">
              <a:spcBef>
                <a:spcPts val="0"/>
              </a:spcBef>
              <a:spcAft>
                <a:spcPts val="0"/>
              </a:spcAft>
              <a:buNone/>
            </a:pPr>
            <a:r>
              <a:rPr lang="en">
                <a:solidFill>
                  <a:srgbClr val="FFD815"/>
                </a:solidFill>
              </a:rPr>
              <a:t>Ethers: </a:t>
            </a:r>
            <a:r>
              <a:rPr lang="en"/>
              <a:t>Bringing Ethereum to the Web</a:t>
            </a:r>
            <a:endParaRPr>
              <a:solidFill>
                <a:srgbClr val="FFFFFF"/>
              </a:solidFill>
            </a:endParaRPr>
          </a:p>
        </p:txBody>
      </p:sp>
      <p:sp>
        <p:nvSpPr>
          <p:cNvPr id="116" name="Google Shape;116;p12"/>
          <p:cNvSpPr txBox="1"/>
          <p:nvPr/>
        </p:nvSpPr>
        <p:spPr>
          <a:xfrm>
            <a:off x="1432125" y="8851240"/>
            <a:ext cx="11150100" cy="3207000"/>
          </a:xfrm>
          <a:prstGeom prst="rect">
            <a:avLst/>
          </a:prstGeom>
          <a:noFill/>
          <a:ln>
            <a:noFill/>
          </a:ln>
        </p:spPr>
        <p:txBody>
          <a:bodyPr anchorCtr="0" anchor="t" bIns="243700" lIns="243700" spcFirstLastPara="1" rIns="243700" wrap="square" tIns="243700">
            <a:noAutofit/>
          </a:bodyPr>
          <a:lstStyle/>
          <a:p>
            <a:pPr indent="0" lvl="0" marL="0" rtl="0" algn="l">
              <a:spcBef>
                <a:spcPts val="0"/>
              </a:spcBef>
              <a:spcAft>
                <a:spcPts val="0"/>
              </a:spcAft>
              <a:buNone/>
            </a:pPr>
            <a:r>
              <a:rPr b="1" lang="en" sz="6000">
                <a:solidFill>
                  <a:srgbClr val="FFFFFF"/>
                </a:solidFill>
                <a:latin typeface="Proxima Nova"/>
                <a:ea typeface="Proxima Nova"/>
                <a:cs typeface="Proxima Nova"/>
                <a:sym typeface="Proxima Nova"/>
              </a:rPr>
              <a:t>Jaylem Brar</a:t>
            </a:r>
            <a:endParaRPr b="1" sz="6000">
              <a:solidFill>
                <a:srgbClr val="FFFFFF"/>
              </a:solidFill>
              <a:latin typeface="Proxima Nova"/>
              <a:ea typeface="Proxima Nova"/>
              <a:cs typeface="Proxima Nova"/>
              <a:sym typeface="Proxima Nova"/>
            </a:endParaRPr>
          </a:p>
          <a:p>
            <a:pPr indent="0" lvl="0" marL="0" rtl="0" algn="l">
              <a:spcBef>
                <a:spcPts val="0"/>
              </a:spcBef>
              <a:spcAft>
                <a:spcPts val="0"/>
              </a:spcAft>
              <a:buNone/>
            </a:pPr>
            <a:r>
              <a:rPr b="1" lang="en" sz="6000">
                <a:solidFill>
                  <a:srgbClr val="FFFFFF"/>
                </a:solidFill>
                <a:latin typeface="Proxima Nova"/>
                <a:ea typeface="Proxima Nova"/>
                <a:cs typeface="Proxima Nova"/>
                <a:sym typeface="Proxima Nova"/>
              </a:rPr>
              <a:t>Krishna Mandal</a:t>
            </a:r>
            <a:endParaRPr b="1" sz="6000">
              <a:solidFill>
                <a:srgbClr val="FFFFFF"/>
              </a:solidFill>
              <a:latin typeface="Proxima Nova"/>
              <a:ea typeface="Proxima Nova"/>
              <a:cs typeface="Proxima Nova"/>
              <a:sym typeface="Proxima Nova"/>
            </a:endParaRPr>
          </a:p>
        </p:txBody>
      </p:sp>
      <p:sp>
        <p:nvSpPr>
          <p:cNvPr id="117" name="Google Shape;117;p12"/>
          <p:cNvSpPr txBox="1"/>
          <p:nvPr/>
        </p:nvSpPr>
        <p:spPr>
          <a:xfrm>
            <a:off x="8402350" y="629950"/>
            <a:ext cx="1371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https://docs.google.com/presentation/d/1hY1lcNvcWUMfN3an7kn0-hnaFx-dfLqysIw2nz7BEbQ/edit#slide=id.g51da6455d5_0_0</a:t>
            </a:r>
            <a:endParaRPr>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LECTURE OUTLINE</a:t>
            </a:r>
            <a:endParaRPr/>
          </a:p>
        </p:txBody>
      </p:sp>
      <p:sp>
        <p:nvSpPr>
          <p:cNvPr id="123" name="Google Shape;123;p13"/>
          <p:cNvSpPr txBox="1"/>
          <p:nvPr>
            <p:ph idx="1" type="subTitle"/>
          </p:nvPr>
        </p:nvSpPr>
        <p:spPr>
          <a:xfrm>
            <a:off x="10971182" y="401282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solidFill>
                  <a:schemeClr val="dk1"/>
                </a:solidFill>
              </a:rPr>
              <a:t>ETHEREUM ARCHITECTURE</a:t>
            </a:r>
            <a:endParaRPr/>
          </a:p>
        </p:txBody>
      </p:sp>
      <p:sp>
        <p:nvSpPr>
          <p:cNvPr id="124" name="Google Shape;124;p13"/>
          <p:cNvSpPr txBox="1"/>
          <p:nvPr>
            <p:ph idx="2" type="subTitle"/>
          </p:nvPr>
        </p:nvSpPr>
        <p:spPr>
          <a:xfrm>
            <a:off x="10971182" y="588487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ETHERS.JS OVERVIEW</a:t>
            </a:r>
            <a:endParaRPr/>
          </a:p>
        </p:txBody>
      </p:sp>
      <p:sp>
        <p:nvSpPr>
          <p:cNvPr id="125" name="Google Shape;125;p13"/>
          <p:cNvSpPr txBox="1"/>
          <p:nvPr>
            <p:ph idx="3" type="subTitle"/>
          </p:nvPr>
        </p:nvSpPr>
        <p:spPr>
          <a:xfrm>
            <a:off x="10971182" y="775692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ETHERS.JS FUNCTIONS</a:t>
            </a:r>
            <a:endParaRPr/>
          </a:p>
        </p:txBody>
      </p:sp>
      <p:sp>
        <p:nvSpPr>
          <p:cNvPr id="126" name="Google Shape;126;p13"/>
          <p:cNvSpPr txBox="1"/>
          <p:nvPr>
            <p:ph idx="4" type="subTitle"/>
          </p:nvPr>
        </p:nvSpPr>
        <p:spPr>
          <a:xfrm>
            <a:off x="10971182" y="962897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DEMO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4"/>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sz="8600"/>
              <a:t>ETHEREUM ARCHITECTURE</a:t>
            </a:r>
            <a:endParaRPr sz="8600"/>
          </a:p>
        </p:txBody>
      </p:sp>
      <p:sp>
        <p:nvSpPr>
          <p:cNvPr id="132" name="Google Shape;132;p14"/>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STANDARD WEB</a:t>
            </a:r>
            <a:endParaRPr/>
          </a:p>
        </p:txBody>
      </p:sp>
      <p:sp>
        <p:nvSpPr>
          <p:cNvPr id="138" name="Google Shape;138;p15"/>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LOTS OF BOXES</a:t>
            </a:r>
            <a:endParaRPr/>
          </a:p>
        </p:txBody>
      </p:sp>
      <p:sp>
        <p:nvSpPr>
          <p:cNvPr id="139" name="Google Shape;139;p15"/>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NISHAAD NAVKAL</a:t>
            </a:r>
            <a:endParaRPr/>
          </a:p>
        </p:txBody>
      </p:sp>
      <p:sp>
        <p:nvSpPr>
          <p:cNvPr id="140" name="Google Shape;140;p15"/>
          <p:cNvSpPr txBox="1"/>
          <p:nvPr/>
        </p:nvSpPr>
        <p:spPr>
          <a:xfrm>
            <a:off x="15696850" y="3592800"/>
            <a:ext cx="7639200" cy="6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What the user interacts with</a:t>
            </a:r>
            <a:endParaRPr sz="3600">
              <a:latin typeface="Proxima Nova"/>
              <a:ea typeface="Proxima Nova"/>
              <a:cs typeface="Proxima Nova"/>
              <a:sym typeface="Proxima Nova"/>
            </a:endParaRPr>
          </a:p>
        </p:txBody>
      </p:sp>
      <p:sp>
        <p:nvSpPr>
          <p:cNvPr id="141" name="Google Shape;141;p15"/>
          <p:cNvSpPr txBox="1"/>
          <p:nvPr/>
        </p:nvSpPr>
        <p:spPr>
          <a:xfrm>
            <a:off x="15696850" y="4771675"/>
            <a:ext cx="8671800" cy="136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What turns user interactions into program interactions and displays the results</a:t>
            </a:r>
            <a:endParaRPr sz="3600">
              <a:latin typeface="Proxima Nova"/>
              <a:ea typeface="Proxima Nova"/>
              <a:cs typeface="Proxima Nova"/>
              <a:sym typeface="Proxima Nova"/>
            </a:endParaRPr>
          </a:p>
        </p:txBody>
      </p:sp>
      <p:sp>
        <p:nvSpPr>
          <p:cNvPr id="142" name="Google Shape;142;p15"/>
          <p:cNvSpPr txBox="1"/>
          <p:nvPr/>
        </p:nvSpPr>
        <p:spPr>
          <a:xfrm>
            <a:off x="15696850" y="6356550"/>
            <a:ext cx="6421200" cy="10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The actual programming logic </a:t>
            </a:r>
            <a:endParaRPr sz="3600">
              <a:latin typeface="Proxima Nova"/>
              <a:ea typeface="Proxima Nova"/>
              <a:cs typeface="Proxima Nova"/>
              <a:sym typeface="Proxima Nova"/>
            </a:endParaRPr>
          </a:p>
        </p:txBody>
      </p:sp>
      <p:pic>
        <p:nvPicPr>
          <p:cNvPr id="143" name="Google Shape;143;p15"/>
          <p:cNvPicPr preferRelativeResize="0"/>
          <p:nvPr/>
        </p:nvPicPr>
        <p:blipFill>
          <a:blip r:embed="rId3">
            <a:alphaModFix/>
          </a:blip>
          <a:stretch>
            <a:fillRect/>
          </a:stretch>
        </p:blipFill>
        <p:spPr>
          <a:xfrm>
            <a:off x="3169375" y="2752500"/>
            <a:ext cx="11979488" cy="8901999"/>
          </a:xfrm>
          <a:prstGeom prst="rect">
            <a:avLst/>
          </a:prstGeom>
          <a:noFill/>
          <a:ln>
            <a:noFill/>
          </a:ln>
        </p:spPr>
      </p:pic>
      <p:sp>
        <p:nvSpPr>
          <p:cNvPr id="144" name="Google Shape;144;p15"/>
          <p:cNvSpPr txBox="1"/>
          <p:nvPr/>
        </p:nvSpPr>
        <p:spPr>
          <a:xfrm>
            <a:off x="15696850" y="8732300"/>
            <a:ext cx="6421200" cy="10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Stores the data</a:t>
            </a:r>
            <a:endParaRPr sz="3600">
              <a:latin typeface="Proxima Nova"/>
              <a:ea typeface="Proxima Nova"/>
              <a:cs typeface="Proxima Nova"/>
              <a:sym typeface="Proxima Nova"/>
            </a:endParaRPr>
          </a:p>
        </p:txBody>
      </p:sp>
      <p:sp>
        <p:nvSpPr>
          <p:cNvPr id="145" name="Google Shape;145;p15"/>
          <p:cNvSpPr txBox="1"/>
          <p:nvPr/>
        </p:nvSpPr>
        <p:spPr>
          <a:xfrm>
            <a:off x="15696850" y="10450475"/>
            <a:ext cx="6421200" cy="10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Cloud provider manages infra</a:t>
            </a:r>
            <a:endParaRPr sz="3600">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6"/>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WHAT DOES ETHEREUM LOOK LIKE?</a:t>
            </a:r>
            <a:endParaRPr/>
          </a:p>
        </p:txBody>
      </p:sp>
      <p:sp>
        <p:nvSpPr>
          <p:cNvPr id="151" name="Google Shape;151;p16"/>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LOTS OF BOXES</a:t>
            </a:r>
            <a:endParaRPr/>
          </a:p>
        </p:txBody>
      </p:sp>
      <p:sp>
        <p:nvSpPr>
          <p:cNvPr id="152" name="Google Shape;152;p16"/>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NISHAAD NAVKAL</a:t>
            </a:r>
            <a:endParaRPr/>
          </a:p>
        </p:txBody>
      </p:sp>
      <p:pic>
        <p:nvPicPr>
          <p:cNvPr id="153" name="Google Shape;153;p16"/>
          <p:cNvPicPr preferRelativeResize="0"/>
          <p:nvPr/>
        </p:nvPicPr>
        <p:blipFill>
          <a:blip r:embed="rId3">
            <a:alphaModFix/>
          </a:blip>
          <a:stretch>
            <a:fillRect/>
          </a:stretch>
        </p:blipFill>
        <p:spPr>
          <a:xfrm>
            <a:off x="2142826" y="2939775"/>
            <a:ext cx="14972425" cy="8759612"/>
          </a:xfrm>
          <a:prstGeom prst="rect">
            <a:avLst/>
          </a:prstGeom>
          <a:noFill/>
          <a:ln>
            <a:noFill/>
          </a:ln>
        </p:spPr>
      </p:pic>
      <p:sp>
        <p:nvSpPr>
          <p:cNvPr id="154" name="Google Shape;154;p16"/>
          <p:cNvSpPr txBox="1"/>
          <p:nvPr/>
        </p:nvSpPr>
        <p:spPr>
          <a:xfrm>
            <a:off x="17763625" y="2852800"/>
            <a:ext cx="5885400" cy="61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What the user interacts with</a:t>
            </a:r>
            <a:endParaRPr sz="3600">
              <a:latin typeface="Proxima Nova"/>
              <a:ea typeface="Proxima Nova"/>
              <a:cs typeface="Proxima Nova"/>
              <a:sym typeface="Proxima Nova"/>
            </a:endParaRPr>
          </a:p>
        </p:txBody>
      </p:sp>
      <p:sp>
        <p:nvSpPr>
          <p:cNvPr id="155" name="Google Shape;155;p16"/>
          <p:cNvSpPr txBox="1"/>
          <p:nvPr/>
        </p:nvSpPr>
        <p:spPr>
          <a:xfrm>
            <a:off x="17763625" y="4839375"/>
            <a:ext cx="6386700" cy="136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What turns user interactions into program interactions and displays the results</a:t>
            </a:r>
            <a:endParaRPr sz="3600">
              <a:latin typeface="Proxima Nova"/>
              <a:ea typeface="Proxima Nova"/>
              <a:cs typeface="Proxima Nova"/>
              <a:sym typeface="Proxima Nova"/>
            </a:endParaRPr>
          </a:p>
        </p:txBody>
      </p:sp>
      <p:sp>
        <p:nvSpPr>
          <p:cNvPr id="156" name="Google Shape;156;p16"/>
          <p:cNvSpPr txBox="1"/>
          <p:nvPr/>
        </p:nvSpPr>
        <p:spPr>
          <a:xfrm>
            <a:off x="17763625" y="7827950"/>
            <a:ext cx="4625700" cy="1002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Proxima Nova"/>
                <a:ea typeface="Proxima Nova"/>
                <a:cs typeface="Proxima Nova"/>
                <a:sym typeface="Proxima Nova"/>
              </a:rPr>
              <a:t>The actual programming logic (smart contracts)</a:t>
            </a:r>
            <a:endParaRPr sz="3600">
              <a:latin typeface="Proxima Nova"/>
              <a:ea typeface="Proxima Nova"/>
              <a:cs typeface="Proxima Nova"/>
              <a:sym typeface="Proxima Nov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HOW DO WE DO THIS?</a:t>
            </a:r>
            <a:endParaRPr/>
          </a:p>
        </p:txBody>
      </p:sp>
      <p:sp>
        <p:nvSpPr>
          <p:cNvPr id="162" name="Google Shape;162;p17"/>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ETHERS.JS</a:t>
            </a:r>
            <a:endParaRPr/>
          </a:p>
        </p:txBody>
      </p:sp>
      <p:sp>
        <p:nvSpPr>
          <p:cNvPr id="163" name="Google Shape;163;p17"/>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sp>
        <p:nvSpPr>
          <p:cNvPr id="164" name="Google Shape;164;p17"/>
          <p:cNvSpPr txBox="1"/>
          <p:nvPr/>
        </p:nvSpPr>
        <p:spPr>
          <a:xfrm>
            <a:off x="1960850" y="4075050"/>
            <a:ext cx="21644100" cy="7376100"/>
          </a:xfrm>
          <a:prstGeom prst="rect">
            <a:avLst/>
          </a:prstGeom>
          <a:noFill/>
          <a:ln>
            <a:noFill/>
          </a:ln>
        </p:spPr>
        <p:txBody>
          <a:bodyPr anchorCtr="0" anchor="t" bIns="91425" lIns="91425" spcFirstLastPara="1" rIns="91425" wrap="square" tIns="91425">
            <a:noAutofit/>
          </a:bodyPr>
          <a:lstStyle/>
          <a:p>
            <a:pPr indent="-501650" lvl="0" marL="457200" rtl="0" algn="l">
              <a:lnSpc>
                <a:spcPct val="115000"/>
              </a:lnSpc>
              <a:spcBef>
                <a:spcPts val="0"/>
              </a:spcBef>
              <a:spcAft>
                <a:spcPts val="0"/>
              </a:spcAft>
              <a:buSzPts val="4300"/>
              <a:buFont typeface="Proxima Nova"/>
              <a:buChar char="●"/>
            </a:pPr>
            <a:r>
              <a:rPr lang="en" sz="4300">
                <a:latin typeface="Proxima Nova"/>
                <a:ea typeface="Proxima Nova"/>
                <a:cs typeface="Proxima Nova"/>
                <a:sym typeface="Proxima Nova"/>
              </a:rPr>
              <a:t>Ethers.js is the entrance to the Ethereum blockchain from the client side of a dApp. </a:t>
            </a:r>
            <a:endParaRPr sz="43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300">
              <a:latin typeface="Proxima Nova"/>
              <a:ea typeface="Proxima Nova"/>
              <a:cs typeface="Proxima Nova"/>
              <a:sym typeface="Proxima Nova"/>
            </a:endParaRPr>
          </a:p>
          <a:p>
            <a:pPr indent="-501650" lvl="0" marL="457200" rtl="0" algn="l">
              <a:lnSpc>
                <a:spcPct val="115000"/>
              </a:lnSpc>
              <a:spcBef>
                <a:spcPts val="0"/>
              </a:spcBef>
              <a:spcAft>
                <a:spcPts val="0"/>
              </a:spcAft>
              <a:buSzPts val="4300"/>
              <a:buFont typeface="Proxima Nova"/>
              <a:buChar char="●"/>
            </a:pPr>
            <a:r>
              <a:rPr lang="en" sz="4300">
                <a:latin typeface="Proxima Nova"/>
                <a:ea typeface="Proxima Nova"/>
                <a:cs typeface="Proxima Nova"/>
                <a:sym typeface="Proxima Nova"/>
              </a:rPr>
              <a:t>Communicates to nodes on network using RPC (Remote Procedure Calls)</a:t>
            </a:r>
            <a:endParaRPr sz="4300">
              <a:latin typeface="Proxima Nova"/>
              <a:ea typeface="Proxima Nova"/>
              <a:cs typeface="Proxima Nova"/>
              <a:sym typeface="Proxima Nov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HIGH-LEVEL EXAMPLE</a:t>
            </a:r>
            <a:endParaRPr/>
          </a:p>
        </p:txBody>
      </p:sp>
      <p:sp>
        <p:nvSpPr>
          <p:cNvPr id="170" name="Google Shape;170;p18"/>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WHAT GOES ON UNDER THE HOOD</a:t>
            </a:r>
            <a:endParaRPr/>
          </a:p>
        </p:txBody>
      </p:sp>
      <p:sp>
        <p:nvSpPr>
          <p:cNvPr id="171" name="Google Shape;171;p18"/>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NISHAAD NAVKAL</a:t>
            </a:r>
            <a:endParaRPr/>
          </a:p>
        </p:txBody>
      </p:sp>
      <p:sp>
        <p:nvSpPr>
          <p:cNvPr id="172" name="Google Shape;172;p18"/>
          <p:cNvSpPr txBox="1"/>
          <p:nvPr/>
        </p:nvSpPr>
        <p:spPr>
          <a:xfrm>
            <a:off x="1458275" y="3530600"/>
            <a:ext cx="21644100" cy="7376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4000">
                <a:latin typeface="Proxima Nova"/>
                <a:ea typeface="Proxima Nova"/>
                <a:cs typeface="Proxima Nova"/>
                <a:sym typeface="Proxima Nova"/>
              </a:rPr>
              <a:t>Let’s say you want to use a dApp that allows you to vote for candidate A or B. </a:t>
            </a:r>
            <a:endParaRPr sz="4000">
              <a:latin typeface="Proxima Nova"/>
              <a:ea typeface="Proxima Nova"/>
              <a:cs typeface="Proxima Nova"/>
              <a:sym typeface="Proxima Nova"/>
            </a:endParaRPr>
          </a:p>
          <a:p>
            <a:pPr indent="0" lvl="0" marL="0" marR="0" rtl="0" algn="l">
              <a:lnSpc>
                <a:spcPct val="115000"/>
              </a:lnSpc>
              <a:spcBef>
                <a:spcPts val="0"/>
              </a:spcBef>
              <a:spcAft>
                <a:spcPts val="0"/>
              </a:spcAft>
              <a:buNone/>
            </a:pPr>
            <a:r>
              <a:rPr lang="en" sz="4000">
                <a:latin typeface="Proxima Nova"/>
                <a:ea typeface="Proxima Nova"/>
                <a:cs typeface="Proxima Nova"/>
                <a:sym typeface="Proxima Nova"/>
              </a:rPr>
              <a:t>Here’s an idea of what happens when you click “A” and send the transaction:</a:t>
            </a:r>
            <a:endParaRPr sz="4000">
              <a:latin typeface="Proxima Nova"/>
              <a:ea typeface="Proxima Nova"/>
              <a:cs typeface="Proxima Nova"/>
              <a:sym typeface="Proxima Nova"/>
            </a:endParaRPr>
          </a:p>
          <a:p>
            <a:pPr indent="-482600" lvl="0" marL="1371600" marR="0" rtl="0" algn="l">
              <a:lnSpc>
                <a:spcPct val="115000"/>
              </a:lnSpc>
              <a:spcBef>
                <a:spcPts val="0"/>
              </a:spcBef>
              <a:spcAft>
                <a:spcPts val="0"/>
              </a:spcAft>
              <a:buSzPts val="4000"/>
              <a:buFont typeface="Proxima Nova"/>
              <a:buAutoNum type="arabicPeriod"/>
            </a:pPr>
            <a:r>
              <a:rPr lang="en" sz="4000">
                <a:latin typeface="Proxima Nova"/>
                <a:ea typeface="Proxima Nova"/>
                <a:cs typeface="Proxima Nova"/>
                <a:sym typeface="Proxima Nova"/>
              </a:rPr>
              <a:t>Frontend receives input</a:t>
            </a:r>
            <a:endParaRPr sz="4000">
              <a:latin typeface="Proxima Nova"/>
              <a:ea typeface="Proxima Nova"/>
              <a:cs typeface="Proxima Nova"/>
              <a:sym typeface="Proxima Nova"/>
            </a:endParaRPr>
          </a:p>
          <a:p>
            <a:pPr indent="-482600" lvl="0" marL="1371600" marR="0" rtl="0" algn="l">
              <a:lnSpc>
                <a:spcPct val="115000"/>
              </a:lnSpc>
              <a:spcBef>
                <a:spcPts val="0"/>
              </a:spcBef>
              <a:spcAft>
                <a:spcPts val="0"/>
              </a:spcAft>
              <a:buSzPts val="4000"/>
              <a:buFont typeface="Proxima Nova"/>
              <a:buAutoNum type="arabicPeriod"/>
            </a:pPr>
            <a:r>
              <a:rPr lang="en" sz="4000">
                <a:latin typeface="Proxima Nova"/>
                <a:ea typeface="Proxima Nova"/>
                <a:cs typeface="Proxima Nova"/>
                <a:sym typeface="Proxima Nova"/>
              </a:rPr>
              <a:t>Relevant inputs and functions (let’s say Vote(“A”)) are passed into ethers.js contract instance, matched against ABI</a:t>
            </a:r>
            <a:endParaRPr sz="4000">
              <a:latin typeface="Proxima Nova"/>
              <a:ea typeface="Proxima Nova"/>
              <a:cs typeface="Proxima Nova"/>
              <a:sym typeface="Proxima Nova"/>
            </a:endParaRPr>
          </a:p>
          <a:p>
            <a:pPr indent="-482600" lvl="0" marL="1371600" marR="0" rtl="0" algn="l">
              <a:lnSpc>
                <a:spcPct val="115000"/>
              </a:lnSpc>
              <a:spcBef>
                <a:spcPts val="0"/>
              </a:spcBef>
              <a:spcAft>
                <a:spcPts val="0"/>
              </a:spcAft>
              <a:buSzPts val="4000"/>
              <a:buFont typeface="Proxima Nova"/>
              <a:buAutoNum type="arabicPeriod"/>
            </a:pPr>
            <a:r>
              <a:rPr lang="en" sz="4000">
                <a:latin typeface="Proxima Nova"/>
                <a:ea typeface="Proxima Nova"/>
                <a:cs typeface="Proxima Nova"/>
                <a:sym typeface="Proxima Nova"/>
              </a:rPr>
              <a:t>Transactions and events are fired</a:t>
            </a:r>
            <a:endParaRPr sz="4000">
              <a:latin typeface="Proxima Nova"/>
              <a:ea typeface="Proxima Nova"/>
              <a:cs typeface="Proxima Nova"/>
              <a:sym typeface="Proxima Nova"/>
            </a:endParaRPr>
          </a:p>
          <a:p>
            <a:pPr indent="-482600" lvl="0" marL="1371600" marR="0" rtl="0" algn="l">
              <a:lnSpc>
                <a:spcPct val="115000"/>
              </a:lnSpc>
              <a:spcBef>
                <a:spcPts val="0"/>
              </a:spcBef>
              <a:spcAft>
                <a:spcPts val="0"/>
              </a:spcAft>
              <a:buSzPts val="4000"/>
              <a:buFont typeface="Proxima Nova"/>
              <a:buAutoNum type="arabicPeriod"/>
            </a:pPr>
            <a:r>
              <a:rPr lang="en" sz="4000">
                <a:latin typeface="Proxima Nova"/>
                <a:ea typeface="Proxima Nova"/>
                <a:cs typeface="Proxima Nova"/>
                <a:sym typeface="Proxima Nova"/>
              </a:rPr>
              <a:t>Ethers instance queries blockchain for updated data (votes[“A”] = 1)</a:t>
            </a:r>
            <a:endParaRPr sz="4000">
              <a:latin typeface="Proxima Nova"/>
              <a:ea typeface="Proxima Nova"/>
              <a:cs typeface="Proxima Nova"/>
              <a:sym typeface="Proxima Nova"/>
            </a:endParaRPr>
          </a:p>
          <a:p>
            <a:pPr indent="-482600" lvl="0" marL="1371600" marR="0" rtl="0" algn="l">
              <a:lnSpc>
                <a:spcPct val="115000"/>
              </a:lnSpc>
              <a:spcBef>
                <a:spcPts val="0"/>
              </a:spcBef>
              <a:spcAft>
                <a:spcPts val="0"/>
              </a:spcAft>
              <a:buSzPts val="4000"/>
              <a:buFont typeface="Proxima Nova"/>
              <a:buAutoNum type="arabicPeriod"/>
            </a:pPr>
            <a:r>
              <a:rPr lang="en" sz="4000">
                <a:latin typeface="Proxima Nova"/>
                <a:ea typeface="Proxima Nova"/>
                <a:cs typeface="Proxima Nova"/>
                <a:sym typeface="Proxima Nova"/>
              </a:rPr>
              <a:t>New data displayed on frontend</a:t>
            </a:r>
            <a:endParaRPr sz="4000">
              <a:latin typeface="Proxima Nova"/>
              <a:ea typeface="Proxima Nova"/>
              <a:cs typeface="Proxima Nova"/>
              <a:sym typeface="Proxima Nova"/>
            </a:endParaRPr>
          </a:p>
          <a:p>
            <a:pPr indent="0" lvl="0" marL="1371600" marR="0" rtl="0" algn="l">
              <a:lnSpc>
                <a:spcPct val="115000"/>
              </a:lnSpc>
              <a:spcBef>
                <a:spcPts val="0"/>
              </a:spcBef>
              <a:spcAft>
                <a:spcPts val="0"/>
              </a:spcAft>
              <a:buNone/>
            </a:pPr>
            <a:r>
              <a:t/>
            </a:r>
            <a:endParaRPr sz="36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3600">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9"/>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ethers.js</a:t>
            </a:r>
            <a:endParaRPr/>
          </a:p>
          <a:p>
            <a:pPr indent="0" lvl="0" marL="0" rtl="0" algn="ctr">
              <a:spcBef>
                <a:spcPts val="0"/>
              </a:spcBef>
              <a:spcAft>
                <a:spcPts val="0"/>
              </a:spcAft>
              <a:buNone/>
            </a:pPr>
            <a:r>
              <a:rPr lang="en"/>
              <a:t>OVERVIEW</a:t>
            </a:r>
            <a:endParaRPr/>
          </a:p>
        </p:txBody>
      </p:sp>
      <p:sp>
        <p:nvSpPr>
          <p:cNvPr id="178" name="Google Shape;178;p19"/>
          <p:cNvSpPr txBox="1"/>
          <p:nvPr>
            <p:ph idx="1" type="subTitle"/>
          </p:nvPr>
        </p:nvSpPr>
        <p:spPr>
          <a:xfrm>
            <a:off x="1221350" y="4540000"/>
            <a:ext cx="71214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2</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0"/>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WHAT IS ETHERS.JS?</a:t>
            </a:r>
            <a:endParaRPr/>
          </a:p>
        </p:txBody>
      </p:sp>
      <p:sp>
        <p:nvSpPr>
          <p:cNvPr id="184" name="Google Shape;184;p20"/>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POKE POKE</a:t>
            </a:r>
            <a:endParaRPr/>
          </a:p>
        </p:txBody>
      </p:sp>
      <p:sp>
        <p:nvSpPr>
          <p:cNvPr id="185" name="Google Shape;185;p20"/>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sp>
        <p:nvSpPr>
          <p:cNvPr id="186" name="Google Shape;186;p20"/>
          <p:cNvSpPr txBox="1"/>
          <p:nvPr/>
        </p:nvSpPr>
        <p:spPr>
          <a:xfrm>
            <a:off x="2452075" y="4537699"/>
            <a:ext cx="19464600" cy="5587500"/>
          </a:xfrm>
          <a:prstGeom prst="rect">
            <a:avLst/>
          </a:prstGeom>
          <a:noFill/>
          <a:ln cap="flat" cmpd="sng" w="19025">
            <a:solidFill>
              <a:srgbClr val="999999"/>
            </a:solidFill>
            <a:prstDash val="solid"/>
            <a:round/>
            <a:headEnd len="sm" w="sm" type="none"/>
            <a:tailEnd len="sm" w="sm" type="none"/>
          </a:ln>
        </p:spPr>
        <p:txBody>
          <a:bodyPr anchorCtr="0" anchor="t" bIns="0" lIns="0" spcFirstLastPara="1" rIns="0" wrap="square" tIns="375800">
            <a:noAutofit/>
          </a:bodyPr>
          <a:lstStyle/>
          <a:p>
            <a:pPr indent="0" lvl="0" marL="749300" marR="0" rtl="0" algn="l">
              <a:lnSpc>
                <a:spcPct val="100000"/>
              </a:lnSpc>
              <a:spcBef>
                <a:spcPts val="0"/>
              </a:spcBef>
              <a:spcAft>
                <a:spcPts val="0"/>
              </a:spcAft>
              <a:buNone/>
            </a:pPr>
            <a:r>
              <a:rPr b="1" lang="en" sz="4800">
                <a:solidFill>
                  <a:srgbClr val="424242"/>
                </a:solidFill>
                <a:latin typeface="Proxima Nova"/>
                <a:ea typeface="Proxima Nova"/>
                <a:cs typeface="Proxima Nova"/>
                <a:sym typeface="Proxima Nova"/>
              </a:rPr>
              <a:t>ethers</a:t>
            </a:r>
            <a:endParaRPr sz="4800">
              <a:solidFill>
                <a:srgbClr val="424242"/>
              </a:solidFill>
              <a:latin typeface="Proxima Nova"/>
              <a:ea typeface="Proxima Nova"/>
              <a:cs typeface="Proxima Nova"/>
              <a:sym typeface="Proxima Nova"/>
            </a:endParaRPr>
          </a:p>
          <a:p>
            <a:pPr indent="-952500" lvl="0" marL="3187700" marR="1651000" rtl="0" algn="l">
              <a:lnSpc>
                <a:spcPct val="114599"/>
              </a:lnSpc>
              <a:spcBef>
                <a:spcPts val="0"/>
              </a:spcBef>
              <a:spcAft>
                <a:spcPts val="0"/>
              </a:spcAft>
              <a:buNone/>
            </a:pPr>
            <a:r>
              <a:t/>
            </a:r>
            <a:endParaRPr sz="4800">
              <a:solidFill>
                <a:srgbClr val="424242"/>
              </a:solidFill>
              <a:latin typeface="Proxima Nova"/>
              <a:ea typeface="Proxima Nova"/>
              <a:cs typeface="Proxima Nova"/>
              <a:sym typeface="Proxima Nova"/>
            </a:endParaRPr>
          </a:p>
          <a:p>
            <a:pPr indent="0" lvl="0" marL="2235200" marR="1651000" rtl="0" algn="l">
              <a:lnSpc>
                <a:spcPct val="114599"/>
              </a:lnSpc>
              <a:spcBef>
                <a:spcPts val="0"/>
              </a:spcBef>
              <a:spcAft>
                <a:spcPts val="0"/>
              </a:spcAft>
              <a:buNone/>
            </a:pPr>
            <a:r>
              <a:rPr lang="en" sz="4800">
                <a:solidFill>
                  <a:srgbClr val="424242"/>
                </a:solidFill>
                <a:latin typeface="Proxima Nova"/>
                <a:ea typeface="Proxima Nova"/>
                <a:cs typeface="Proxima Nova"/>
                <a:sym typeface="Proxima Nova"/>
              </a:rPr>
              <a:t>a collection of libraries that allows a user to </a:t>
            </a:r>
            <a:r>
              <a:rPr b="1" lang="en" sz="4800">
                <a:solidFill>
                  <a:srgbClr val="424242"/>
                </a:solidFill>
                <a:latin typeface="Proxima Nova"/>
                <a:ea typeface="Proxima Nova"/>
                <a:cs typeface="Proxima Nova"/>
                <a:sym typeface="Proxima Nova"/>
              </a:rPr>
              <a:t>interact</a:t>
            </a:r>
            <a:r>
              <a:rPr lang="en" sz="4800">
                <a:solidFill>
                  <a:srgbClr val="424242"/>
                </a:solidFill>
                <a:latin typeface="Proxima Nova"/>
                <a:ea typeface="Proxima Nova"/>
                <a:cs typeface="Proxima Nova"/>
                <a:sym typeface="Proxima Nova"/>
              </a:rPr>
              <a:t> with the Ethereum platform and smart contracts</a:t>
            </a:r>
            <a:endParaRPr sz="4800">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1"/>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DIFFERENT IMPLEMENTATIONS</a:t>
            </a:r>
            <a:endParaRPr/>
          </a:p>
        </p:txBody>
      </p:sp>
      <p:sp>
        <p:nvSpPr>
          <p:cNvPr id="192" name="Google Shape;192;p21"/>
          <p:cNvSpPr txBox="1"/>
          <p:nvPr>
            <p:ph idx="1" type="body"/>
          </p:nvPr>
        </p:nvSpPr>
        <p:spPr>
          <a:xfrm>
            <a:off x="2093125" y="3122625"/>
            <a:ext cx="20182500" cy="8329500"/>
          </a:xfrm>
          <a:prstGeom prst="rect">
            <a:avLst/>
          </a:prstGeom>
        </p:spPr>
        <p:txBody>
          <a:bodyPr anchorCtr="0" anchor="ctr" bIns="243700" lIns="243700" spcFirstLastPara="1" rIns="243700" wrap="square" tIns="243700">
            <a:noAutofit/>
          </a:bodyPr>
          <a:lstStyle/>
          <a:p>
            <a:pPr indent="0" lvl="0" marL="0" rtl="0" algn="ctr">
              <a:lnSpc>
                <a:spcPct val="200000"/>
              </a:lnSpc>
              <a:spcBef>
                <a:spcPts val="0"/>
              </a:spcBef>
              <a:spcAft>
                <a:spcPts val="0"/>
              </a:spcAft>
              <a:buNone/>
            </a:pPr>
            <a:r>
              <a:rPr lang="en"/>
              <a:t>Python </a:t>
            </a:r>
            <a:r>
              <a:rPr b="1" lang="en">
                <a:solidFill>
                  <a:srgbClr val="FFD815"/>
                </a:solidFill>
              </a:rPr>
              <a:t>ethers</a:t>
            </a:r>
            <a:r>
              <a:rPr b="1" lang="en">
                <a:solidFill>
                  <a:srgbClr val="FFD815"/>
                </a:solidFill>
              </a:rPr>
              <a:t>.py</a:t>
            </a:r>
            <a:endParaRPr b="1">
              <a:solidFill>
                <a:srgbClr val="FFD815"/>
              </a:solidFill>
            </a:endParaRPr>
          </a:p>
          <a:p>
            <a:pPr indent="0" lvl="0" marL="0" rtl="0" algn="ctr">
              <a:lnSpc>
                <a:spcPct val="200000"/>
              </a:lnSpc>
              <a:spcBef>
                <a:spcPts val="0"/>
              </a:spcBef>
              <a:spcAft>
                <a:spcPts val="0"/>
              </a:spcAft>
              <a:buNone/>
            </a:pPr>
            <a:r>
              <a:rPr lang="en"/>
              <a:t>Rust </a:t>
            </a:r>
            <a:r>
              <a:rPr b="1" lang="en">
                <a:solidFill>
                  <a:srgbClr val="FFD815"/>
                </a:solidFill>
              </a:rPr>
              <a:t>ethers.rs</a:t>
            </a:r>
            <a:endParaRPr b="1">
              <a:solidFill>
                <a:srgbClr val="FFD815"/>
              </a:solidFill>
            </a:endParaRPr>
          </a:p>
          <a:p>
            <a:pPr indent="0" lvl="0" marL="0" rtl="0" algn="ctr">
              <a:lnSpc>
                <a:spcPct val="100000"/>
              </a:lnSpc>
              <a:spcBef>
                <a:spcPts val="0"/>
              </a:spcBef>
              <a:spcAft>
                <a:spcPts val="0"/>
              </a:spcAft>
              <a:buNone/>
            </a:pPr>
            <a:r>
              <a:rPr lang="en"/>
              <a:t>Easy to make, most used languages now have some kind of implementation in progress, but we will mainly focus on: </a:t>
            </a:r>
            <a:endParaRPr/>
          </a:p>
          <a:p>
            <a:pPr indent="0" lvl="0" marL="0" rtl="0" algn="ctr">
              <a:lnSpc>
                <a:spcPct val="100000"/>
              </a:lnSpc>
              <a:spcBef>
                <a:spcPts val="0"/>
              </a:spcBef>
              <a:spcAft>
                <a:spcPts val="0"/>
              </a:spcAft>
              <a:buNone/>
            </a:pPr>
            <a:r>
              <a:t/>
            </a:r>
            <a:endParaRPr/>
          </a:p>
          <a:p>
            <a:pPr indent="0" lvl="0" marL="0" rtl="0" algn="ctr">
              <a:lnSpc>
                <a:spcPct val="100000"/>
              </a:lnSpc>
              <a:spcBef>
                <a:spcPts val="0"/>
              </a:spcBef>
              <a:spcAft>
                <a:spcPts val="0"/>
              </a:spcAft>
              <a:buNone/>
            </a:pPr>
            <a:r>
              <a:rPr lang="en"/>
              <a:t>JavaScript </a:t>
            </a:r>
            <a:r>
              <a:rPr b="1" lang="en">
                <a:solidFill>
                  <a:srgbClr val="FFD815"/>
                </a:solidFill>
              </a:rPr>
              <a:t>ethers.js</a:t>
            </a:r>
            <a:endParaRPr b="1">
              <a:solidFill>
                <a:srgbClr val="FFD815"/>
              </a:solidFill>
            </a:endParaRPr>
          </a:p>
        </p:txBody>
      </p:sp>
      <p:sp>
        <p:nvSpPr>
          <p:cNvPr id="193" name="Google Shape;193;p21"/>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ETHERS DOT...</a:t>
            </a:r>
            <a:endParaRPr/>
          </a:p>
        </p:txBody>
      </p:sp>
      <p:sp>
        <p:nvSpPr>
          <p:cNvPr id="194" name="Google Shape;194;p21"/>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JENNY CONG</a:t>
            </a:r>
            <a:endParaRPr/>
          </a:p>
          <a:p>
            <a:pPr indent="0" lvl="0" marL="0" rtl="0" algn="l">
              <a:spcBef>
                <a:spcPts val="0"/>
              </a:spcBef>
              <a:spcAft>
                <a:spcPts val="0"/>
              </a:spcAft>
              <a:buNone/>
            </a:pPr>
            <a:r>
              <a:rPr lang="en"/>
              <a:t>UPDATED: DANIEL GUSHCHYAN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2"/>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WHAT CAN ETHERS.JS DO?</a:t>
            </a:r>
            <a:endParaRPr/>
          </a:p>
        </p:txBody>
      </p:sp>
      <p:sp>
        <p:nvSpPr>
          <p:cNvPr id="200" name="Google Shape;200;p22"/>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EVERYTHING</a:t>
            </a:r>
            <a:endParaRPr/>
          </a:p>
        </p:txBody>
      </p:sp>
      <p:sp>
        <p:nvSpPr>
          <p:cNvPr id="201" name="Google Shape;201;p22"/>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AKASH KHOSLA</a:t>
            </a:r>
            <a:endParaRPr/>
          </a:p>
          <a:p>
            <a:pPr indent="0" lvl="0" marL="0" rtl="0" algn="l">
              <a:spcBef>
                <a:spcPts val="0"/>
              </a:spcBef>
              <a:spcAft>
                <a:spcPts val="0"/>
              </a:spcAft>
              <a:buNone/>
            </a:pPr>
            <a:r>
              <a:rPr lang="en"/>
              <a:t>UPDATED: DANIEL GUSHCHYAN</a:t>
            </a:r>
            <a:endParaRPr/>
          </a:p>
        </p:txBody>
      </p:sp>
      <p:sp>
        <p:nvSpPr>
          <p:cNvPr id="202" name="Google Shape;202;p22"/>
          <p:cNvSpPr txBox="1"/>
          <p:nvPr>
            <p:ph idx="1" type="body"/>
          </p:nvPr>
        </p:nvSpPr>
        <p:spPr>
          <a:xfrm>
            <a:off x="2093125" y="3122625"/>
            <a:ext cx="20182500" cy="8329500"/>
          </a:xfrm>
          <a:prstGeom prst="rect">
            <a:avLst/>
          </a:prstGeom>
        </p:spPr>
        <p:txBody>
          <a:bodyPr anchorCtr="0" anchor="ctr" bIns="243700" lIns="243700" spcFirstLastPara="1" rIns="243700" wrap="square" tIns="243700">
            <a:noAutofit/>
          </a:bodyPr>
          <a:lstStyle/>
          <a:p>
            <a:pPr indent="-457200" lvl="0" marL="457200" rtl="0" algn="l">
              <a:lnSpc>
                <a:spcPct val="115000"/>
              </a:lnSpc>
              <a:spcBef>
                <a:spcPts val="0"/>
              </a:spcBef>
              <a:spcAft>
                <a:spcPts val="0"/>
              </a:spcAft>
              <a:buSzPts val="3600"/>
              <a:buChar char="●"/>
            </a:pPr>
            <a:r>
              <a:rPr lang="en" sz="3600"/>
              <a:t>Interfaces with Ethereum nodes from the network using </a:t>
            </a:r>
            <a:r>
              <a:rPr b="1" lang="en" sz="3600"/>
              <a:t>JSON-RPC</a:t>
            </a:r>
            <a:r>
              <a:rPr lang="en" sz="3600"/>
              <a:t> calls </a:t>
            </a:r>
            <a:endParaRPr sz="3600"/>
          </a:p>
          <a:p>
            <a:pPr indent="-457200" lvl="0" marL="457200" rtl="0" algn="l">
              <a:lnSpc>
                <a:spcPct val="115000"/>
              </a:lnSpc>
              <a:spcBef>
                <a:spcPts val="0"/>
              </a:spcBef>
              <a:spcAft>
                <a:spcPts val="0"/>
              </a:spcAft>
              <a:buSzPts val="3600"/>
              <a:buChar char="●"/>
            </a:pPr>
            <a:r>
              <a:rPr lang="en" sz="3600"/>
              <a:t>We use ethers to: </a:t>
            </a:r>
            <a:endParaRPr sz="3600"/>
          </a:p>
          <a:p>
            <a:pPr indent="-457200" lvl="1" marL="914400" rtl="0" algn="l">
              <a:lnSpc>
                <a:spcPct val="115000"/>
              </a:lnSpc>
              <a:spcBef>
                <a:spcPts val="0"/>
              </a:spcBef>
              <a:spcAft>
                <a:spcPts val="0"/>
              </a:spcAft>
              <a:buSzPts val="3600"/>
              <a:buChar char="○"/>
            </a:pPr>
            <a:r>
              <a:rPr lang="en" sz="3600"/>
              <a:t>Interact with contract functions </a:t>
            </a:r>
            <a:endParaRPr sz="3600"/>
          </a:p>
          <a:p>
            <a:pPr indent="-457200" lvl="1" marL="914400" rtl="0" algn="l">
              <a:lnSpc>
                <a:spcPct val="115000"/>
              </a:lnSpc>
              <a:spcBef>
                <a:spcPts val="0"/>
              </a:spcBef>
              <a:spcAft>
                <a:spcPts val="0"/>
              </a:spcAft>
              <a:buSzPts val="3600"/>
              <a:buChar char="○"/>
            </a:pPr>
            <a:r>
              <a:rPr lang="en" sz="3600"/>
              <a:t>Deploy contracts </a:t>
            </a:r>
            <a:endParaRPr sz="3600"/>
          </a:p>
          <a:p>
            <a:pPr indent="-457200" lvl="1" marL="914400" rtl="0" algn="l">
              <a:lnSpc>
                <a:spcPct val="115000"/>
              </a:lnSpc>
              <a:spcBef>
                <a:spcPts val="0"/>
              </a:spcBef>
              <a:spcAft>
                <a:spcPts val="0"/>
              </a:spcAft>
              <a:buSzPts val="3600"/>
              <a:buChar char="○"/>
            </a:pPr>
            <a:r>
              <a:rPr lang="en" sz="3600"/>
              <a:t>Send data to contracts and initiate transactions</a:t>
            </a:r>
            <a:endParaRPr sz="3600"/>
          </a:p>
          <a:p>
            <a:pPr indent="-457200" lvl="1" marL="914400" rtl="0" algn="l">
              <a:lnSpc>
                <a:spcPct val="115000"/>
              </a:lnSpc>
              <a:spcBef>
                <a:spcPts val="0"/>
              </a:spcBef>
              <a:spcAft>
                <a:spcPts val="0"/>
              </a:spcAft>
              <a:buSzPts val="3600"/>
              <a:buChar char="○"/>
            </a:pPr>
            <a:r>
              <a:rPr lang="en" sz="3600"/>
              <a:t>Query the blockchain for data </a:t>
            </a:r>
            <a:endParaRPr sz="3600"/>
          </a:p>
          <a:p>
            <a:pPr indent="-457200" lvl="2" marL="1371600" rtl="0" algn="l">
              <a:lnSpc>
                <a:spcPct val="115000"/>
              </a:lnSpc>
              <a:spcBef>
                <a:spcPts val="0"/>
              </a:spcBef>
              <a:spcAft>
                <a:spcPts val="0"/>
              </a:spcAft>
              <a:buSzPts val="3600"/>
              <a:buChar char="■"/>
            </a:pPr>
            <a:r>
              <a:rPr lang="en" sz="3600"/>
              <a:t>Includes logged events by any contract along with block data </a:t>
            </a:r>
            <a:endParaRPr sz="3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ETHERS CLASSES</a:t>
            </a:r>
            <a:endParaRPr/>
          </a:p>
        </p:txBody>
      </p:sp>
      <p:sp>
        <p:nvSpPr>
          <p:cNvPr id="208" name="Google Shape;208;p23"/>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Basics</a:t>
            </a:r>
            <a:endParaRPr/>
          </a:p>
        </p:txBody>
      </p:sp>
      <p:sp>
        <p:nvSpPr>
          <p:cNvPr id="209" name="Google Shape;209;p23"/>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sp>
        <p:nvSpPr>
          <p:cNvPr id="210" name="Google Shape;210;p23"/>
          <p:cNvSpPr txBox="1"/>
          <p:nvPr>
            <p:ph idx="1" type="body"/>
          </p:nvPr>
        </p:nvSpPr>
        <p:spPr>
          <a:xfrm>
            <a:off x="2093125" y="3122625"/>
            <a:ext cx="20182500" cy="8329500"/>
          </a:xfrm>
          <a:prstGeom prst="rect">
            <a:avLst/>
          </a:prstGeom>
        </p:spPr>
        <p:txBody>
          <a:bodyPr anchorCtr="0" anchor="ctr" bIns="243700" lIns="243700" spcFirstLastPara="1" rIns="243700" wrap="square" tIns="243700">
            <a:noAutofit/>
          </a:bodyPr>
          <a:lstStyle/>
          <a:p>
            <a:pPr indent="-457200" lvl="0" marL="457200" rtl="0" algn="l">
              <a:lnSpc>
                <a:spcPct val="115000"/>
              </a:lnSpc>
              <a:spcBef>
                <a:spcPts val="0"/>
              </a:spcBef>
              <a:spcAft>
                <a:spcPts val="0"/>
              </a:spcAft>
              <a:buClr>
                <a:schemeClr val="dk1"/>
              </a:buClr>
              <a:buSzPts val="3600"/>
              <a:buChar char="●"/>
            </a:pPr>
            <a:r>
              <a:rPr lang="en" sz="3600">
                <a:solidFill>
                  <a:schemeClr val="dk1"/>
                </a:solidFill>
              </a:rPr>
              <a:t>Ethers defines a few classes with which we can</a:t>
            </a:r>
            <a:r>
              <a:rPr lang="en" sz="3600">
                <a:solidFill>
                  <a:schemeClr val="dk1"/>
                </a:solidFill>
              </a:rPr>
              <a:t> separate concerns</a:t>
            </a:r>
            <a:r>
              <a:rPr lang="en" sz="3600">
                <a:solidFill>
                  <a:schemeClr val="dk1"/>
                </a:solidFill>
              </a:rPr>
              <a:t>:</a:t>
            </a:r>
            <a:endParaRPr sz="3600">
              <a:solidFill>
                <a:schemeClr val="dk1"/>
              </a:solidFill>
            </a:endParaRPr>
          </a:p>
          <a:p>
            <a:pPr indent="-457200" lvl="1" marL="914400" rtl="0" algn="l">
              <a:lnSpc>
                <a:spcPct val="115000"/>
              </a:lnSpc>
              <a:spcBef>
                <a:spcPts val="0"/>
              </a:spcBef>
              <a:spcAft>
                <a:spcPts val="0"/>
              </a:spcAft>
              <a:buClr>
                <a:schemeClr val="dk1"/>
              </a:buClr>
              <a:buSzPts val="3600"/>
              <a:buChar char="○"/>
            </a:pPr>
            <a:r>
              <a:rPr b="1" lang="en" sz="3600">
                <a:solidFill>
                  <a:schemeClr val="dk1"/>
                </a:solidFill>
              </a:rPr>
              <a:t>Provider</a:t>
            </a:r>
            <a:endParaRPr b="1" sz="3600">
              <a:solidFill>
                <a:schemeClr val="dk1"/>
              </a:solidFill>
            </a:endParaRPr>
          </a:p>
          <a:p>
            <a:pPr indent="-457200" lvl="2" marL="1371600" rtl="0" algn="l">
              <a:lnSpc>
                <a:spcPct val="115000"/>
              </a:lnSpc>
              <a:spcBef>
                <a:spcPts val="0"/>
              </a:spcBef>
              <a:spcAft>
                <a:spcPts val="0"/>
              </a:spcAft>
              <a:buClr>
                <a:schemeClr val="dk1"/>
              </a:buClr>
              <a:buSzPts val="3600"/>
              <a:buChar char="■"/>
            </a:pPr>
            <a:r>
              <a:rPr lang="en" sz="3600">
                <a:solidFill>
                  <a:schemeClr val="dk1"/>
                </a:solidFill>
              </a:rPr>
              <a:t>A class which provides an abstraction for a connection the the Ethereum Network</a:t>
            </a:r>
            <a:endParaRPr sz="3600">
              <a:solidFill>
                <a:schemeClr val="dk1"/>
              </a:solidFill>
            </a:endParaRPr>
          </a:p>
          <a:p>
            <a:pPr indent="-457200" lvl="1" marL="914400" rtl="0" algn="l">
              <a:lnSpc>
                <a:spcPct val="115000"/>
              </a:lnSpc>
              <a:spcBef>
                <a:spcPts val="0"/>
              </a:spcBef>
              <a:spcAft>
                <a:spcPts val="0"/>
              </a:spcAft>
              <a:buClr>
                <a:schemeClr val="dk1"/>
              </a:buClr>
              <a:buSzPts val="3600"/>
              <a:buChar char="○"/>
            </a:pPr>
            <a:r>
              <a:rPr b="1" lang="en" sz="3600">
                <a:solidFill>
                  <a:schemeClr val="dk1"/>
                </a:solidFill>
              </a:rPr>
              <a:t>Signer</a:t>
            </a:r>
            <a:endParaRPr b="1" sz="3600">
              <a:solidFill>
                <a:schemeClr val="dk1"/>
              </a:solidFill>
            </a:endParaRPr>
          </a:p>
          <a:p>
            <a:pPr indent="-457200" lvl="2" marL="1371600" rtl="0" algn="l">
              <a:lnSpc>
                <a:spcPct val="115000"/>
              </a:lnSpc>
              <a:spcBef>
                <a:spcPts val="0"/>
              </a:spcBef>
              <a:spcAft>
                <a:spcPts val="0"/>
              </a:spcAft>
              <a:buClr>
                <a:schemeClr val="dk1"/>
              </a:buClr>
              <a:buSzPts val="3600"/>
              <a:buChar char="■"/>
            </a:pPr>
            <a:r>
              <a:rPr lang="en" sz="3600">
                <a:solidFill>
                  <a:schemeClr val="dk1"/>
                </a:solidFill>
              </a:rPr>
              <a:t>A class which in some way directly or indirectly has access to a private key to sign transactions with</a:t>
            </a:r>
            <a:endParaRPr sz="3600">
              <a:solidFill>
                <a:schemeClr val="dk1"/>
              </a:solidFill>
            </a:endParaRPr>
          </a:p>
          <a:p>
            <a:pPr indent="-457200" lvl="1" marL="914400" rtl="0" algn="l">
              <a:lnSpc>
                <a:spcPct val="115000"/>
              </a:lnSpc>
              <a:spcBef>
                <a:spcPts val="0"/>
              </a:spcBef>
              <a:spcAft>
                <a:spcPts val="0"/>
              </a:spcAft>
              <a:buClr>
                <a:schemeClr val="dk1"/>
              </a:buClr>
              <a:buSzPts val="3600"/>
              <a:buChar char="○"/>
            </a:pPr>
            <a:r>
              <a:rPr b="1" lang="en" sz="3600">
                <a:solidFill>
                  <a:schemeClr val="dk1"/>
                </a:solidFill>
              </a:rPr>
              <a:t>Contract</a:t>
            </a:r>
            <a:endParaRPr b="1" sz="3600">
              <a:solidFill>
                <a:schemeClr val="dk1"/>
              </a:solidFill>
            </a:endParaRPr>
          </a:p>
          <a:p>
            <a:pPr indent="-457200" lvl="2" marL="1371600" rtl="0" algn="l">
              <a:lnSpc>
                <a:spcPct val="115000"/>
              </a:lnSpc>
              <a:spcBef>
                <a:spcPts val="0"/>
              </a:spcBef>
              <a:spcAft>
                <a:spcPts val="0"/>
              </a:spcAft>
              <a:buClr>
                <a:schemeClr val="dk1"/>
              </a:buClr>
              <a:buSzPts val="3600"/>
              <a:buChar char="■"/>
            </a:pPr>
            <a:r>
              <a:rPr lang="en" sz="3600">
                <a:solidFill>
                  <a:schemeClr val="dk1"/>
                </a:solidFill>
              </a:rPr>
              <a:t>An abstraction which represents a connection to a specific contract on Ethereum</a:t>
            </a:r>
            <a:endParaRPr sz="3600">
              <a:solidFill>
                <a:schemeClr val="dk1"/>
              </a:solidFill>
            </a:endParaRPr>
          </a:p>
          <a:p>
            <a:pPr indent="0" lvl="0" marL="0" rtl="0" algn="l">
              <a:lnSpc>
                <a:spcPct val="115000"/>
              </a:lnSpc>
              <a:spcBef>
                <a:spcPts val="0"/>
              </a:spcBef>
              <a:spcAft>
                <a:spcPts val="0"/>
              </a:spcAft>
              <a:buNone/>
            </a:pPr>
            <a:r>
              <a:t/>
            </a:r>
            <a:endParaRPr sz="3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WHAT IS RPC?</a:t>
            </a:r>
            <a:endParaRPr/>
          </a:p>
        </p:txBody>
      </p:sp>
      <p:sp>
        <p:nvSpPr>
          <p:cNvPr id="216" name="Google Shape;216;p24"/>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HOW DO WE “CONNECT TO ETHEREUM”?</a:t>
            </a:r>
            <a:endParaRPr/>
          </a:p>
        </p:txBody>
      </p:sp>
      <p:sp>
        <p:nvSpPr>
          <p:cNvPr id="217" name="Google Shape;217;p24"/>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JENNY CONG</a:t>
            </a:r>
            <a:endParaRPr/>
          </a:p>
        </p:txBody>
      </p:sp>
      <p:sp>
        <p:nvSpPr>
          <p:cNvPr id="218" name="Google Shape;218;p24"/>
          <p:cNvSpPr txBox="1"/>
          <p:nvPr/>
        </p:nvSpPr>
        <p:spPr>
          <a:xfrm>
            <a:off x="2452075" y="4118625"/>
            <a:ext cx="19464600" cy="6942600"/>
          </a:xfrm>
          <a:prstGeom prst="rect">
            <a:avLst/>
          </a:prstGeom>
          <a:noFill/>
          <a:ln cap="flat" cmpd="sng" w="19025">
            <a:solidFill>
              <a:srgbClr val="999999"/>
            </a:solidFill>
            <a:prstDash val="solid"/>
            <a:round/>
            <a:headEnd len="sm" w="sm" type="none"/>
            <a:tailEnd len="sm" w="sm" type="none"/>
          </a:ln>
        </p:spPr>
        <p:txBody>
          <a:bodyPr anchorCtr="0" anchor="t" bIns="0" lIns="0" spcFirstLastPara="1" rIns="0" wrap="square" tIns="375800">
            <a:noAutofit/>
          </a:bodyPr>
          <a:lstStyle/>
          <a:p>
            <a:pPr indent="0" lvl="0" marL="749300" marR="0" rtl="0" algn="l">
              <a:lnSpc>
                <a:spcPct val="100000"/>
              </a:lnSpc>
              <a:spcBef>
                <a:spcPts val="0"/>
              </a:spcBef>
              <a:spcAft>
                <a:spcPts val="0"/>
              </a:spcAft>
              <a:buNone/>
            </a:pPr>
            <a:r>
              <a:rPr b="1" lang="en" sz="4800">
                <a:solidFill>
                  <a:srgbClr val="424242"/>
                </a:solidFill>
                <a:latin typeface="Proxima Nova"/>
                <a:ea typeface="Proxima Nova"/>
                <a:cs typeface="Proxima Nova"/>
                <a:sym typeface="Proxima Nova"/>
              </a:rPr>
              <a:t>RPC</a:t>
            </a:r>
            <a:endParaRPr sz="4800">
              <a:solidFill>
                <a:srgbClr val="424242"/>
              </a:solidFill>
              <a:latin typeface="Proxima Nova"/>
              <a:ea typeface="Proxima Nova"/>
              <a:cs typeface="Proxima Nova"/>
              <a:sym typeface="Proxima Nova"/>
            </a:endParaRPr>
          </a:p>
          <a:p>
            <a:pPr indent="-952500" lvl="0" marL="3187700" marR="1651000" rtl="0" algn="l">
              <a:lnSpc>
                <a:spcPct val="114599"/>
              </a:lnSpc>
              <a:spcBef>
                <a:spcPts val="0"/>
              </a:spcBef>
              <a:spcAft>
                <a:spcPts val="0"/>
              </a:spcAft>
              <a:buNone/>
            </a:pPr>
            <a:r>
              <a:t/>
            </a:r>
            <a:endParaRPr sz="4800">
              <a:solidFill>
                <a:srgbClr val="424242"/>
              </a:solidFill>
              <a:latin typeface="Proxima Nova"/>
              <a:ea typeface="Proxima Nova"/>
              <a:cs typeface="Proxima Nova"/>
              <a:sym typeface="Proxima Nova"/>
            </a:endParaRPr>
          </a:p>
          <a:p>
            <a:pPr indent="0" lvl="0" marL="2235200" marR="1651000" rtl="0" algn="l">
              <a:lnSpc>
                <a:spcPct val="114599"/>
              </a:lnSpc>
              <a:spcBef>
                <a:spcPts val="0"/>
              </a:spcBef>
              <a:spcAft>
                <a:spcPts val="0"/>
              </a:spcAft>
              <a:buNone/>
            </a:pPr>
            <a:r>
              <a:rPr lang="en" sz="4800">
                <a:solidFill>
                  <a:srgbClr val="424242"/>
                </a:solidFill>
                <a:latin typeface="Proxima Nova"/>
                <a:ea typeface="Proxima Nova"/>
                <a:cs typeface="Proxima Nova"/>
                <a:sym typeface="Proxima Nova"/>
              </a:rPr>
              <a:t>Remote Procedure Call (RPC) is a protocol that one program can use to </a:t>
            </a:r>
            <a:r>
              <a:rPr b="1" lang="en" sz="4800">
                <a:solidFill>
                  <a:srgbClr val="424242"/>
                </a:solidFill>
                <a:latin typeface="Proxima Nova"/>
                <a:ea typeface="Proxima Nova"/>
                <a:cs typeface="Proxima Nova"/>
                <a:sym typeface="Proxima Nova"/>
              </a:rPr>
              <a:t>request a service</a:t>
            </a:r>
            <a:r>
              <a:rPr lang="en" sz="4800">
                <a:solidFill>
                  <a:srgbClr val="424242"/>
                </a:solidFill>
                <a:latin typeface="Proxima Nova"/>
                <a:ea typeface="Proxima Nova"/>
                <a:cs typeface="Proxima Nova"/>
                <a:sym typeface="Proxima Nova"/>
              </a:rPr>
              <a:t> from a program located in another computer in a network without having to understand network details.</a:t>
            </a:r>
            <a:endParaRPr sz="4800">
              <a:latin typeface="Proxima Nova"/>
              <a:ea typeface="Proxima Nova"/>
              <a:cs typeface="Proxima Nova"/>
              <a:sym typeface="Proxima Nova"/>
            </a:endParaRPr>
          </a:p>
        </p:txBody>
      </p:sp>
      <p:sp>
        <p:nvSpPr>
          <p:cNvPr id="219" name="Google Shape;219;p24"/>
          <p:cNvSpPr txBox="1"/>
          <p:nvPr/>
        </p:nvSpPr>
        <p:spPr>
          <a:xfrm>
            <a:off x="20749275" y="11061225"/>
            <a:ext cx="1167300" cy="405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800" u="sng">
                <a:solidFill>
                  <a:schemeClr val="hlink"/>
                </a:solidFill>
                <a:latin typeface="Proxima Nova"/>
                <a:ea typeface="Proxima Nova"/>
                <a:cs typeface="Proxima Nova"/>
                <a:sym typeface="Proxima Nova"/>
                <a:hlinkClick r:id="rId3"/>
              </a:rPr>
              <a:t>SOURCE</a:t>
            </a:r>
            <a:endParaRPr sz="1800">
              <a:latin typeface="Proxima Nova"/>
              <a:ea typeface="Proxima Nova"/>
              <a:cs typeface="Proxima Nova"/>
              <a:sym typeface="Proxima Nov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JSON-RPC API</a:t>
            </a:r>
            <a:endParaRPr/>
          </a:p>
        </p:txBody>
      </p:sp>
      <p:sp>
        <p:nvSpPr>
          <p:cNvPr id="225" name="Google Shape;225;p25"/>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spcBef>
                <a:spcPts val="0"/>
              </a:spcBef>
              <a:spcAft>
                <a:spcPts val="0"/>
              </a:spcAft>
              <a:buSzPts val="4800"/>
              <a:buChar char="●"/>
            </a:pPr>
            <a:r>
              <a:rPr lang="en"/>
              <a:t>JSON is a lightweight data-interchange format </a:t>
            </a:r>
            <a:endParaRPr/>
          </a:p>
          <a:p>
            <a:pPr indent="-533400" lvl="0" marL="457200" rtl="0" algn="l">
              <a:spcBef>
                <a:spcPts val="0"/>
              </a:spcBef>
              <a:spcAft>
                <a:spcPts val="0"/>
              </a:spcAft>
              <a:buSzPts val="4800"/>
              <a:buChar char="●"/>
            </a:pPr>
            <a:r>
              <a:rPr lang="en"/>
              <a:t>RPC is used to make remote function calls </a:t>
            </a:r>
            <a:endParaRPr/>
          </a:p>
          <a:p>
            <a:pPr indent="-533400" lvl="0" marL="457200" rtl="0" algn="l">
              <a:spcBef>
                <a:spcPts val="0"/>
              </a:spcBef>
              <a:spcAft>
                <a:spcPts val="0"/>
              </a:spcAft>
              <a:buSzPts val="4800"/>
              <a:buChar char="●"/>
            </a:pPr>
            <a:r>
              <a:rPr lang="en"/>
              <a:t>JSON-RPC is a stateless, </a:t>
            </a:r>
            <a:r>
              <a:rPr lang="en"/>
              <a:t>lightweight</a:t>
            </a:r>
            <a:r>
              <a:rPr lang="en"/>
              <a:t> remote procedure call (RPC) protocol. </a:t>
            </a:r>
            <a:endParaRPr/>
          </a:p>
          <a:p>
            <a:pPr indent="-533400" lvl="1" marL="914400" rtl="0" algn="l">
              <a:spcBef>
                <a:spcPts val="0"/>
              </a:spcBef>
              <a:spcAft>
                <a:spcPts val="0"/>
              </a:spcAft>
              <a:buSzPts val="4800"/>
              <a:buChar char="○"/>
            </a:pPr>
            <a:r>
              <a:rPr lang="en"/>
              <a:t>Defines several data structures and the rules around their processing. </a:t>
            </a:r>
            <a:endParaRPr/>
          </a:p>
          <a:p>
            <a:pPr indent="-533400" lvl="1" marL="914400" rtl="0" algn="l">
              <a:spcBef>
                <a:spcPts val="0"/>
              </a:spcBef>
              <a:spcAft>
                <a:spcPts val="0"/>
              </a:spcAft>
              <a:buSzPts val="4800"/>
              <a:buChar char="○"/>
            </a:pPr>
            <a:r>
              <a:rPr lang="en"/>
              <a:t>It is transport agnostic in that the concepts can be used within the same process, over sockets, over HTTP, or in many various message passing environments </a:t>
            </a:r>
            <a:endParaRPr/>
          </a:p>
          <a:p>
            <a:pPr indent="0" lvl="0" marL="0" rtl="0" algn="l">
              <a:spcBef>
                <a:spcPts val="0"/>
              </a:spcBef>
              <a:spcAft>
                <a:spcPts val="0"/>
              </a:spcAft>
              <a:buNone/>
            </a:pPr>
            <a:r>
              <a:t/>
            </a:r>
            <a:endParaRPr sz="3600"/>
          </a:p>
          <a:p>
            <a:pPr indent="0" lvl="0" marL="0" rtl="0" algn="l">
              <a:spcBef>
                <a:spcPts val="0"/>
              </a:spcBef>
              <a:spcAft>
                <a:spcPts val="0"/>
              </a:spcAft>
              <a:buNone/>
            </a:pPr>
            <a:r>
              <a:rPr lang="en" sz="3600"/>
              <a:t>Side note: Serialization is the process of translating data structures or object state into a format that can be stored (for example, in a file or memory buffer) or transmitted (for example, across a network connection link) and reconstructed later (possibly in a different computer environment).</a:t>
            </a:r>
            <a:endParaRPr sz="3600"/>
          </a:p>
        </p:txBody>
      </p:sp>
      <p:sp>
        <p:nvSpPr>
          <p:cNvPr id="226" name="Google Shape;226;p25"/>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CONTEXT BEHIND ETHEREUM’S API</a:t>
            </a:r>
            <a:endParaRPr/>
          </a:p>
        </p:txBody>
      </p:sp>
      <p:sp>
        <p:nvSpPr>
          <p:cNvPr id="227" name="Google Shape;227;p25"/>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AKASH KHOSLA</a:t>
            </a:r>
            <a:endParaRPr/>
          </a:p>
        </p:txBody>
      </p:sp>
      <p:sp>
        <p:nvSpPr>
          <p:cNvPr id="228" name="Google Shape;228;p25"/>
          <p:cNvSpPr txBox="1"/>
          <p:nvPr/>
        </p:nvSpPr>
        <p:spPr>
          <a:xfrm>
            <a:off x="9909300" y="5461375"/>
            <a:ext cx="13716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br>
              <a:rPr lang="en"/>
            </a:br>
            <a:endParaRPr>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6"/>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ETHEREUM ABI</a:t>
            </a:r>
            <a:endParaRPr/>
          </a:p>
        </p:txBody>
      </p:sp>
      <p:sp>
        <p:nvSpPr>
          <p:cNvPr id="234" name="Google Shape;234;p26"/>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EXPOSING CONTRACT METHODS</a:t>
            </a:r>
            <a:endParaRPr/>
          </a:p>
        </p:txBody>
      </p:sp>
      <p:sp>
        <p:nvSpPr>
          <p:cNvPr id="235" name="Google Shape;235;p26"/>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AKASH KHOSLA</a:t>
            </a:r>
            <a:endParaRPr/>
          </a:p>
        </p:txBody>
      </p:sp>
      <p:sp>
        <p:nvSpPr>
          <p:cNvPr id="236" name="Google Shape;236;p26"/>
          <p:cNvSpPr txBox="1"/>
          <p:nvPr>
            <p:ph idx="1" type="body"/>
          </p:nvPr>
        </p:nvSpPr>
        <p:spPr>
          <a:xfrm>
            <a:off x="2093125" y="3122625"/>
            <a:ext cx="20182500" cy="8329500"/>
          </a:xfrm>
          <a:prstGeom prst="rect">
            <a:avLst/>
          </a:prstGeom>
        </p:spPr>
        <p:txBody>
          <a:bodyPr anchorCtr="0" anchor="ctr" bIns="243700" lIns="243700" spcFirstLastPara="1" rIns="243700" wrap="square" tIns="243700">
            <a:noAutofit/>
          </a:bodyPr>
          <a:lstStyle/>
          <a:p>
            <a:pPr indent="0" lvl="0" marL="0" rtl="0" algn="ctr">
              <a:lnSpc>
                <a:spcPct val="115000"/>
              </a:lnSpc>
              <a:spcBef>
                <a:spcPts val="0"/>
              </a:spcBef>
              <a:spcAft>
                <a:spcPts val="0"/>
              </a:spcAft>
              <a:buNone/>
            </a:pPr>
            <a:r>
              <a:t/>
            </a:r>
            <a:endParaRPr sz="3600"/>
          </a:p>
          <a:p>
            <a:pPr indent="0" lvl="0" marL="0" rtl="0" algn="ctr">
              <a:lnSpc>
                <a:spcPct val="115000"/>
              </a:lnSpc>
              <a:spcBef>
                <a:spcPts val="0"/>
              </a:spcBef>
              <a:spcAft>
                <a:spcPts val="0"/>
              </a:spcAft>
              <a:buNone/>
            </a:pPr>
            <a:r>
              <a:t/>
            </a:r>
            <a:endParaRPr sz="3600"/>
          </a:p>
          <a:p>
            <a:pPr indent="0" lvl="0" marL="0" rtl="0" algn="ctr">
              <a:lnSpc>
                <a:spcPct val="115000"/>
              </a:lnSpc>
              <a:spcBef>
                <a:spcPts val="0"/>
              </a:spcBef>
              <a:spcAft>
                <a:spcPts val="0"/>
              </a:spcAft>
              <a:buNone/>
            </a:pPr>
            <a:r>
              <a:rPr b="1" lang="en" sz="3600"/>
              <a:t>ABI = Application Binary Interface </a:t>
            </a:r>
            <a:endParaRPr b="1" sz="3600"/>
          </a:p>
          <a:p>
            <a:pPr indent="0" lvl="0" marL="0" rtl="0" algn="ctr">
              <a:lnSpc>
                <a:spcPct val="115000"/>
              </a:lnSpc>
              <a:spcBef>
                <a:spcPts val="0"/>
              </a:spcBef>
              <a:spcAft>
                <a:spcPts val="0"/>
              </a:spcAft>
              <a:buNone/>
            </a:pPr>
            <a:r>
              <a:t/>
            </a:r>
            <a:endParaRPr b="1" sz="3600"/>
          </a:p>
          <a:p>
            <a:pPr indent="-457200" lvl="0" marL="457200" rtl="0" algn="l">
              <a:lnSpc>
                <a:spcPct val="115000"/>
              </a:lnSpc>
              <a:spcBef>
                <a:spcPts val="0"/>
              </a:spcBef>
              <a:spcAft>
                <a:spcPts val="0"/>
              </a:spcAft>
              <a:buSzPts val="3600"/>
              <a:buChar char="●"/>
            </a:pPr>
            <a:r>
              <a:rPr lang="en" sz="3600"/>
              <a:t>An ABI is how you </a:t>
            </a:r>
            <a:r>
              <a:rPr b="1" lang="en" sz="3600"/>
              <a:t>call</a:t>
            </a:r>
            <a:r>
              <a:rPr lang="en" sz="3600"/>
              <a:t> functions in a contract and </a:t>
            </a:r>
            <a:r>
              <a:rPr b="1" lang="en" sz="3600"/>
              <a:t>get data back </a:t>
            </a:r>
            <a:endParaRPr b="1" sz="3600"/>
          </a:p>
          <a:p>
            <a:pPr indent="-457200" lvl="1" marL="914400" rtl="0" algn="l">
              <a:lnSpc>
                <a:spcPct val="115000"/>
              </a:lnSpc>
              <a:spcBef>
                <a:spcPts val="0"/>
              </a:spcBef>
              <a:spcAft>
                <a:spcPts val="0"/>
              </a:spcAft>
              <a:buSzPts val="3600"/>
              <a:buChar char="○"/>
            </a:pPr>
            <a:r>
              <a:rPr lang="en" sz="3600"/>
              <a:t>It determines how functions are called and in which binary format information should be passed from one program component to the next</a:t>
            </a:r>
            <a:endParaRPr sz="3600"/>
          </a:p>
          <a:p>
            <a:pPr indent="-457200" lvl="0" marL="457200" rtl="0" algn="l">
              <a:lnSpc>
                <a:spcPct val="115000"/>
              </a:lnSpc>
              <a:spcBef>
                <a:spcPts val="0"/>
              </a:spcBef>
              <a:spcAft>
                <a:spcPts val="0"/>
              </a:spcAft>
              <a:buSzPts val="3600"/>
              <a:buChar char="●"/>
            </a:pPr>
            <a:r>
              <a:rPr lang="en" sz="3600"/>
              <a:t>Why is it necessary? </a:t>
            </a:r>
            <a:endParaRPr sz="3600"/>
          </a:p>
          <a:p>
            <a:pPr indent="-457200" lvl="1" marL="914400" rtl="0" algn="l">
              <a:lnSpc>
                <a:spcPct val="115000"/>
              </a:lnSpc>
              <a:spcBef>
                <a:spcPts val="0"/>
              </a:spcBef>
              <a:spcAft>
                <a:spcPts val="0"/>
              </a:spcAft>
              <a:buSzPts val="3600"/>
              <a:buChar char="○"/>
            </a:pPr>
            <a:r>
              <a:rPr lang="en" sz="3600"/>
              <a:t>You need a way to specify </a:t>
            </a:r>
            <a:r>
              <a:rPr b="1" lang="en" sz="3600"/>
              <a:t>which function</a:t>
            </a:r>
            <a:r>
              <a:rPr lang="en" sz="3600"/>
              <a:t> in the contract to invoke as well as guarantee to </a:t>
            </a:r>
            <a:r>
              <a:rPr b="1" lang="en" sz="3600"/>
              <a:t>what type of data is returned </a:t>
            </a:r>
            <a:endParaRPr b="1" sz="3600"/>
          </a:p>
          <a:p>
            <a:pPr indent="-457200" lvl="0" marL="457200" rtl="0" algn="l">
              <a:lnSpc>
                <a:spcPct val="115000"/>
              </a:lnSpc>
              <a:spcBef>
                <a:spcPts val="0"/>
              </a:spcBef>
              <a:spcAft>
                <a:spcPts val="0"/>
              </a:spcAft>
              <a:buSzPts val="3600"/>
              <a:buChar char="●"/>
            </a:pPr>
            <a:r>
              <a:rPr lang="en" sz="3600"/>
              <a:t>Not part of the core Ethereum protocol, you can define your own ABI - but easier to comply with the standard format(s)</a:t>
            </a:r>
            <a:endParaRPr sz="3600"/>
          </a:p>
          <a:p>
            <a:pPr indent="0" lvl="0" marL="0" rtl="0" algn="l">
              <a:lnSpc>
                <a:spcPct val="115000"/>
              </a:lnSpc>
              <a:spcBef>
                <a:spcPts val="0"/>
              </a:spcBef>
              <a:spcAft>
                <a:spcPts val="0"/>
              </a:spcAft>
              <a:buClr>
                <a:schemeClr val="dk1"/>
              </a:buClr>
              <a:buSzPts val="1100"/>
              <a:buFont typeface="Arial"/>
              <a:buNone/>
            </a:pPr>
            <a:r>
              <a:t/>
            </a:r>
            <a:endParaRPr sz="3600"/>
          </a:p>
          <a:p>
            <a:pPr indent="0" lvl="0" marL="0" rtl="0" algn="l">
              <a:lnSpc>
                <a:spcPct val="115000"/>
              </a:lnSpc>
              <a:spcBef>
                <a:spcPts val="0"/>
              </a:spcBef>
              <a:spcAft>
                <a:spcPts val="0"/>
              </a:spcAft>
              <a:buNone/>
            </a:pPr>
            <a:r>
              <a:t/>
            </a:r>
            <a:endParaRPr sz="3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ETHEREUM ABI</a:t>
            </a:r>
            <a:endParaRPr/>
          </a:p>
        </p:txBody>
      </p:sp>
      <p:sp>
        <p:nvSpPr>
          <p:cNvPr id="242" name="Google Shape;242;p27"/>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ANOTHER ANALOGY</a:t>
            </a:r>
            <a:endParaRPr/>
          </a:p>
        </p:txBody>
      </p:sp>
      <p:sp>
        <p:nvSpPr>
          <p:cNvPr id="243" name="Google Shape;243;p27"/>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AKASH KHOSLA</a:t>
            </a:r>
            <a:endParaRPr/>
          </a:p>
        </p:txBody>
      </p:sp>
      <p:sp>
        <p:nvSpPr>
          <p:cNvPr id="244" name="Google Shape;244;p27"/>
          <p:cNvSpPr txBox="1"/>
          <p:nvPr>
            <p:ph idx="1" type="body"/>
          </p:nvPr>
        </p:nvSpPr>
        <p:spPr>
          <a:xfrm>
            <a:off x="2093125" y="3122625"/>
            <a:ext cx="20182500" cy="8329500"/>
          </a:xfrm>
          <a:prstGeom prst="rect">
            <a:avLst/>
          </a:prstGeom>
        </p:spPr>
        <p:txBody>
          <a:bodyPr anchorCtr="0" anchor="ctr" bIns="243700" lIns="243700" spcFirstLastPara="1" rIns="243700" wrap="square" tIns="243700">
            <a:noAutofit/>
          </a:bodyPr>
          <a:lstStyle/>
          <a:p>
            <a:pPr indent="0" lvl="0" marL="0" rtl="0" algn="ctr">
              <a:lnSpc>
                <a:spcPct val="115000"/>
              </a:lnSpc>
              <a:spcBef>
                <a:spcPts val="0"/>
              </a:spcBef>
              <a:spcAft>
                <a:spcPts val="0"/>
              </a:spcAft>
              <a:buNone/>
            </a:pPr>
            <a:r>
              <a:t/>
            </a:r>
            <a:endParaRPr sz="3600"/>
          </a:p>
          <a:p>
            <a:pPr indent="0" lvl="0" marL="0" rtl="0" algn="ctr">
              <a:lnSpc>
                <a:spcPct val="115000"/>
              </a:lnSpc>
              <a:spcBef>
                <a:spcPts val="0"/>
              </a:spcBef>
              <a:spcAft>
                <a:spcPts val="0"/>
              </a:spcAft>
              <a:buNone/>
            </a:pPr>
            <a:r>
              <a:rPr lang="en" sz="3600"/>
              <a:t>API = Application </a:t>
            </a:r>
            <a:r>
              <a:rPr b="1" lang="en" sz="3600"/>
              <a:t>Programming</a:t>
            </a:r>
            <a:r>
              <a:rPr lang="en" sz="3600"/>
              <a:t> Interface </a:t>
            </a:r>
            <a:endParaRPr sz="3600"/>
          </a:p>
          <a:p>
            <a:pPr indent="0" lvl="0" marL="0" rtl="0" algn="ctr">
              <a:lnSpc>
                <a:spcPct val="115000"/>
              </a:lnSpc>
              <a:spcBef>
                <a:spcPts val="0"/>
              </a:spcBef>
              <a:spcAft>
                <a:spcPts val="0"/>
              </a:spcAft>
              <a:buNone/>
            </a:pPr>
            <a:r>
              <a:rPr lang="en" sz="3600"/>
              <a:t>ABI = Application </a:t>
            </a:r>
            <a:r>
              <a:rPr b="1" lang="en" sz="3600"/>
              <a:t>Binary</a:t>
            </a:r>
            <a:r>
              <a:rPr lang="en" sz="3600"/>
              <a:t> Interface </a:t>
            </a:r>
            <a:endParaRPr sz="3600"/>
          </a:p>
          <a:p>
            <a:pPr indent="0" lvl="0" marL="0" rtl="0" algn="ctr">
              <a:lnSpc>
                <a:spcPct val="115000"/>
              </a:lnSpc>
              <a:spcBef>
                <a:spcPts val="0"/>
              </a:spcBef>
              <a:spcAft>
                <a:spcPts val="0"/>
              </a:spcAft>
              <a:buNone/>
            </a:pPr>
            <a:r>
              <a:t/>
            </a:r>
            <a:endParaRPr sz="3600"/>
          </a:p>
          <a:p>
            <a:pPr indent="-457200" lvl="0" marL="457200" rtl="0" algn="l">
              <a:lnSpc>
                <a:spcPct val="115000"/>
              </a:lnSpc>
              <a:spcBef>
                <a:spcPts val="0"/>
              </a:spcBef>
              <a:spcAft>
                <a:spcPts val="0"/>
              </a:spcAft>
              <a:buSzPts val="3600"/>
              <a:buChar char="●"/>
            </a:pPr>
            <a:r>
              <a:rPr lang="en" sz="3600"/>
              <a:t>So therefore an ABI is an API at a lower level? </a:t>
            </a:r>
            <a:endParaRPr sz="3600"/>
          </a:p>
          <a:p>
            <a:pPr indent="-457200" lvl="0" marL="457200" rtl="0" algn="l">
              <a:lnSpc>
                <a:spcPct val="115000"/>
              </a:lnSpc>
              <a:spcBef>
                <a:spcPts val="0"/>
              </a:spcBef>
              <a:spcAft>
                <a:spcPts val="0"/>
              </a:spcAft>
              <a:buSzPts val="3600"/>
              <a:buChar char="●"/>
            </a:pPr>
            <a:r>
              <a:rPr lang="en" sz="3600"/>
              <a:t>Contract code is stored as bytecode in binary form on the blockchain under a specific address </a:t>
            </a:r>
            <a:endParaRPr sz="3600"/>
          </a:p>
          <a:p>
            <a:pPr indent="-457200" lvl="1" marL="914400" rtl="0" algn="l">
              <a:lnSpc>
                <a:spcPct val="115000"/>
              </a:lnSpc>
              <a:spcBef>
                <a:spcPts val="0"/>
              </a:spcBef>
              <a:spcAft>
                <a:spcPts val="0"/>
              </a:spcAft>
              <a:buSzPts val="3600"/>
              <a:buChar char="○"/>
            </a:pPr>
            <a:r>
              <a:rPr lang="en" sz="3600"/>
              <a:t>You can access the binary data in the contract through the ABI </a:t>
            </a:r>
            <a:endParaRPr sz="3600"/>
          </a:p>
          <a:p>
            <a:pPr indent="-457200" lvl="1" marL="914400" rtl="0" algn="l">
              <a:lnSpc>
                <a:spcPct val="115000"/>
              </a:lnSpc>
              <a:spcBef>
                <a:spcPts val="0"/>
              </a:spcBef>
              <a:spcAft>
                <a:spcPts val="0"/>
              </a:spcAft>
              <a:buSzPts val="3600"/>
              <a:buChar char="○"/>
            </a:pPr>
            <a:r>
              <a:rPr lang="en" sz="3600"/>
              <a:t>The ABI defines the structures and methods that you will use to interact with binary contract (just like an API) </a:t>
            </a:r>
            <a:endParaRPr sz="3600"/>
          </a:p>
          <a:p>
            <a:pPr indent="0" lvl="0" marL="0" rtl="0" algn="l">
              <a:lnSpc>
                <a:spcPct val="115000"/>
              </a:lnSpc>
              <a:spcBef>
                <a:spcPts val="0"/>
              </a:spcBef>
              <a:spcAft>
                <a:spcPts val="0"/>
              </a:spcAft>
              <a:buNone/>
            </a:pPr>
            <a:r>
              <a:t/>
            </a:r>
            <a:endParaRPr sz="3600"/>
          </a:p>
          <a:p>
            <a:pPr indent="0" lvl="0" marL="0" rtl="0" algn="l">
              <a:lnSpc>
                <a:spcPct val="115000"/>
              </a:lnSpc>
              <a:spcBef>
                <a:spcPts val="0"/>
              </a:spcBef>
              <a:spcAft>
                <a:spcPts val="0"/>
              </a:spcAft>
              <a:buNone/>
            </a:pPr>
            <a:r>
              <a:t/>
            </a:r>
            <a:endParaRPr sz="3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8" name="Shape 248"/>
        <p:cNvGrpSpPr/>
        <p:nvPr/>
      </p:nvGrpSpPr>
      <p:grpSpPr>
        <a:xfrm>
          <a:off x="0" y="0"/>
          <a:ext cx="0" cy="0"/>
          <a:chOff x="0" y="0"/>
          <a:chExt cx="0" cy="0"/>
        </a:xfrm>
      </p:grpSpPr>
      <p:sp>
        <p:nvSpPr>
          <p:cNvPr id="249" name="Google Shape;249;p2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ABI EXAMPLES</a:t>
            </a:r>
            <a:endParaRPr/>
          </a:p>
        </p:txBody>
      </p:sp>
      <p:sp>
        <p:nvSpPr>
          <p:cNvPr id="250" name="Google Shape;250;p28"/>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t/>
            </a:r>
            <a:endParaRPr/>
          </a:p>
        </p:txBody>
      </p:sp>
      <p:sp>
        <p:nvSpPr>
          <p:cNvPr id="251" name="Google Shape;251;p28"/>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AKASH KHOSLA</a:t>
            </a:r>
            <a:endParaRPr/>
          </a:p>
        </p:txBody>
      </p:sp>
      <p:pic>
        <p:nvPicPr>
          <p:cNvPr id="252" name="Google Shape;252;p28"/>
          <p:cNvPicPr preferRelativeResize="0"/>
          <p:nvPr/>
        </p:nvPicPr>
        <p:blipFill>
          <a:blip r:embed="rId3">
            <a:alphaModFix/>
          </a:blip>
          <a:stretch>
            <a:fillRect/>
          </a:stretch>
        </p:blipFill>
        <p:spPr>
          <a:xfrm>
            <a:off x="6629100" y="2895675"/>
            <a:ext cx="11110538" cy="3241850"/>
          </a:xfrm>
          <a:prstGeom prst="rect">
            <a:avLst/>
          </a:prstGeom>
          <a:noFill/>
          <a:ln>
            <a:noFill/>
          </a:ln>
        </p:spPr>
      </p:pic>
      <p:pic>
        <p:nvPicPr>
          <p:cNvPr id="253" name="Google Shape;253;p28"/>
          <p:cNvPicPr preferRelativeResize="0"/>
          <p:nvPr/>
        </p:nvPicPr>
        <p:blipFill>
          <a:blip r:embed="rId4">
            <a:alphaModFix/>
          </a:blip>
          <a:stretch>
            <a:fillRect/>
          </a:stretch>
        </p:blipFill>
        <p:spPr>
          <a:xfrm>
            <a:off x="4612000" y="6137525"/>
            <a:ext cx="15144750" cy="6343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ABI EXAMPLES</a:t>
            </a:r>
            <a:endParaRPr/>
          </a:p>
        </p:txBody>
      </p:sp>
      <p:sp>
        <p:nvSpPr>
          <p:cNvPr id="259" name="Google Shape;259;p29"/>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Human-Readable</a:t>
            </a:r>
            <a:r>
              <a:rPr lang="en"/>
              <a:t> ABI</a:t>
            </a:r>
            <a:endParaRPr/>
          </a:p>
        </p:txBody>
      </p:sp>
      <p:sp>
        <p:nvSpPr>
          <p:cNvPr id="260" name="Google Shape;260;p29"/>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pic>
        <p:nvPicPr>
          <p:cNvPr id="261" name="Google Shape;261;p29"/>
          <p:cNvPicPr preferRelativeResize="0"/>
          <p:nvPr/>
        </p:nvPicPr>
        <p:blipFill>
          <a:blip r:embed="rId3">
            <a:alphaModFix/>
          </a:blip>
          <a:stretch>
            <a:fillRect/>
          </a:stretch>
        </p:blipFill>
        <p:spPr>
          <a:xfrm>
            <a:off x="6599386" y="2634826"/>
            <a:ext cx="12115275" cy="8446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0"/>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ABI EXAMPLES</a:t>
            </a:r>
            <a:endParaRPr/>
          </a:p>
        </p:txBody>
      </p:sp>
      <p:sp>
        <p:nvSpPr>
          <p:cNvPr id="267" name="Google Shape;267;p30"/>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Solidity JSON ABI</a:t>
            </a:r>
            <a:endParaRPr/>
          </a:p>
        </p:txBody>
      </p:sp>
      <p:sp>
        <p:nvSpPr>
          <p:cNvPr id="268" name="Google Shape;268;p30"/>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pic>
        <p:nvPicPr>
          <p:cNvPr id="269" name="Google Shape;269;p30"/>
          <p:cNvPicPr preferRelativeResize="0"/>
          <p:nvPr/>
        </p:nvPicPr>
        <p:blipFill>
          <a:blip r:embed="rId3">
            <a:alphaModFix/>
          </a:blip>
          <a:stretch>
            <a:fillRect/>
          </a:stretch>
        </p:blipFill>
        <p:spPr>
          <a:xfrm>
            <a:off x="6767475" y="2937400"/>
            <a:ext cx="10833800" cy="103066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1"/>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ETHERS.JS</a:t>
            </a:r>
            <a:endParaRPr/>
          </a:p>
          <a:p>
            <a:pPr indent="0" lvl="0" marL="0" rtl="0" algn="ctr">
              <a:spcBef>
                <a:spcPts val="0"/>
              </a:spcBef>
              <a:spcAft>
                <a:spcPts val="0"/>
              </a:spcAft>
              <a:buNone/>
            </a:pPr>
            <a:r>
              <a:rPr lang="en"/>
              <a:t>USAGE</a:t>
            </a:r>
            <a:endParaRPr/>
          </a:p>
        </p:txBody>
      </p:sp>
      <p:sp>
        <p:nvSpPr>
          <p:cNvPr id="275" name="Google Shape;275;p31"/>
          <p:cNvSpPr txBox="1"/>
          <p:nvPr>
            <p:ph idx="1" type="subTitle"/>
          </p:nvPr>
        </p:nvSpPr>
        <p:spPr>
          <a:xfrm>
            <a:off x="1711450" y="4540000"/>
            <a:ext cx="66312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3</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2"/>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WEB3.JS: Connecting the Blockchain</a:t>
            </a:r>
            <a:endParaRPr/>
          </a:p>
        </p:txBody>
      </p:sp>
      <p:sp>
        <p:nvSpPr>
          <p:cNvPr id="281" name="Google Shape;281;p32"/>
          <p:cNvSpPr txBox="1"/>
          <p:nvPr>
            <p:ph idx="1" type="body"/>
          </p:nvPr>
        </p:nvSpPr>
        <p:spPr>
          <a:xfrm>
            <a:off x="3485650" y="8560250"/>
            <a:ext cx="5128200" cy="1597200"/>
          </a:xfrm>
          <a:prstGeom prst="rect">
            <a:avLst/>
          </a:prstGeom>
          <a:ln cap="flat" cmpd="sng" w="9525">
            <a:solidFill>
              <a:srgbClr val="434343"/>
            </a:solidFill>
            <a:prstDash val="solid"/>
            <a:round/>
            <a:headEnd len="sm" w="sm" type="none"/>
            <a:tailEnd len="sm" w="sm" type="none"/>
          </a:ln>
        </p:spPr>
        <p:txBody>
          <a:bodyPr anchorCtr="0" anchor="ctr" bIns="243700" lIns="243700" spcFirstLastPara="1" rIns="243700" wrap="square" tIns="243700">
            <a:noAutofit/>
          </a:bodyPr>
          <a:lstStyle/>
          <a:p>
            <a:pPr indent="0" lvl="0" marL="0" rtl="0" algn="ctr">
              <a:spcBef>
                <a:spcPts val="0"/>
              </a:spcBef>
              <a:spcAft>
                <a:spcPts val="0"/>
              </a:spcAft>
              <a:buNone/>
            </a:pPr>
            <a:r>
              <a:rPr lang="en" sz="7200"/>
              <a:t>ETHERS</a:t>
            </a:r>
            <a:r>
              <a:rPr lang="en" sz="7200"/>
              <a:t>.JS</a:t>
            </a:r>
            <a:endParaRPr sz="7200"/>
          </a:p>
        </p:txBody>
      </p:sp>
      <p:sp>
        <p:nvSpPr>
          <p:cNvPr id="282" name="Google Shape;282;p32"/>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NOW PUTTING IT ALL TOGETHER</a:t>
            </a:r>
            <a:endParaRPr/>
          </a:p>
        </p:txBody>
      </p:sp>
      <p:sp>
        <p:nvSpPr>
          <p:cNvPr id="283" name="Google Shape;283;p32"/>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JENNY CONG</a:t>
            </a:r>
            <a:endParaRPr/>
          </a:p>
          <a:p>
            <a:pPr indent="0" lvl="0" marL="0" rtl="0" algn="l">
              <a:spcBef>
                <a:spcPts val="0"/>
              </a:spcBef>
              <a:spcAft>
                <a:spcPts val="0"/>
              </a:spcAft>
              <a:buNone/>
            </a:pPr>
            <a:r>
              <a:rPr lang="en"/>
              <a:t>UPDATED: DANIEL GUSHCHYAN</a:t>
            </a:r>
            <a:endParaRPr/>
          </a:p>
        </p:txBody>
      </p:sp>
      <p:pic>
        <p:nvPicPr>
          <p:cNvPr id="284" name="Google Shape;284;p32"/>
          <p:cNvPicPr preferRelativeResize="0"/>
          <p:nvPr/>
        </p:nvPicPr>
        <p:blipFill>
          <a:blip r:embed="rId3">
            <a:alphaModFix/>
          </a:blip>
          <a:stretch>
            <a:fillRect/>
          </a:stretch>
        </p:blipFill>
        <p:spPr>
          <a:xfrm>
            <a:off x="4232750" y="3784900"/>
            <a:ext cx="3634000" cy="3325525"/>
          </a:xfrm>
          <a:prstGeom prst="rect">
            <a:avLst/>
          </a:prstGeom>
          <a:noFill/>
          <a:ln>
            <a:noFill/>
          </a:ln>
        </p:spPr>
      </p:pic>
      <p:pic>
        <p:nvPicPr>
          <p:cNvPr id="285" name="Google Shape;285;p32"/>
          <p:cNvPicPr preferRelativeResize="0"/>
          <p:nvPr/>
        </p:nvPicPr>
        <p:blipFill>
          <a:blip r:embed="rId4">
            <a:alphaModFix/>
          </a:blip>
          <a:stretch>
            <a:fillRect/>
          </a:stretch>
        </p:blipFill>
        <p:spPr>
          <a:xfrm>
            <a:off x="13217700" y="7624473"/>
            <a:ext cx="3015154" cy="3468768"/>
          </a:xfrm>
          <a:prstGeom prst="rect">
            <a:avLst/>
          </a:prstGeom>
          <a:noFill/>
          <a:ln>
            <a:noFill/>
          </a:ln>
        </p:spPr>
      </p:pic>
      <p:cxnSp>
        <p:nvCxnSpPr>
          <p:cNvPr id="286" name="Google Shape;286;p32"/>
          <p:cNvCxnSpPr>
            <a:stCxn id="284" idx="2"/>
            <a:endCxn id="281" idx="0"/>
          </p:cNvCxnSpPr>
          <p:nvPr/>
        </p:nvCxnSpPr>
        <p:spPr>
          <a:xfrm>
            <a:off x="6049750" y="7110425"/>
            <a:ext cx="0" cy="1449900"/>
          </a:xfrm>
          <a:prstGeom prst="straightConnector1">
            <a:avLst/>
          </a:prstGeom>
          <a:noFill/>
          <a:ln cap="flat" cmpd="sng" w="76200">
            <a:solidFill>
              <a:schemeClr val="dk2"/>
            </a:solidFill>
            <a:prstDash val="solid"/>
            <a:round/>
            <a:headEnd len="med" w="med" type="triangle"/>
            <a:tailEnd len="med" w="med" type="triangle"/>
          </a:ln>
        </p:spPr>
      </p:cxnSp>
      <p:cxnSp>
        <p:nvCxnSpPr>
          <p:cNvPr id="287" name="Google Shape;287;p32"/>
          <p:cNvCxnSpPr>
            <a:stCxn id="281" idx="3"/>
            <a:endCxn id="285" idx="1"/>
          </p:cNvCxnSpPr>
          <p:nvPr/>
        </p:nvCxnSpPr>
        <p:spPr>
          <a:xfrm>
            <a:off x="8613850" y="9358850"/>
            <a:ext cx="4603800" cy="0"/>
          </a:xfrm>
          <a:prstGeom prst="straightConnector1">
            <a:avLst/>
          </a:prstGeom>
          <a:noFill/>
          <a:ln cap="flat" cmpd="sng" w="76200">
            <a:solidFill>
              <a:schemeClr val="dk2"/>
            </a:solidFill>
            <a:prstDash val="solid"/>
            <a:round/>
            <a:headEnd len="med" w="med" type="none"/>
            <a:tailEnd len="med" w="med" type="triangle"/>
          </a:ln>
        </p:spPr>
      </p:cxnSp>
      <p:pic>
        <p:nvPicPr>
          <p:cNvPr id="288" name="Google Shape;288;p32"/>
          <p:cNvPicPr preferRelativeResize="0"/>
          <p:nvPr/>
        </p:nvPicPr>
        <p:blipFill>
          <a:blip r:embed="rId4">
            <a:alphaModFix/>
          </a:blip>
          <a:stretch>
            <a:fillRect/>
          </a:stretch>
        </p:blipFill>
        <p:spPr>
          <a:xfrm>
            <a:off x="14136253" y="4936238"/>
            <a:ext cx="3015154" cy="3468768"/>
          </a:xfrm>
          <a:prstGeom prst="rect">
            <a:avLst/>
          </a:prstGeom>
          <a:noFill/>
          <a:ln>
            <a:noFill/>
          </a:ln>
        </p:spPr>
      </p:pic>
      <p:pic>
        <p:nvPicPr>
          <p:cNvPr id="289" name="Google Shape;289;p32"/>
          <p:cNvPicPr preferRelativeResize="0"/>
          <p:nvPr/>
        </p:nvPicPr>
        <p:blipFill>
          <a:blip r:embed="rId4">
            <a:alphaModFix/>
          </a:blip>
          <a:stretch>
            <a:fillRect/>
          </a:stretch>
        </p:blipFill>
        <p:spPr>
          <a:xfrm>
            <a:off x="15629409" y="6943807"/>
            <a:ext cx="3015154" cy="3468768"/>
          </a:xfrm>
          <a:prstGeom prst="rect">
            <a:avLst/>
          </a:prstGeom>
          <a:noFill/>
          <a:ln>
            <a:noFill/>
          </a:ln>
        </p:spPr>
      </p:pic>
      <p:pic>
        <p:nvPicPr>
          <p:cNvPr id="290" name="Google Shape;290;p32"/>
          <p:cNvPicPr preferRelativeResize="0"/>
          <p:nvPr/>
        </p:nvPicPr>
        <p:blipFill>
          <a:blip r:embed="rId4">
            <a:alphaModFix/>
          </a:blip>
          <a:stretch>
            <a:fillRect/>
          </a:stretch>
        </p:blipFill>
        <p:spPr>
          <a:xfrm>
            <a:off x="17217806" y="5226012"/>
            <a:ext cx="3015154" cy="3468768"/>
          </a:xfrm>
          <a:prstGeom prst="rect">
            <a:avLst/>
          </a:prstGeom>
          <a:noFill/>
          <a:ln>
            <a:noFill/>
          </a:ln>
        </p:spPr>
      </p:pic>
      <p:pic>
        <p:nvPicPr>
          <p:cNvPr id="291" name="Google Shape;291;p32"/>
          <p:cNvPicPr preferRelativeResize="0"/>
          <p:nvPr/>
        </p:nvPicPr>
        <p:blipFill>
          <a:blip r:embed="rId4">
            <a:alphaModFix/>
          </a:blip>
          <a:stretch>
            <a:fillRect/>
          </a:stretch>
        </p:blipFill>
        <p:spPr>
          <a:xfrm>
            <a:off x="17477125" y="8471382"/>
            <a:ext cx="3015154" cy="3468768"/>
          </a:xfrm>
          <a:prstGeom prst="rect">
            <a:avLst/>
          </a:prstGeom>
          <a:noFill/>
          <a:ln>
            <a:noFill/>
          </a:ln>
        </p:spPr>
      </p:pic>
      <p:pic>
        <p:nvPicPr>
          <p:cNvPr id="292" name="Google Shape;292;p32"/>
          <p:cNvPicPr preferRelativeResize="0"/>
          <p:nvPr/>
        </p:nvPicPr>
        <p:blipFill>
          <a:blip r:embed="rId4">
            <a:alphaModFix/>
          </a:blip>
          <a:stretch>
            <a:fillRect/>
          </a:stretch>
        </p:blipFill>
        <p:spPr>
          <a:xfrm>
            <a:off x="15733451" y="3216700"/>
            <a:ext cx="3015154" cy="3468768"/>
          </a:xfrm>
          <a:prstGeom prst="rect">
            <a:avLst/>
          </a:prstGeom>
          <a:noFill/>
          <a:ln>
            <a:noFill/>
          </a:ln>
        </p:spPr>
      </p:pic>
      <p:pic>
        <p:nvPicPr>
          <p:cNvPr id="293" name="Google Shape;293;p32"/>
          <p:cNvPicPr preferRelativeResize="0"/>
          <p:nvPr/>
        </p:nvPicPr>
        <p:blipFill>
          <a:blip r:embed="rId4">
            <a:alphaModFix/>
          </a:blip>
          <a:stretch>
            <a:fillRect/>
          </a:stretch>
        </p:blipFill>
        <p:spPr>
          <a:xfrm>
            <a:off x="18866871" y="6744612"/>
            <a:ext cx="3015154" cy="3468768"/>
          </a:xfrm>
          <a:prstGeom prst="rect">
            <a:avLst/>
          </a:prstGeom>
          <a:noFill/>
          <a:ln>
            <a:noFill/>
          </a:ln>
        </p:spPr>
      </p:pic>
      <p:pic>
        <p:nvPicPr>
          <p:cNvPr id="294" name="Google Shape;294;p32"/>
          <p:cNvPicPr preferRelativeResize="0"/>
          <p:nvPr/>
        </p:nvPicPr>
        <p:blipFill>
          <a:blip r:embed="rId4">
            <a:alphaModFix/>
          </a:blip>
          <a:stretch>
            <a:fillRect/>
          </a:stretch>
        </p:blipFill>
        <p:spPr>
          <a:xfrm>
            <a:off x="18497875" y="3216707"/>
            <a:ext cx="3015154" cy="346876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LET’S GET STARTED</a:t>
            </a:r>
            <a:endParaRPr/>
          </a:p>
        </p:txBody>
      </p:sp>
      <p:sp>
        <p:nvSpPr>
          <p:cNvPr id="300" name="Google Shape;300;p33"/>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lnSpc>
                <a:spcPct val="150000"/>
              </a:lnSpc>
              <a:spcBef>
                <a:spcPts val="0"/>
              </a:spcBef>
              <a:spcAft>
                <a:spcPts val="0"/>
              </a:spcAft>
              <a:buSzPts val="4800"/>
              <a:buChar char="●"/>
            </a:pPr>
            <a:r>
              <a:rPr lang="en"/>
              <a:t>Ethers.js is our key to reading and writing the Ethereum blockchain</a:t>
            </a:r>
            <a:endParaRPr/>
          </a:p>
          <a:p>
            <a:pPr indent="-533400" lvl="0" marL="457200" rtl="0" algn="l">
              <a:lnSpc>
                <a:spcPct val="150000"/>
              </a:lnSpc>
              <a:spcBef>
                <a:spcPts val="0"/>
              </a:spcBef>
              <a:spcAft>
                <a:spcPts val="0"/>
              </a:spcAft>
              <a:buSzPts val="4800"/>
              <a:buChar char="●"/>
            </a:pPr>
            <a:r>
              <a:rPr lang="en"/>
              <a:t>Uses JSON RPC to talk to chain (Remote </a:t>
            </a:r>
            <a:r>
              <a:rPr lang="en"/>
              <a:t>Procedural</a:t>
            </a:r>
            <a:r>
              <a:rPr lang="en"/>
              <a:t> Call)</a:t>
            </a:r>
            <a:endParaRPr/>
          </a:p>
          <a:p>
            <a:pPr indent="-533400" lvl="0" marL="457200" rtl="0" algn="l">
              <a:lnSpc>
                <a:spcPct val="150000"/>
              </a:lnSpc>
              <a:spcBef>
                <a:spcPts val="0"/>
              </a:spcBef>
              <a:spcAft>
                <a:spcPts val="0"/>
              </a:spcAft>
              <a:buSzPts val="4800"/>
              <a:buChar char="●"/>
            </a:pPr>
            <a:r>
              <a:rPr lang="en"/>
              <a:t>Need to connect to an Ethereum node - can use:</a:t>
            </a:r>
            <a:endParaRPr/>
          </a:p>
          <a:p>
            <a:pPr indent="-533400" lvl="1" marL="914400" rtl="0" algn="l">
              <a:lnSpc>
                <a:spcPct val="150000"/>
              </a:lnSpc>
              <a:spcBef>
                <a:spcPts val="0"/>
              </a:spcBef>
              <a:spcAft>
                <a:spcPts val="0"/>
              </a:spcAft>
              <a:buSzPts val="4800"/>
              <a:buChar char="○"/>
            </a:pPr>
            <a:r>
              <a:rPr lang="en"/>
              <a:t>Infura</a:t>
            </a:r>
            <a:endParaRPr/>
          </a:p>
          <a:p>
            <a:pPr indent="-533400" lvl="1" marL="914400" rtl="0" algn="l">
              <a:lnSpc>
                <a:spcPct val="150000"/>
              </a:lnSpc>
              <a:spcBef>
                <a:spcPts val="0"/>
              </a:spcBef>
              <a:spcAft>
                <a:spcPts val="0"/>
              </a:spcAft>
              <a:buSzPts val="4800"/>
              <a:buChar char="○"/>
            </a:pPr>
            <a:r>
              <a:rPr lang="en"/>
              <a:t>Alchemy</a:t>
            </a:r>
            <a:endParaRPr/>
          </a:p>
          <a:p>
            <a:pPr indent="-533400" lvl="1" marL="914400" rtl="0" algn="l">
              <a:lnSpc>
                <a:spcPct val="150000"/>
              </a:lnSpc>
              <a:spcBef>
                <a:spcPts val="0"/>
              </a:spcBef>
              <a:spcAft>
                <a:spcPts val="0"/>
              </a:spcAft>
              <a:buSzPts val="4800"/>
              <a:buChar char="○"/>
            </a:pPr>
            <a:r>
              <a:rPr lang="en"/>
              <a:t>Geth</a:t>
            </a:r>
            <a:endParaRPr/>
          </a:p>
        </p:txBody>
      </p:sp>
      <p:sp>
        <p:nvSpPr>
          <p:cNvPr id="301" name="Google Shape;301;p33"/>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READING AND WRITING TO THE CHAIN</a:t>
            </a:r>
            <a:endParaRPr/>
          </a:p>
        </p:txBody>
      </p:sp>
      <p:sp>
        <p:nvSpPr>
          <p:cNvPr id="302" name="Google Shape;302;p33"/>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MATT PENG</a:t>
            </a:r>
            <a:endParaRPr/>
          </a:p>
          <a:p>
            <a:pPr indent="0" lvl="0" marL="0" rtl="0" algn="l">
              <a:spcBef>
                <a:spcPts val="0"/>
              </a:spcBef>
              <a:spcAft>
                <a:spcPts val="0"/>
              </a:spcAft>
              <a:buNone/>
            </a:pPr>
            <a:r>
              <a:rPr lang="en"/>
              <a:t>UPDATED: DANIEL GUSHCHYAN</a:t>
            </a:r>
            <a:endParaRPr/>
          </a:p>
        </p:txBody>
      </p:sp>
      <p:sp>
        <p:nvSpPr>
          <p:cNvPr id="303" name="Google Shape;303;p33"/>
          <p:cNvSpPr txBox="1"/>
          <p:nvPr/>
        </p:nvSpPr>
        <p:spPr>
          <a:xfrm>
            <a:off x="8728525" y="12223725"/>
            <a:ext cx="7588500" cy="21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Proxima Nova"/>
                <a:ea typeface="Proxima Nova"/>
                <a:cs typeface="Proxima Nova"/>
                <a:sym typeface="Proxima Nova"/>
              </a:rPr>
              <a:t>*All of the following code can be done in your terminal or a javascript file in your text editor</a:t>
            </a:r>
            <a:endParaRPr sz="2200">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LET’S GET STARTED</a:t>
            </a:r>
            <a:endParaRPr/>
          </a:p>
        </p:txBody>
      </p:sp>
      <p:sp>
        <p:nvSpPr>
          <p:cNvPr id="309" name="Google Shape;309;p34"/>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spcBef>
                <a:spcPts val="0"/>
              </a:spcBef>
              <a:spcAft>
                <a:spcPts val="0"/>
              </a:spcAft>
              <a:buSzPts val="4800"/>
              <a:buChar char="●"/>
            </a:pPr>
            <a:r>
              <a:rPr lang="en"/>
              <a:t>Ethers.js is our key to reading and writing the Ethereum blockchain</a:t>
            </a:r>
            <a:endParaRPr/>
          </a:p>
          <a:p>
            <a:pPr indent="-533400" lvl="0" marL="457200" rtl="0" algn="l">
              <a:spcBef>
                <a:spcPts val="0"/>
              </a:spcBef>
              <a:spcAft>
                <a:spcPts val="0"/>
              </a:spcAft>
              <a:buSzPts val="4800"/>
              <a:buChar char="●"/>
            </a:pPr>
            <a:r>
              <a:rPr lang="en"/>
              <a:t>Uses JSON RPC to talk to chain (Remote Procedural Call)</a:t>
            </a:r>
            <a:endParaRPr/>
          </a:p>
          <a:p>
            <a:pPr indent="-533400" lvl="0" marL="457200" rtl="0" algn="l">
              <a:spcBef>
                <a:spcPts val="0"/>
              </a:spcBef>
              <a:spcAft>
                <a:spcPts val="0"/>
              </a:spcAft>
              <a:buSzPts val="4800"/>
              <a:buChar char="●"/>
            </a:pPr>
            <a:r>
              <a:rPr lang="en"/>
              <a:t>Need to connect to an Ethereum node - can use:</a:t>
            </a:r>
            <a:endParaRPr/>
          </a:p>
          <a:p>
            <a:pPr indent="-533400" lvl="1" marL="914400" rtl="0" algn="l">
              <a:spcBef>
                <a:spcPts val="0"/>
              </a:spcBef>
              <a:spcAft>
                <a:spcPts val="0"/>
              </a:spcAft>
              <a:buSzPts val="4800"/>
              <a:buChar char="○"/>
            </a:pPr>
            <a:r>
              <a:rPr lang="en"/>
              <a:t>Infura</a:t>
            </a:r>
            <a:endParaRPr/>
          </a:p>
          <a:p>
            <a:pPr indent="-533400" lvl="1" marL="914400" rtl="0" algn="l">
              <a:spcBef>
                <a:spcPts val="0"/>
              </a:spcBef>
              <a:spcAft>
                <a:spcPts val="0"/>
              </a:spcAft>
              <a:buSzPts val="4800"/>
              <a:buChar char="○"/>
            </a:pPr>
            <a:r>
              <a:rPr lang="en"/>
              <a:t>Alchemy</a:t>
            </a:r>
            <a:endParaRPr/>
          </a:p>
          <a:p>
            <a:pPr indent="-533400" lvl="1" marL="914400" rtl="0" algn="l">
              <a:spcBef>
                <a:spcPts val="0"/>
              </a:spcBef>
              <a:spcAft>
                <a:spcPts val="0"/>
              </a:spcAft>
              <a:buSzPts val="4800"/>
              <a:buChar char="○"/>
            </a:pPr>
            <a:r>
              <a:rPr lang="en"/>
              <a:t>Geth</a:t>
            </a:r>
            <a:endParaRPr/>
          </a:p>
        </p:txBody>
      </p:sp>
      <p:sp>
        <p:nvSpPr>
          <p:cNvPr id="310" name="Google Shape;310;p34"/>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READING AND WRITING TO THE CHAIN</a:t>
            </a:r>
            <a:endParaRPr/>
          </a:p>
        </p:txBody>
      </p:sp>
      <p:sp>
        <p:nvSpPr>
          <p:cNvPr id="311" name="Google Shape;311;p34"/>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MATT PENG</a:t>
            </a:r>
            <a:endParaRPr/>
          </a:p>
          <a:p>
            <a:pPr indent="0" lvl="0" marL="0" rtl="0" algn="l">
              <a:spcBef>
                <a:spcPts val="0"/>
              </a:spcBef>
              <a:spcAft>
                <a:spcPts val="0"/>
              </a:spcAft>
              <a:buNone/>
            </a:pPr>
            <a:r>
              <a:rPr lang="en"/>
              <a:t>UPDATED: DANIEL GUSHCHYAN</a:t>
            </a:r>
            <a:endParaRPr/>
          </a:p>
        </p:txBody>
      </p:sp>
      <p:pic>
        <p:nvPicPr>
          <p:cNvPr id="312" name="Google Shape;312;p34"/>
          <p:cNvPicPr preferRelativeResize="0"/>
          <p:nvPr/>
        </p:nvPicPr>
        <p:blipFill>
          <a:blip r:embed="rId3">
            <a:alphaModFix/>
          </a:blip>
          <a:stretch>
            <a:fillRect/>
          </a:stretch>
        </p:blipFill>
        <p:spPr>
          <a:xfrm>
            <a:off x="-2" y="0"/>
            <a:ext cx="24368750" cy="10071140"/>
          </a:xfrm>
          <a:prstGeom prst="rect">
            <a:avLst/>
          </a:prstGeom>
          <a:noFill/>
          <a:ln>
            <a:noFill/>
          </a:ln>
        </p:spPr>
      </p:pic>
      <p:sp>
        <p:nvSpPr>
          <p:cNvPr id="313" name="Google Shape;313;p34"/>
          <p:cNvSpPr txBox="1"/>
          <p:nvPr/>
        </p:nvSpPr>
        <p:spPr>
          <a:xfrm>
            <a:off x="8728525" y="12223725"/>
            <a:ext cx="7588500" cy="217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latin typeface="Proxima Nova"/>
                <a:ea typeface="Proxima Nova"/>
                <a:cs typeface="Proxima Nova"/>
                <a:sym typeface="Proxima Nova"/>
              </a:rPr>
              <a:t>*All of the following code can be done in your terminal or a javascript file in your text editor</a:t>
            </a:r>
            <a:endParaRPr sz="2200">
              <a:latin typeface="Proxima Nova"/>
              <a:ea typeface="Proxima Nova"/>
              <a:cs typeface="Proxima Nova"/>
              <a:sym typeface="Proxima Nov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FIRING UP ETHERS.JS</a:t>
            </a:r>
            <a:endParaRPr/>
          </a:p>
        </p:txBody>
      </p:sp>
      <p:sp>
        <p:nvSpPr>
          <p:cNvPr id="319" name="Google Shape;319;p35"/>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spcBef>
                <a:spcPts val="0"/>
              </a:spcBef>
              <a:spcAft>
                <a:spcPts val="0"/>
              </a:spcAft>
              <a:buSzPts val="4800"/>
              <a:buChar char="●"/>
            </a:pPr>
            <a:r>
              <a:rPr lang="en"/>
              <a:t>Let’s start using ethers.js</a:t>
            </a:r>
            <a:endParaRPr/>
          </a:p>
          <a:p>
            <a:pPr indent="-533400" lvl="0" marL="457200" rtl="0" algn="l">
              <a:spcBef>
                <a:spcPts val="0"/>
              </a:spcBef>
              <a:spcAft>
                <a:spcPts val="0"/>
              </a:spcAft>
              <a:buSzPts val="4800"/>
              <a:buChar char="●"/>
            </a:pPr>
            <a:r>
              <a:rPr lang="en"/>
              <a:t>The easiest way to start using ethers is with MetaMask, which provides a Provider and Signer.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20" name="Google Shape;320;p35"/>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USING METAMASK</a:t>
            </a:r>
            <a:endParaRPr/>
          </a:p>
        </p:txBody>
      </p:sp>
      <p:sp>
        <p:nvSpPr>
          <p:cNvPr id="321" name="Google Shape;321;p35"/>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pic>
        <p:nvPicPr>
          <p:cNvPr id="322" name="Google Shape;322;p35"/>
          <p:cNvPicPr preferRelativeResize="0"/>
          <p:nvPr/>
        </p:nvPicPr>
        <p:blipFill>
          <a:blip r:embed="rId3">
            <a:alphaModFix/>
          </a:blip>
          <a:stretch>
            <a:fillRect/>
          </a:stretch>
        </p:blipFill>
        <p:spPr>
          <a:xfrm>
            <a:off x="4255021" y="4674525"/>
            <a:ext cx="15402130" cy="8329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6"/>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FIRING UP ETHERS.JS</a:t>
            </a:r>
            <a:endParaRPr/>
          </a:p>
        </p:txBody>
      </p:sp>
      <p:sp>
        <p:nvSpPr>
          <p:cNvPr id="328" name="Google Shape;328;p36"/>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spcBef>
                <a:spcPts val="0"/>
              </a:spcBef>
              <a:spcAft>
                <a:spcPts val="0"/>
              </a:spcAft>
              <a:buSzPts val="4800"/>
              <a:buChar char="●"/>
            </a:pPr>
            <a:r>
              <a:rPr lang="en"/>
              <a:t>Another common method is to use a JSON RPC API provider.</a:t>
            </a:r>
            <a:endParaRPr/>
          </a:p>
          <a:p>
            <a:pPr indent="-533400" lvl="1" marL="914400" rtl="0" algn="l">
              <a:spcBef>
                <a:spcPts val="0"/>
              </a:spcBef>
              <a:spcAft>
                <a:spcPts val="0"/>
              </a:spcAft>
              <a:buSzPts val="4800"/>
              <a:buChar char="○"/>
            </a:pPr>
            <a:r>
              <a:rPr lang="en"/>
              <a:t>Examples include Infura, Etherscan, Alchemy</a:t>
            </a:r>
            <a:endParaRPr/>
          </a:p>
          <a:p>
            <a:pPr indent="0" lvl="0" marL="0" rtl="0" algn="l">
              <a:spcBef>
                <a:spcPts val="0"/>
              </a:spcBef>
              <a:spcAft>
                <a:spcPts val="0"/>
              </a:spcAft>
              <a:buNone/>
            </a:pPr>
            <a:r>
              <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29" name="Google Shape;329;p36"/>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USING APIs</a:t>
            </a:r>
            <a:endParaRPr/>
          </a:p>
        </p:txBody>
      </p:sp>
      <p:sp>
        <p:nvSpPr>
          <p:cNvPr id="330" name="Google Shape;330;p36"/>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pic>
        <p:nvPicPr>
          <p:cNvPr id="331" name="Google Shape;331;p36"/>
          <p:cNvPicPr preferRelativeResize="0"/>
          <p:nvPr/>
        </p:nvPicPr>
        <p:blipFill>
          <a:blip r:embed="rId3">
            <a:alphaModFix/>
          </a:blip>
          <a:stretch>
            <a:fillRect/>
          </a:stretch>
        </p:blipFill>
        <p:spPr>
          <a:xfrm>
            <a:off x="11023756" y="4181500"/>
            <a:ext cx="13953517" cy="8329500"/>
          </a:xfrm>
          <a:prstGeom prst="rect">
            <a:avLst/>
          </a:prstGeom>
          <a:noFill/>
          <a:ln>
            <a:noFill/>
          </a:ln>
        </p:spPr>
      </p:pic>
      <p:pic>
        <p:nvPicPr>
          <p:cNvPr id="332" name="Google Shape;332;p36"/>
          <p:cNvPicPr preferRelativeResize="0"/>
          <p:nvPr/>
        </p:nvPicPr>
        <p:blipFill>
          <a:blip r:embed="rId4">
            <a:alphaModFix/>
          </a:blip>
          <a:stretch>
            <a:fillRect/>
          </a:stretch>
        </p:blipFill>
        <p:spPr>
          <a:xfrm>
            <a:off x="-301625" y="5846601"/>
            <a:ext cx="13005151" cy="42075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7"/>
          <p:cNvSpPr txBox="1"/>
          <p:nvPr/>
        </p:nvSpPr>
        <p:spPr>
          <a:xfrm>
            <a:off x="2670025" y="3161900"/>
            <a:ext cx="19028700" cy="8083200"/>
          </a:xfrm>
          <a:prstGeom prst="rect">
            <a:avLst/>
          </a:prstGeom>
          <a:noFill/>
          <a:ln>
            <a:noFill/>
          </a:ln>
        </p:spPr>
        <p:txBody>
          <a:bodyPr anchorCtr="0" anchor="t" bIns="91425" lIns="91425" spcFirstLastPara="1" rIns="91425" wrap="square" tIns="91425">
            <a:noAutofit/>
          </a:bodyPr>
          <a:lstStyle/>
          <a:p>
            <a:pPr indent="-457200" lvl="0" marL="457200" rtl="0" algn="l">
              <a:lnSpc>
                <a:spcPct val="115000"/>
              </a:lnSpc>
              <a:spcBef>
                <a:spcPts val="1600"/>
              </a:spcBef>
              <a:spcAft>
                <a:spcPts val="0"/>
              </a:spcAft>
              <a:buClr>
                <a:schemeClr val="dk1"/>
              </a:buClr>
              <a:buSzPts val="3600"/>
              <a:buFont typeface="Proxima Nova"/>
              <a:buChar char="●"/>
            </a:pPr>
            <a:r>
              <a:rPr lang="en" sz="3600">
                <a:solidFill>
                  <a:schemeClr val="dk1"/>
                </a:solidFill>
                <a:latin typeface="Proxima Nova"/>
                <a:ea typeface="Proxima Nova"/>
                <a:cs typeface="Proxima Nova"/>
                <a:sym typeface="Proxima Nova"/>
              </a:rPr>
              <a:t>Having a Provider grants a </a:t>
            </a:r>
            <a:r>
              <a:rPr b="1" lang="en" sz="3600">
                <a:solidFill>
                  <a:schemeClr val="dk1"/>
                </a:solidFill>
                <a:latin typeface="Proxima Nova"/>
                <a:ea typeface="Proxima Nova"/>
                <a:cs typeface="Proxima Nova"/>
                <a:sym typeface="Proxima Nova"/>
              </a:rPr>
              <a:t>read-only </a:t>
            </a:r>
            <a:r>
              <a:rPr lang="en" sz="3600">
                <a:solidFill>
                  <a:schemeClr val="dk1"/>
                </a:solidFill>
                <a:latin typeface="Proxima Nova"/>
                <a:ea typeface="Proxima Nova"/>
                <a:cs typeface="Proxima Nova"/>
                <a:sym typeface="Proxima Nova"/>
              </a:rPr>
              <a:t>connection to the blockchain. Let’s query some data!</a:t>
            </a:r>
            <a:endParaRPr sz="3600">
              <a:solidFill>
                <a:schemeClr val="dk1"/>
              </a:solidFill>
              <a:latin typeface="Proxima Nova"/>
              <a:ea typeface="Proxima Nova"/>
              <a:cs typeface="Proxima Nova"/>
              <a:sym typeface="Proxima Nova"/>
            </a:endParaRPr>
          </a:p>
          <a:p>
            <a:pPr indent="-457200" lvl="1" marL="914400" rtl="0" algn="l">
              <a:lnSpc>
                <a:spcPct val="115000"/>
              </a:lnSpc>
              <a:spcBef>
                <a:spcPts val="0"/>
              </a:spcBef>
              <a:spcAft>
                <a:spcPts val="0"/>
              </a:spcAft>
              <a:buClr>
                <a:schemeClr val="dk1"/>
              </a:buClr>
              <a:buSzPts val="3600"/>
              <a:buFont typeface="Proxima Nova"/>
              <a:buChar char="○"/>
            </a:pPr>
            <a:r>
              <a:rPr lang="en" sz="3600">
                <a:solidFill>
                  <a:schemeClr val="dk1"/>
                </a:solidFill>
                <a:latin typeface="Proxima Nova"/>
                <a:ea typeface="Proxima Nova"/>
                <a:cs typeface="Proxima Nova"/>
                <a:sym typeface="Proxima Nova"/>
              </a:rPr>
              <a:t>For example, we can get the balance of an account with ethers.js:</a:t>
            </a:r>
            <a:endParaRPr sz="3600">
              <a:solidFill>
                <a:schemeClr val="dk1"/>
              </a:solidFill>
              <a:latin typeface="Proxima Nova"/>
              <a:ea typeface="Proxima Nova"/>
              <a:cs typeface="Proxima Nova"/>
              <a:sym typeface="Proxima Nova"/>
            </a:endParaRPr>
          </a:p>
          <a:p>
            <a:pPr indent="0" lvl="0" marL="457200" rtl="0" algn="l">
              <a:lnSpc>
                <a:spcPct val="115000"/>
              </a:lnSpc>
              <a:spcBef>
                <a:spcPts val="1600"/>
              </a:spcBef>
              <a:spcAft>
                <a:spcPts val="0"/>
              </a:spcAft>
              <a:buNone/>
            </a:pPr>
            <a:r>
              <a:t/>
            </a:r>
            <a:endParaRPr sz="3600">
              <a:solidFill>
                <a:schemeClr val="dk1"/>
              </a:solidFill>
              <a:latin typeface="Proxima Nova"/>
              <a:ea typeface="Proxima Nova"/>
              <a:cs typeface="Proxima Nova"/>
              <a:sym typeface="Proxima Nova"/>
            </a:endParaRPr>
          </a:p>
          <a:p>
            <a:pPr indent="0" lvl="0" marL="457200" rtl="0" algn="l">
              <a:lnSpc>
                <a:spcPct val="115000"/>
              </a:lnSpc>
              <a:spcBef>
                <a:spcPts val="1600"/>
              </a:spcBef>
              <a:spcAft>
                <a:spcPts val="0"/>
              </a:spcAft>
              <a:buNone/>
            </a:pPr>
            <a:r>
              <a:t/>
            </a:r>
            <a:endParaRPr sz="3600">
              <a:solidFill>
                <a:schemeClr val="dk1"/>
              </a:solidFill>
              <a:latin typeface="Proxima Nova"/>
              <a:ea typeface="Proxima Nova"/>
              <a:cs typeface="Proxima Nova"/>
              <a:sym typeface="Proxima Nova"/>
            </a:endParaRPr>
          </a:p>
          <a:p>
            <a:pPr indent="0" lvl="0" marL="457200" rtl="0" algn="l">
              <a:lnSpc>
                <a:spcPct val="115000"/>
              </a:lnSpc>
              <a:spcBef>
                <a:spcPts val="1600"/>
              </a:spcBef>
              <a:spcAft>
                <a:spcPts val="0"/>
              </a:spcAft>
              <a:buNone/>
            </a:pPr>
            <a:r>
              <a:t/>
            </a:r>
            <a:endParaRPr sz="3600">
              <a:solidFill>
                <a:schemeClr val="dk1"/>
              </a:solidFill>
              <a:latin typeface="Proxima Nova"/>
              <a:ea typeface="Proxima Nova"/>
              <a:cs typeface="Proxima Nova"/>
              <a:sym typeface="Proxima Nova"/>
            </a:endParaRPr>
          </a:p>
          <a:p>
            <a:pPr indent="0" lvl="0" marL="457200" rtl="0" algn="l">
              <a:lnSpc>
                <a:spcPct val="115000"/>
              </a:lnSpc>
              <a:spcBef>
                <a:spcPts val="1600"/>
              </a:spcBef>
              <a:spcAft>
                <a:spcPts val="0"/>
              </a:spcAft>
              <a:buNone/>
            </a:pPr>
            <a:r>
              <a:t/>
            </a:r>
            <a:endParaRPr sz="3600">
              <a:solidFill>
                <a:schemeClr val="dk1"/>
              </a:solidFill>
              <a:latin typeface="Proxima Nova"/>
              <a:ea typeface="Proxima Nova"/>
              <a:cs typeface="Proxima Nova"/>
              <a:sym typeface="Proxima Nova"/>
            </a:endParaRPr>
          </a:p>
          <a:p>
            <a:pPr indent="0" lvl="0" marL="457200" rtl="0" algn="l">
              <a:lnSpc>
                <a:spcPct val="115000"/>
              </a:lnSpc>
              <a:spcBef>
                <a:spcPts val="1600"/>
              </a:spcBef>
              <a:spcAft>
                <a:spcPts val="0"/>
              </a:spcAft>
              <a:buNone/>
            </a:pPr>
            <a:r>
              <a:t/>
            </a:r>
            <a:endParaRPr sz="3600">
              <a:solidFill>
                <a:schemeClr val="dk1"/>
              </a:solidFill>
              <a:highlight>
                <a:srgbClr val="EFEFEF"/>
              </a:highlight>
              <a:latin typeface="Proxima Nova"/>
              <a:ea typeface="Proxima Nova"/>
              <a:cs typeface="Proxima Nova"/>
              <a:sym typeface="Proxima Nova"/>
            </a:endParaRPr>
          </a:p>
        </p:txBody>
      </p:sp>
      <p:sp>
        <p:nvSpPr>
          <p:cNvPr id="338" name="Google Shape;338;p3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SIMPLE ETHERS.JS CALL</a:t>
            </a:r>
            <a:endParaRPr/>
          </a:p>
        </p:txBody>
      </p:sp>
      <p:sp>
        <p:nvSpPr>
          <p:cNvPr id="339" name="Google Shape;339;p37"/>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ACCOUNTS</a:t>
            </a:r>
            <a:endParaRPr/>
          </a:p>
        </p:txBody>
      </p:sp>
      <p:sp>
        <p:nvSpPr>
          <p:cNvPr id="340" name="Google Shape;340;p37"/>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pic>
        <p:nvPicPr>
          <p:cNvPr id="341" name="Google Shape;341;p37"/>
          <p:cNvPicPr preferRelativeResize="0"/>
          <p:nvPr/>
        </p:nvPicPr>
        <p:blipFill>
          <a:blip r:embed="rId3">
            <a:alphaModFix/>
          </a:blip>
          <a:stretch>
            <a:fillRect/>
          </a:stretch>
        </p:blipFill>
        <p:spPr>
          <a:xfrm>
            <a:off x="7080875" y="4129700"/>
            <a:ext cx="10820500" cy="4874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READ DATA FROM SMART CONTRACTS</a:t>
            </a:r>
            <a:endParaRPr/>
          </a:p>
        </p:txBody>
      </p:sp>
      <p:sp>
        <p:nvSpPr>
          <p:cNvPr id="347" name="Google Shape;347;p38"/>
          <p:cNvSpPr txBox="1"/>
          <p:nvPr>
            <p:ph idx="1" type="body"/>
          </p:nvPr>
        </p:nvSpPr>
        <p:spPr>
          <a:xfrm>
            <a:off x="1108900" y="2827725"/>
            <a:ext cx="20182500" cy="5668800"/>
          </a:xfrm>
          <a:prstGeom prst="rect">
            <a:avLst/>
          </a:prstGeom>
        </p:spPr>
        <p:txBody>
          <a:bodyPr anchorCtr="0" anchor="t" bIns="243700" lIns="243700" spcFirstLastPara="1" rIns="243700" wrap="square" tIns="243700">
            <a:noAutofit/>
          </a:bodyPr>
          <a:lstStyle/>
          <a:p>
            <a:pPr indent="0" lvl="0" marL="0" rtl="0" algn="l">
              <a:lnSpc>
                <a:spcPct val="115000"/>
              </a:lnSpc>
              <a:spcBef>
                <a:spcPts val="0"/>
              </a:spcBef>
              <a:spcAft>
                <a:spcPts val="0"/>
              </a:spcAft>
              <a:buClr>
                <a:schemeClr val="dk1"/>
              </a:buClr>
              <a:buSzPts val="1100"/>
              <a:buFont typeface="Arial"/>
              <a:buNone/>
            </a:pPr>
            <a:r>
              <a:rPr lang="en" sz="4000">
                <a:solidFill>
                  <a:schemeClr val="dk1"/>
                </a:solidFill>
              </a:rPr>
              <a:t>The </a:t>
            </a:r>
            <a:r>
              <a:rPr b="1" lang="en" sz="4000">
                <a:solidFill>
                  <a:schemeClr val="dk1"/>
                </a:solidFill>
              </a:rPr>
              <a:t>Contract </a:t>
            </a:r>
            <a:r>
              <a:rPr lang="en" sz="4000">
                <a:solidFill>
                  <a:schemeClr val="dk1"/>
                </a:solidFill>
              </a:rPr>
              <a:t>class is an abstraction of code that has been deployed to the blockchain.</a:t>
            </a:r>
            <a:endParaRPr sz="40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4000">
              <a:solidFill>
                <a:schemeClr val="dk1"/>
              </a:solidFill>
            </a:endParaRPr>
          </a:p>
          <a:p>
            <a:pPr indent="0" lvl="0" marL="0" rtl="0" algn="l">
              <a:lnSpc>
                <a:spcPct val="115000"/>
              </a:lnSpc>
              <a:spcBef>
                <a:spcPts val="0"/>
              </a:spcBef>
              <a:spcAft>
                <a:spcPts val="0"/>
              </a:spcAft>
              <a:buNone/>
            </a:pPr>
            <a:r>
              <a:rPr lang="en" sz="4000">
                <a:solidFill>
                  <a:schemeClr val="dk1"/>
                </a:solidFill>
              </a:rPr>
              <a:t>A </a:t>
            </a:r>
            <a:r>
              <a:rPr b="1" lang="en" sz="4000">
                <a:solidFill>
                  <a:schemeClr val="dk1"/>
                </a:solidFill>
              </a:rPr>
              <a:t>Contract </a:t>
            </a:r>
            <a:r>
              <a:rPr lang="en" sz="4000">
                <a:solidFill>
                  <a:schemeClr val="dk1"/>
                </a:solidFill>
              </a:rPr>
              <a:t>may be sent transactions, which will trigger its code to be run with the input of the transaction data.</a:t>
            </a:r>
            <a:endParaRPr sz="4000">
              <a:solidFill>
                <a:schemeClr val="dk1"/>
              </a:solidFill>
            </a:endParaRPr>
          </a:p>
          <a:p>
            <a:pPr indent="0" lvl="0" marL="0" rtl="0" algn="l">
              <a:lnSpc>
                <a:spcPct val="115000"/>
              </a:lnSpc>
              <a:spcBef>
                <a:spcPts val="0"/>
              </a:spcBef>
              <a:spcAft>
                <a:spcPts val="0"/>
              </a:spcAft>
              <a:buNone/>
            </a:pPr>
            <a:r>
              <a:t/>
            </a:r>
            <a:endParaRPr sz="4000">
              <a:solidFill>
                <a:schemeClr val="dk1"/>
              </a:solidFill>
            </a:endParaRPr>
          </a:p>
          <a:p>
            <a:pPr indent="-482600" lvl="0" marL="457200" rtl="0" algn="l">
              <a:lnSpc>
                <a:spcPct val="115000"/>
              </a:lnSpc>
              <a:spcBef>
                <a:spcPts val="0"/>
              </a:spcBef>
              <a:spcAft>
                <a:spcPts val="0"/>
              </a:spcAft>
              <a:buClr>
                <a:schemeClr val="dk1"/>
              </a:buClr>
              <a:buSzPts val="4000"/>
              <a:buChar char="●"/>
            </a:pPr>
            <a:r>
              <a:rPr lang="en" sz="4000">
                <a:solidFill>
                  <a:schemeClr val="dk1"/>
                </a:solidFill>
              </a:rPr>
              <a:t>Connecting to a contract requires an address, ABI</a:t>
            </a:r>
            <a:r>
              <a:rPr i="1" lang="en" sz="4000">
                <a:solidFill>
                  <a:schemeClr val="dk1"/>
                </a:solidFill>
              </a:rPr>
              <a:t>, </a:t>
            </a:r>
            <a:r>
              <a:rPr lang="en" sz="4000">
                <a:solidFill>
                  <a:schemeClr val="dk1"/>
                </a:solidFill>
              </a:rPr>
              <a:t>and </a:t>
            </a:r>
            <a:r>
              <a:rPr i="1" lang="en" sz="4000">
                <a:solidFill>
                  <a:schemeClr val="dk1"/>
                </a:solidFill>
              </a:rPr>
              <a:t>signer or provider</a:t>
            </a:r>
            <a:endParaRPr i="1" sz="4000">
              <a:solidFill>
                <a:schemeClr val="dk1"/>
              </a:solidFill>
            </a:endParaRPr>
          </a:p>
          <a:p>
            <a:pPr indent="-482600" lvl="1" marL="914400" rtl="0" algn="l">
              <a:lnSpc>
                <a:spcPct val="115000"/>
              </a:lnSpc>
              <a:spcBef>
                <a:spcPts val="0"/>
              </a:spcBef>
              <a:spcAft>
                <a:spcPts val="0"/>
              </a:spcAft>
              <a:buClr>
                <a:schemeClr val="dk1"/>
              </a:buClr>
              <a:buSzPts val="4000"/>
              <a:buChar char="○"/>
            </a:pPr>
            <a:r>
              <a:rPr lang="en" sz="4000">
                <a:solidFill>
                  <a:schemeClr val="dk1"/>
                </a:solidFill>
              </a:rPr>
              <a:t>By passing in a Provider, the returned </a:t>
            </a:r>
            <a:br>
              <a:rPr lang="en" sz="4000">
                <a:solidFill>
                  <a:schemeClr val="dk1"/>
                </a:solidFill>
              </a:rPr>
            </a:br>
            <a:r>
              <a:rPr lang="en" sz="4000">
                <a:solidFill>
                  <a:schemeClr val="dk1"/>
                </a:solidFill>
              </a:rPr>
              <a:t>object will have read-only access to the </a:t>
            </a:r>
            <a:br>
              <a:rPr lang="en" sz="4000">
                <a:solidFill>
                  <a:schemeClr val="dk1"/>
                </a:solidFill>
              </a:rPr>
            </a:br>
            <a:r>
              <a:rPr lang="en" sz="4000">
                <a:solidFill>
                  <a:schemeClr val="dk1"/>
                </a:solidFill>
              </a:rPr>
              <a:t>contract.</a:t>
            </a:r>
            <a:endParaRPr sz="4000">
              <a:solidFill>
                <a:schemeClr val="dk1"/>
              </a:solidFill>
            </a:endParaRPr>
          </a:p>
          <a:p>
            <a:pPr indent="-482600" lvl="1" marL="914400" rtl="0" algn="l">
              <a:lnSpc>
                <a:spcPct val="115000"/>
              </a:lnSpc>
              <a:spcBef>
                <a:spcPts val="0"/>
              </a:spcBef>
              <a:spcAft>
                <a:spcPts val="0"/>
              </a:spcAft>
              <a:buClr>
                <a:schemeClr val="dk1"/>
              </a:buClr>
              <a:buSzPts val="4000"/>
              <a:buChar char="○"/>
            </a:pPr>
            <a:r>
              <a:rPr lang="en" sz="4000">
                <a:solidFill>
                  <a:schemeClr val="dk1"/>
                </a:solidFill>
              </a:rPr>
              <a:t>By passing in a Signer, we will be </a:t>
            </a:r>
            <a:br>
              <a:rPr lang="en" sz="4000">
                <a:solidFill>
                  <a:schemeClr val="dk1"/>
                </a:solidFill>
              </a:rPr>
            </a:br>
            <a:r>
              <a:rPr lang="en" sz="4000">
                <a:solidFill>
                  <a:schemeClr val="dk1"/>
                </a:solidFill>
              </a:rPr>
              <a:t>able to send transactions to write to </a:t>
            </a:r>
            <a:br>
              <a:rPr lang="en" sz="4000">
                <a:solidFill>
                  <a:schemeClr val="dk1"/>
                </a:solidFill>
              </a:rPr>
            </a:br>
            <a:r>
              <a:rPr lang="en" sz="4000">
                <a:solidFill>
                  <a:schemeClr val="dk1"/>
                </a:solidFill>
              </a:rPr>
              <a:t>it as well.</a:t>
            </a:r>
            <a:endParaRPr sz="4000">
              <a:solidFill>
                <a:schemeClr val="dk1"/>
              </a:solidFill>
            </a:endParaRPr>
          </a:p>
          <a:p>
            <a:pPr indent="0" lvl="0" marL="914400" rtl="0" algn="l">
              <a:lnSpc>
                <a:spcPct val="115000"/>
              </a:lnSpc>
              <a:spcBef>
                <a:spcPts val="0"/>
              </a:spcBef>
              <a:spcAft>
                <a:spcPts val="0"/>
              </a:spcAft>
              <a:buNone/>
            </a:pPr>
            <a:r>
              <a:t/>
            </a:r>
            <a:endParaRPr sz="4000">
              <a:solidFill>
                <a:schemeClr val="dk1"/>
              </a:solidFill>
            </a:endParaRPr>
          </a:p>
          <a:p>
            <a:pPr indent="0" lvl="0" marL="0" rtl="0" algn="l">
              <a:lnSpc>
                <a:spcPct val="115000"/>
              </a:lnSpc>
              <a:spcBef>
                <a:spcPts val="0"/>
              </a:spcBef>
              <a:spcAft>
                <a:spcPts val="0"/>
              </a:spcAft>
              <a:buNone/>
            </a:pPr>
            <a:r>
              <a:t/>
            </a:r>
            <a:endParaRPr sz="4000">
              <a:solidFill>
                <a:schemeClr val="dk1"/>
              </a:solidFill>
            </a:endParaRPr>
          </a:p>
        </p:txBody>
      </p:sp>
      <p:sp>
        <p:nvSpPr>
          <p:cNvPr id="348" name="Google Shape;348;p38"/>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GRABBING CONTRACTS</a:t>
            </a:r>
            <a:endParaRPr/>
          </a:p>
        </p:txBody>
      </p:sp>
      <p:sp>
        <p:nvSpPr>
          <p:cNvPr id="349" name="Google Shape;349;p38"/>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DANIEL GUSHCHYAN</a:t>
            </a:r>
            <a:endParaRPr/>
          </a:p>
        </p:txBody>
      </p:sp>
      <p:pic>
        <p:nvPicPr>
          <p:cNvPr id="350" name="Google Shape;350;p38"/>
          <p:cNvPicPr preferRelativeResize="0"/>
          <p:nvPr/>
        </p:nvPicPr>
        <p:blipFill>
          <a:blip r:embed="rId3">
            <a:alphaModFix/>
          </a:blip>
          <a:stretch>
            <a:fillRect/>
          </a:stretch>
        </p:blipFill>
        <p:spPr>
          <a:xfrm>
            <a:off x="10428300" y="6499650"/>
            <a:ext cx="14553875" cy="6454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CONT...</a:t>
            </a:r>
            <a:endParaRPr/>
          </a:p>
        </p:txBody>
      </p:sp>
      <p:sp>
        <p:nvSpPr>
          <p:cNvPr id="356" name="Google Shape;356;p39"/>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spcBef>
                <a:spcPts val="0"/>
              </a:spcBef>
              <a:spcAft>
                <a:spcPts val="0"/>
              </a:spcAft>
              <a:buSzPts val="4800"/>
              <a:buChar char="●"/>
            </a:pPr>
            <a:r>
              <a:rPr lang="en"/>
              <a:t>Now that a variable has been assigned to the contract using ethers.js, we can call </a:t>
            </a:r>
            <a:r>
              <a:rPr lang="en"/>
              <a:t>public </a:t>
            </a:r>
            <a:r>
              <a:rPr lang="en"/>
              <a:t>functions that the smart contract has within it</a:t>
            </a:r>
            <a:endParaRPr/>
          </a:p>
          <a:p>
            <a:pPr indent="-533400" lvl="0" marL="457200" rtl="0" algn="l">
              <a:spcBef>
                <a:spcPts val="0"/>
              </a:spcBef>
              <a:spcAft>
                <a:spcPts val="0"/>
              </a:spcAft>
              <a:buSzPts val="4800"/>
              <a:buChar char="●"/>
            </a:pPr>
            <a:r>
              <a:rPr lang="en"/>
              <a:t>Since our JavaScript </a:t>
            </a:r>
            <a:r>
              <a:rPr lang="en">
                <a:solidFill>
                  <a:srgbClr val="980000"/>
                </a:solidFill>
              </a:rPr>
              <a:t>contract </a:t>
            </a:r>
            <a:r>
              <a:rPr lang="en"/>
              <a:t>object </a:t>
            </a:r>
            <a:r>
              <a:rPr lang="en"/>
              <a:t>was instantiated based on the ABI we provided, we can now access the smart contract methods by calling the </a:t>
            </a:r>
            <a:r>
              <a:rPr lang="en">
                <a:solidFill>
                  <a:srgbClr val="980000"/>
                </a:solidFill>
              </a:rPr>
              <a:t>contract </a:t>
            </a:r>
            <a:r>
              <a:rPr lang="en"/>
              <a:t>object.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57" name="Google Shape;357;p39"/>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GRABBING CONTRACT FEATURES</a:t>
            </a:r>
            <a:endParaRPr/>
          </a:p>
        </p:txBody>
      </p:sp>
      <p:sp>
        <p:nvSpPr>
          <p:cNvPr id="358" name="Google Shape;358;p39"/>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Clr>
                <a:schemeClr val="dk1"/>
              </a:buClr>
              <a:buSzPts val="1100"/>
              <a:buFont typeface="Arial"/>
              <a:buNone/>
            </a:pPr>
            <a:r>
              <a:rPr lang="en"/>
              <a:t>AUTHOR: DANIEL GUSHCHYAN</a:t>
            </a:r>
            <a:endParaRPr/>
          </a:p>
          <a:p>
            <a:pPr indent="0" lvl="0" marL="0" rtl="0" algn="l">
              <a:spcBef>
                <a:spcPts val="0"/>
              </a:spcBef>
              <a:spcAft>
                <a:spcPts val="0"/>
              </a:spcAft>
              <a:buClr>
                <a:schemeClr val="dk1"/>
              </a:buClr>
              <a:buSzPts val="1100"/>
              <a:buFont typeface="Arial"/>
              <a:buNone/>
            </a:pPr>
            <a:r>
              <a:t/>
            </a:r>
            <a:endParaRPr/>
          </a:p>
        </p:txBody>
      </p:sp>
      <p:pic>
        <p:nvPicPr>
          <p:cNvPr id="359" name="Google Shape;359;p39"/>
          <p:cNvPicPr preferRelativeResize="0"/>
          <p:nvPr/>
        </p:nvPicPr>
        <p:blipFill>
          <a:blip r:embed="rId3">
            <a:alphaModFix/>
          </a:blip>
          <a:stretch>
            <a:fillRect/>
          </a:stretch>
        </p:blipFill>
        <p:spPr>
          <a:xfrm>
            <a:off x="5857212" y="6423075"/>
            <a:ext cx="13599626" cy="58061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40"/>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WRITING TO THE SMART CONTRACT</a:t>
            </a:r>
            <a:endParaRPr/>
          </a:p>
        </p:txBody>
      </p:sp>
      <p:sp>
        <p:nvSpPr>
          <p:cNvPr id="365" name="Google Shape;365;p40"/>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spcBef>
                <a:spcPts val="0"/>
              </a:spcBef>
              <a:spcAft>
                <a:spcPts val="0"/>
              </a:spcAft>
              <a:buSzPts val="4800"/>
              <a:buChar char="●"/>
            </a:pPr>
            <a:r>
              <a:rPr lang="en"/>
              <a:t>Of course, we also want the </a:t>
            </a:r>
            <a:r>
              <a:rPr lang="en"/>
              <a:t>ability</a:t>
            </a:r>
            <a:r>
              <a:rPr lang="en"/>
              <a:t> to write to the contract.</a:t>
            </a:r>
            <a:endParaRPr/>
          </a:p>
          <a:p>
            <a:pPr indent="-533400" lvl="0" marL="457200" rtl="0" algn="l">
              <a:spcBef>
                <a:spcPts val="0"/>
              </a:spcBef>
              <a:spcAft>
                <a:spcPts val="0"/>
              </a:spcAft>
              <a:buSzPts val="4800"/>
              <a:buChar char="●"/>
            </a:pPr>
            <a:r>
              <a:rPr lang="en"/>
              <a:t>Using a contract instantiated with a </a:t>
            </a:r>
            <a:r>
              <a:rPr b="1" lang="en"/>
              <a:t>signer</a:t>
            </a:r>
            <a:r>
              <a:rPr lang="en"/>
              <a:t>, we can call write methods much like before.</a:t>
            </a:r>
            <a:endParaRPr/>
          </a:p>
          <a:p>
            <a:pPr indent="-533400" lvl="0" marL="457200" rtl="0" algn="l">
              <a:spcBef>
                <a:spcPts val="0"/>
              </a:spcBef>
              <a:spcAft>
                <a:spcPts val="0"/>
              </a:spcAft>
              <a:buSzPts val="4800"/>
              <a:buChar char="●"/>
            </a:pPr>
            <a:r>
              <a:rPr lang="en"/>
              <a:t>After calling the function, we receive a </a:t>
            </a:r>
            <a:r>
              <a:rPr b="1" lang="en"/>
              <a:t>txResponse </a:t>
            </a:r>
            <a:r>
              <a:rPr lang="en"/>
              <a:t>object. This represents our </a:t>
            </a:r>
            <a:r>
              <a:rPr lang="en"/>
              <a:t>unconfirmed</a:t>
            </a:r>
            <a:r>
              <a:rPr lang="en"/>
              <a:t> transaction. </a:t>
            </a:r>
            <a:endParaRPr/>
          </a:p>
          <a:p>
            <a:pPr indent="-533400" lvl="0" marL="457200" rtl="0" algn="l">
              <a:spcBef>
                <a:spcPts val="0"/>
              </a:spcBef>
              <a:spcAft>
                <a:spcPts val="0"/>
              </a:spcAft>
              <a:buSzPts val="4800"/>
              <a:buChar char="●"/>
            </a:pPr>
            <a:r>
              <a:rPr lang="en"/>
              <a:t>Calling </a:t>
            </a:r>
            <a:r>
              <a:rPr b="1" lang="en"/>
              <a:t>wait()</a:t>
            </a:r>
            <a:r>
              <a:rPr lang="en"/>
              <a:t> will wait until our transaction has been processed on Ethereum.</a:t>
            </a:r>
            <a:endParaRPr i="1"/>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66" name="Google Shape;366;p40"/>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SENDING TRANSACTIONS</a:t>
            </a:r>
            <a:endParaRPr/>
          </a:p>
        </p:txBody>
      </p:sp>
      <p:sp>
        <p:nvSpPr>
          <p:cNvPr id="367" name="Google Shape;367;p40"/>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Clr>
                <a:schemeClr val="dk1"/>
              </a:buClr>
              <a:buSzPts val="1100"/>
              <a:buFont typeface="Arial"/>
              <a:buNone/>
            </a:pPr>
            <a:r>
              <a:rPr lang="en"/>
              <a:t>AUTHOR: DANIEL GUSHCHYAN</a:t>
            </a:r>
            <a:endParaRPr/>
          </a:p>
          <a:p>
            <a:pPr indent="0" lvl="0" marL="0" rtl="0" algn="l">
              <a:spcBef>
                <a:spcPts val="0"/>
              </a:spcBef>
              <a:spcAft>
                <a:spcPts val="0"/>
              </a:spcAft>
              <a:buClr>
                <a:schemeClr val="dk1"/>
              </a:buClr>
              <a:buSzPts val="1100"/>
              <a:buFont typeface="Arial"/>
              <a:buNone/>
            </a:pPr>
            <a:r>
              <a:t/>
            </a:r>
            <a:endParaRPr/>
          </a:p>
        </p:txBody>
      </p:sp>
      <p:pic>
        <p:nvPicPr>
          <p:cNvPr id="368" name="Google Shape;368;p40"/>
          <p:cNvPicPr preferRelativeResize="0"/>
          <p:nvPr/>
        </p:nvPicPr>
        <p:blipFill>
          <a:blip r:embed="rId3">
            <a:alphaModFix/>
          </a:blip>
          <a:stretch>
            <a:fillRect/>
          </a:stretch>
        </p:blipFill>
        <p:spPr>
          <a:xfrm>
            <a:off x="5368163" y="7370200"/>
            <a:ext cx="13632425" cy="63458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1"/>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ethers.js SUMMARY</a:t>
            </a:r>
            <a:endParaRPr/>
          </a:p>
        </p:txBody>
      </p:sp>
      <p:sp>
        <p:nvSpPr>
          <p:cNvPr id="374" name="Google Shape;374;p41"/>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SO MUCH TO LEARN...</a:t>
            </a:r>
            <a:endParaRPr/>
          </a:p>
        </p:txBody>
      </p:sp>
      <p:sp>
        <p:nvSpPr>
          <p:cNvPr id="375" name="Google Shape;375;p41"/>
          <p:cNvSpPr txBox="1"/>
          <p:nvPr>
            <p:ph idx="3" type="subTitle"/>
          </p:nvPr>
        </p:nvSpPr>
        <p:spPr>
          <a:xfrm>
            <a:off x="494125" y="12511000"/>
            <a:ext cx="5719200" cy="6111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AUTHOR: MATT PENG</a:t>
            </a:r>
            <a:endParaRPr/>
          </a:p>
        </p:txBody>
      </p:sp>
      <p:sp>
        <p:nvSpPr>
          <p:cNvPr id="376" name="Google Shape;376;p41"/>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p>
            <a:pPr indent="-533400" lvl="0" marL="457200" rtl="0" algn="l">
              <a:spcBef>
                <a:spcPts val="0"/>
              </a:spcBef>
              <a:spcAft>
                <a:spcPts val="0"/>
              </a:spcAft>
              <a:buSzPts val="4800"/>
              <a:buChar char="●"/>
            </a:pPr>
            <a:r>
              <a:rPr lang="en"/>
              <a:t>So far, this has only given a glimpse of what ethers.js can do, and the tools that exist for web3 developers.</a:t>
            </a:r>
            <a:endParaRPr/>
          </a:p>
          <a:p>
            <a:pPr indent="-533400" lvl="0" marL="457200" rtl="0" algn="l">
              <a:spcBef>
                <a:spcPts val="0"/>
              </a:spcBef>
              <a:spcAft>
                <a:spcPts val="0"/>
              </a:spcAft>
              <a:buSzPts val="4800"/>
              <a:buChar char="●"/>
            </a:pPr>
            <a:r>
              <a:rPr lang="en"/>
              <a:t>Ethers.js also </a:t>
            </a:r>
            <a:r>
              <a:rPr lang="en"/>
              <a:t>allows</a:t>
            </a:r>
            <a:r>
              <a:rPr lang="en"/>
              <a:t> us to write </a:t>
            </a:r>
            <a:r>
              <a:rPr lang="en"/>
              <a:t>powerful</a:t>
            </a:r>
            <a:r>
              <a:rPr lang="en"/>
              <a:t> scripts for deploying contracts, interacting with Events, seeing Ethereum data, and so on.</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2"/>
          <p:cNvSpPr txBox="1"/>
          <p:nvPr>
            <p:ph type="title"/>
          </p:nvPr>
        </p:nvSpPr>
        <p:spPr>
          <a:xfrm>
            <a:off x="8081838" y="5649225"/>
            <a:ext cx="95100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sz="8800"/>
              <a:t>DEMO?</a:t>
            </a:r>
            <a:endParaRPr sz="8800"/>
          </a:p>
        </p:txBody>
      </p:sp>
      <p:sp>
        <p:nvSpPr>
          <p:cNvPr id="382" name="Google Shape;382;p42"/>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4</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