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74.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4"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 id="291" r:id="rId40"/>
    <p:sldId id="292" r:id="rId41"/>
    <p:sldId id="293" r:id="rId42"/>
    <p:sldId id="294" r:id="rId43"/>
    <p:sldId id="295" r:id="rId44"/>
    <p:sldId id="296" r:id="rId45"/>
    <p:sldId id="297" r:id="rId46"/>
    <p:sldId id="298" r:id="rId47"/>
    <p:sldId id="299" r:id="rId48"/>
    <p:sldId id="300" r:id="rId49"/>
    <p:sldId id="301" r:id="rId50"/>
    <p:sldId id="302" r:id="rId51"/>
    <p:sldId id="303" r:id="rId52"/>
    <p:sldId id="304" r:id="rId53"/>
    <p:sldId id="305" r:id="rId54"/>
    <p:sldId id="306" r:id="rId55"/>
    <p:sldId id="307" r:id="rId56"/>
    <p:sldId id="308" r:id="rId57"/>
    <p:sldId id="309" r:id="rId58"/>
    <p:sldId id="310" r:id="rId59"/>
    <p:sldId id="311" r:id="rId60"/>
    <p:sldId id="312" r:id="rId61"/>
    <p:sldId id="313" r:id="rId62"/>
    <p:sldId id="314" r:id="rId63"/>
    <p:sldId id="315" r:id="rId64"/>
    <p:sldId id="316" r:id="rId65"/>
    <p:sldId id="317" r:id="rId66"/>
    <p:sldId id="318" r:id="rId67"/>
    <p:sldId id="319" r:id="rId68"/>
    <p:sldId id="320" r:id="rId69"/>
    <p:sldId id="321" r:id="rId70"/>
    <p:sldId id="322" r:id="rId71"/>
    <p:sldId id="323" r:id="rId72"/>
    <p:sldId id="324" r:id="rId73"/>
    <p:sldId id="325" r:id="rId74"/>
    <p:sldId id="326" r:id="rId75"/>
    <p:sldId id="327" r:id="rId76"/>
    <p:sldId id="328" r:id="rId77"/>
    <p:sldId id="329" r:id="rId78"/>
    <p:sldId id="330" r:id="rId79"/>
    <p:sldId id="331" r:id="rId80"/>
    <p:sldId id="332" r:id="rId81"/>
    <p:sldId id="333" r:id="rId82"/>
    <p:sldId id="334" r:id="rId83"/>
    <p:sldId id="335" r:id="rId84"/>
    <p:sldId id="336" r:id="rId85"/>
    <p:sldId id="337" r:id="rId86"/>
    <p:sldId id="338" r:id="rId87"/>
    <p:sldId id="339" r:id="rId88"/>
    <p:sldId id="340" r:id="rId89"/>
    <p:sldId id="341" r:id="rId90"/>
  </p:sldIdLst>
  <p:sldSz cy="13716000" cx="24377650"/>
  <p:notesSz cx="6858000" cy="9144000"/>
  <p:embeddedFontLst>
    <p:embeddedFont>
      <p:font typeface="Proxima Nova"/>
      <p:regular r:id="rId91"/>
      <p:bold r:id="rId92"/>
      <p:italic r:id="rId93"/>
      <p:boldItalic r:id="rId94"/>
    </p:embeddedFont>
    <p:embeddedFont>
      <p:font typeface="Roboto"/>
      <p:regular r:id="rId95"/>
      <p:bold r:id="rId96"/>
      <p:italic r:id="rId97"/>
      <p:boldItalic r:id="rId98"/>
    </p:embeddedFont>
    <p:embeddedFont>
      <p:font typeface="Lato"/>
      <p:regular r:id="rId99"/>
      <p:bold r:id="rId100"/>
      <p:italic r:id="rId101"/>
      <p:boldItalic r:id="rId102"/>
    </p:embeddedFont>
    <p:embeddedFont>
      <p:font typeface="Montserrat"/>
      <p:regular r:id="rId103"/>
      <p:bold r:id="rId104"/>
      <p:italic r:id="rId105"/>
      <p:boldItalic r:id="rId106"/>
    </p:embeddedFont>
    <p:embeddedFont>
      <p:font typeface="Poppins"/>
      <p:regular r:id="rId107"/>
      <p:bold r:id="rId108"/>
      <p:italic r:id="rId109"/>
      <p:boldItalic r:id="rId110"/>
    </p:embeddedFont>
    <p:embeddedFont>
      <p:font typeface="Poppins Medium"/>
      <p:regular r:id="rId111"/>
      <p:bold r:id="rId112"/>
      <p:italic r:id="rId113"/>
      <p:boldItalic r:id="rId114"/>
    </p:embeddedFont>
    <p:embeddedFont>
      <p:font typeface="Proxima Nova Semibold"/>
      <p:regular r:id="rId115"/>
      <p:bold r:id="rId116"/>
      <p:boldItalic r:id="rId117"/>
    </p:embeddedFont>
    <p:embeddedFont>
      <p:font typeface="Roboto Mono"/>
      <p:regular r:id="rId118"/>
      <p:bold r:id="rId119"/>
      <p:italic r:id="rId120"/>
      <p:boldItalic r:id="rId121"/>
    </p:embeddedFont>
    <p:embeddedFont>
      <p:font typeface="Barlow Light"/>
      <p:regular r:id="rId122"/>
      <p:bold r:id="rId123"/>
      <p:italic r:id="rId124"/>
      <p:boldItalic r:id="rId125"/>
    </p:embeddedFont>
    <p:embeddedFont>
      <p:font typeface="Barlow"/>
      <p:regular r:id="rId126"/>
      <p:bold r:id="rId127"/>
      <p:italic r:id="rId128"/>
      <p:boldItalic r:id="rId129"/>
    </p:embeddedFont>
    <p:embeddedFont>
      <p:font typeface="Nunito Sans"/>
      <p:regular r:id="rId130"/>
      <p:bold r:id="rId131"/>
      <p:italic r:id="rId132"/>
      <p:boldItalic r:id="rId13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slide" Target="slides/slide36.xml"/><Relationship Id="rId42" Type="http://schemas.openxmlformats.org/officeDocument/2006/relationships/slide" Target="slides/slide38.xml"/><Relationship Id="rId41" Type="http://schemas.openxmlformats.org/officeDocument/2006/relationships/slide" Target="slides/slide37.xml"/><Relationship Id="rId44" Type="http://schemas.openxmlformats.org/officeDocument/2006/relationships/slide" Target="slides/slide40.xml"/><Relationship Id="rId43" Type="http://schemas.openxmlformats.org/officeDocument/2006/relationships/slide" Target="slides/slide39.xml"/><Relationship Id="rId46" Type="http://schemas.openxmlformats.org/officeDocument/2006/relationships/slide" Target="slides/slide42.xml"/><Relationship Id="rId45" Type="http://schemas.openxmlformats.org/officeDocument/2006/relationships/slide" Target="slides/slide41.xml"/><Relationship Id="rId107" Type="http://schemas.openxmlformats.org/officeDocument/2006/relationships/font" Target="fonts/Poppins-regular.fntdata"/><Relationship Id="rId106" Type="http://schemas.openxmlformats.org/officeDocument/2006/relationships/font" Target="fonts/Montserrat-boldItalic.fntdata"/><Relationship Id="rId105" Type="http://schemas.openxmlformats.org/officeDocument/2006/relationships/font" Target="fonts/Montserrat-italic.fntdata"/><Relationship Id="rId104" Type="http://schemas.openxmlformats.org/officeDocument/2006/relationships/font" Target="fonts/Montserrat-bold.fntdata"/><Relationship Id="rId109" Type="http://schemas.openxmlformats.org/officeDocument/2006/relationships/font" Target="fonts/Poppins-italic.fntdata"/><Relationship Id="rId108" Type="http://schemas.openxmlformats.org/officeDocument/2006/relationships/font" Target="fonts/Poppins-bold.fntdata"/><Relationship Id="rId48" Type="http://schemas.openxmlformats.org/officeDocument/2006/relationships/slide" Target="slides/slide44.xml"/><Relationship Id="rId47" Type="http://schemas.openxmlformats.org/officeDocument/2006/relationships/slide" Target="slides/slide43.xml"/><Relationship Id="rId49" Type="http://schemas.openxmlformats.org/officeDocument/2006/relationships/slide" Target="slides/slide45.xml"/><Relationship Id="rId103" Type="http://schemas.openxmlformats.org/officeDocument/2006/relationships/font" Target="fonts/Montserrat-regular.fntdata"/><Relationship Id="rId102" Type="http://schemas.openxmlformats.org/officeDocument/2006/relationships/font" Target="fonts/Lato-boldItalic.fntdata"/><Relationship Id="rId101" Type="http://schemas.openxmlformats.org/officeDocument/2006/relationships/font" Target="fonts/Lato-italic.fntdata"/><Relationship Id="rId100" Type="http://schemas.openxmlformats.org/officeDocument/2006/relationships/font" Target="fonts/Lato-bold.fntdata"/><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129" Type="http://schemas.openxmlformats.org/officeDocument/2006/relationships/font" Target="fonts/Barlow-boldItalic.fntdata"/><Relationship Id="rId128" Type="http://schemas.openxmlformats.org/officeDocument/2006/relationships/font" Target="fonts/Barlow-italic.fntdata"/><Relationship Id="rId127" Type="http://schemas.openxmlformats.org/officeDocument/2006/relationships/font" Target="fonts/Barlow-bold.fntdata"/><Relationship Id="rId126" Type="http://schemas.openxmlformats.org/officeDocument/2006/relationships/font" Target="fonts/Barlow-regular.fntdata"/><Relationship Id="rId26" Type="http://schemas.openxmlformats.org/officeDocument/2006/relationships/slide" Target="slides/slide22.xml"/><Relationship Id="rId121" Type="http://schemas.openxmlformats.org/officeDocument/2006/relationships/font" Target="fonts/RobotoMono-boldItalic.fntdata"/><Relationship Id="rId25" Type="http://schemas.openxmlformats.org/officeDocument/2006/relationships/slide" Target="slides/slide21.xml"/><Relationship Id="rId120" Type="http://schemas.openxmlformats.org/officeDocument/2006/relationships/font" Target="fonts/RobotoMono-italic.fntdata"/><Relationship Id="rId28" Type="http://schemas.openxmlformats.org/officeDocument/2006/relationships/slide" Target="slides/slide24.xml"/><Relationship Id="rId27" Type="http://schemas.openxmlformats.org/officeDocument/2006/relationships/slide" Target="slides/slide23.xml"/><Relationship Id="rId125" Type="http://schemas.openxmlformats.org/officeDocument/2006/relationships/font" Target="fonts/BarlowLight-boldItalic.fntdata"/><Relationship Id="rId29" Type="http://schemas.openxmlformats.org/officeDocument/2006/relationships/slide" Target="slides/slide25.xml"/><Relationship Id="rId124" Type="http://schemas.openxmlformats.org/officeDocument/2006/relationships/font" Target="fonts/BarlowLight-italic.fntdata"/><Relationship Id="rId123" Type="http://schemas.openxmlformats.org/officeDocument/2006/relationships/font" Target="fonts/BarlowLight-bold.fntdata"/><Relationship Id="rId122" Type="http://schemas.openxmlformats.org/officeDocument/2006/relationships/font" Target="fonts/BarlowLight-regular.fntdata"/><Relationship Id="rId95" Type="http://schemas.openxmlformats.org/officeDocument/2006/relationships/font" Target="fonts/Roboto-regular.fntdata"/><Relationship Id="rId94" Type="http://schemas.openxmlformats.org/officeDocument/2006/relationships/font" Target="fonts/ProximaNova-boldItalic.fntdata"/><Relationship Id="rId97" Type="http://schemas.openxmlformats.org/officeDocument/2006/relationships/font" Target="fonts/Roboto-italic.fntdata"/><Relationship Id="rId96" Type="http://schemas.openxmlformats.org/officeDocument/2006/relationships/font" Target="fonts/Roboto-bold.fntdata"/><Relationship Id="rId11" Type="http://schemas.openxmlformats.org/officeDocument/2006/relationships/slide" Target="slides/slide7.xml"/><Relationship Id="rId99" Type="http://schemas.openxmlformats.org/officeDocument/2006/relationships/font" Target="fonts/Lato-regular.fntdata"/><Relationship Id="rId10" Type="http://schemas.openxmlformats.org/officeDocument/2006/relationships/slide" Target="slides/slide6.xml"/><Relationship Id="rId98" Type="http://schemas.openxmlformats.org/officeDocument/2006/relationships/font" Target="fonts/Roboto-boldItalic.fntdata"/><Relationship Id="rId13" Type="http://schemas.openxmlformats.org/officeDocument/2006/relationships/slide" Target="slides/slide9.xml"/><Relationship Id="rId12" Type="http://schemas.openxmlformats.org/officeDocument/2006/relationships/slide" Target="slides/slide8.xml"/><Relationship Id="rId91" Type="http://schemas.openxmlformats.org/officeDocument/2006/relationships/font" Target="fonts/ProximaNova-regular.fntdata"/><Relationship Id="rId90" Type="http://schemas.openxmlformats.org/officeDocument/2006/relationships/slide" Target="slides/slide86.xml"/><Relationship Id="rId93" Type="http://schemas.openxmlformats.org/officeDocument/2006/relationships/font" Target="fonts/ProximaNova-italic.fntdata"/><Relationship Id="rId92" Type="http://schemas.openxmlformats.org/officeDocument/2006/relationships/font" Target="fonts/ProximaNova-bold.fntdata"/><Relationship Id="rId118" Type="http://schemas.openxmlformats.org/officeDocument/2006/relationships/font" Target="fonts/RobotoMono-regular.fntdata"/><Relationship Id="rId117" Type="http://schemas.openxmlformats.org/officeDocument/2006/relationships/font" Target="fonts/ProximaNovaSemibold-boldItalic.fntdata"/><Relationship Id="rId116" Type="http://schemas.openxmlformats.org/officeDocument/2006/relationships/font" Target="fonts/ProximaNovaSemibold-bold.fntdata"/><Relationship Id="rId115" Type="http://schemas.openxmlformats.org/officeDocument/2006/relationships/font" Target="fonts/ProximaNovaSemibold-regular.fntdata"/><Relationship Id="rId119" Type="http://schemas.openxmlformats.org/officeDocument/2006/relationships/font" Target="fonts/RobotoMono-bold.fntdata"/><Relationship Id="rId15" Type="http://schemas.openxmlformats.org/officeDocument/2006/relationships/slide" Target="slides/slide11.xml"/><Relationship Id="rId110" Type="http://schemas.openxmlformats.org/officeDocument/2006/relationships/font" Target="fonts/Poppins-boldItalic.fntdata"/><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14" Type="http://schemas.openxmlformats.org/officeDocument/2006/relationships/font" Target="fonts/PoppinsMedium-boldItalic.fntdata"/><Relationship Id="rId18" Type="http://schemas.openxmlformats.org/officeDocument/2006/relationships/slide" Target="slides/slide14.xml"/><Relationship Id="rId113" Type="http://schemas.openxmlformats.org/officeDocument/2006/relationships/font" Target="fonts/PoppinsMedium-italic.fntdata"/><Relationship Id="rId112" Type="http://schemas.openxmlformats.org/officeDocument/2006/relationships/font" Target="fonts/PoppinsMedium-bold.fntdata"/><Relationship Id="rId111" Type="http://schemas.openxmlformats.org/officeDocument/2006/relationships/font" Target="fonts/PoppinsMedium-regular.fntdata"/><Relationship Id="rId84" Type="http://schemas.openxmlformats.org/officeDocument/2006/relationships/slide" Target="slides/slide80.xml"/><Relationship Id="rId83" Type="http://schemas.openxmlformats.org/officeDocument/2006/relationships/slide" Target="slides/slide79.xml"/><Relationship Id="rId86" Type="http://schemas.openxmlformats.org/officeDocument/2006/relationships/slide" Target="slides/slide82.xml"/><Relationship Id="rId85" Type="http://schemas.openxmlformats.org/officeDocument/2006/relationships/slide" Target="slides/slide81.xml"/><Relationship Id="rId88" Type="http://schemas.openxmlformats.org/officeDocument/2006/relationships/slide" Target="slides/slide84.xml"/><Relationship Id="rId87" Type="http://schemas.openxmlformats.org/officeDocument/2006/relationships/slide" Target="slides/slide83.xml"/><Relationship Id="rId89" Type="http://schemas.openxmlformats.org/officeDocument/2006/relationships/slide" Target="slides/slide85.xml"/><Relationship Id="rId80" Type="http://schemas.openxmlformats.org/officeDocument/2006/relationships/slide" Target="slides/slide76.xml"/><Relationship Id="rId82" Type="http://schemas.openxmlformats.org/officeDocument/2006/relationships/slide" Target="slides/slide78.xml"/><Relationship Id="rId81" Type="http://schemas.openxmlformats.org/officeDocument/2006/relationships/slide" Target="slides/slide77.xml"/><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73" Type="http://schemas.openxmlformats.org/officeDocument/2006/relationships/slide" Target="slides/slide69.xml"/><Relationship Id="rId72" Type="http://schemas.openxmlformats.org/officeDocument/2006/relationships/slide" Target="slides/slide68.xml"/><Relationship Id="rId75" Type="http://schemas.openxmlformats.org/officeDocument/2006/relationships/slide" Target="slides/slide71.xml"/><Relationship Id="rId74" Type="http://schemas.openxmlformats.org/officeDocument/2006/relationships/slide" Target="slides/slide70.xml"/><Relationship Id="rId77" Type="http://schemas.openxmlformats.org/officeDocument/2006/relationships/slide" Target="slides/slide73.xml"/><Relationship Id="rId76" Type="http://schemas.openxmlformats.org/officeDocument/2006/relationships/slide" Target="slides/slide72.xml"/><Relationship Id="rId79" Type="http://schemas.openxmlformats.org/officeDocument/2006/relationships/slide" Target="slides/slide75.xml"/><Relationship Id="rId78" Type="http://schemas.openxmlformats.org/officeDocument/2006/relationships/slide" Target="slides/slide74.xml"/><Relationship Id="rId71" Type="http://schemas.openxmlformats.org/officeDocument/2006/relationships/slide" Target="slides/slide67.xml"/><Relationship Id="rId70" Type="http://schemas.openxmlformats.org/officeDocument/2006/relationships/slide" Target="slides/slide66.xml"/><Relationship Id="rId132" Type="http://schemas.openxmlformats.org/officeDocument/2006/relationships/font" Target="fonts/NunitoSans-italic.fntdata"/><Relationship Id="rId131" Type="http://schemas.openxmlformats.org/officeDocument/2006/relationships/font" Target="fonts/NunitoSans-bold.fntdata"/><Relationship Id="rId130" Type="http://schemas.openxmlformats.org/officeDocument/2006/relationships/font" Target="fonts/NunitoSans-regular.fntdata"/><Relationship Id="rId133" Type="http://schemas.openxmlformats.org/officeDocument/2006/relationships/font" Target="fonts/NunitoSans-boldItalic.fntdata"/><Relationship Id="rId62" Type="http://schemas.openxmlformats.org/officeDocument/2006/relationships/slide" Target="slides/slide58.xml"/><Relationship Id="rId61" Type="http://schemas.openxmlformats.org/officeDocument/2006/relationships/slide" Target="slides/slide57.xml"/><Relationship Id="rId64" Type="http://schemas.openxmlformats.org/officeDocument/2006/relationships/slide" Target="slides/slide60.xml"/><Relationship Id="rId63" Type="http://schemas.openxmlformats.org/officeDocument/2006/relationships/slide" Target="slides/slide59.xml"/><Relationship Id="rId66" Type="http://schemas.openxmlformats.org/officeDocument/2006/relationships/slide" Target="slides/slide62.xml"/><Relationship Id="rId65" Type="http://schemas.openxmlformats.org/officeDocument/2006/relationships/slide" Target="slides/slide61.xml"/><Relationship Id="rId68" Type="http://schemas.openxmlformats.org/officeDocument/2006/relationships/slide" Target="slides/slide64.xml"/><Relationship Id="rId67" Type="http://schemas.openxmlformats.org/officeDocument/2006/relationships/slide" Target="slides/slide63.xml"/><Relationship Id="rId60" Type="http://schemas.openxmlformats.org/officeDocument/2006/relationships/slide" Target="slides/slide56.xml"/><Relationship Id="rId69" Type="http://schemas.openxmlformats.org/officeDocument/2006/relationships/slide" Target="slides/slide65.xml"/><Relationship Id="rId51" Type="http://schemas.openxmlformats.org/officeDocument/2006/relationships/slide" Target="slides/slide47.xml"/><Relationship Id="rId50" Type="http://schemas.openxmlformats.org/officeDocument/2006/relationships/slide" Target="slides/slide46.xml"/><Relationship Id="rId53" Type="http://schemas.openxmlformats.org/officeDocument/2006/relationships/slide" Target="slides/slide49.xml"/><Relationship Id="rId52" Type="http://schemas.openxmlformats.org/officeDocument/2006/relationships/slide" Target="slides/slide48.xml"/><Relationship Id="rId55" Type="http://schemas.openxmlformats.org/officeDocument/2006/relationships/slide" Target="slides/slide51.xml"/><Relationship Id="rId54" Type="http://schemas.openxmlformats.org/officeDocument/2006/relationships/slide" Target="slides/slide50.xml"/><Relationship Id="rId57" Type="http://schemas.openxmlformats.org/officeDocument/2006/relationships/slide" Target="slides/slide53.xml"/><Relationship Id="rId56" Type="http://schemas.openxmlformats.org/officeDocument/2006/relationships/slide" Target="slides/slide52.xml"/><Relationship Id="rId59" Type="http://schemas.openxmlformats.org/officeDocument/2006/relationships/slide" Target="slides/slide55.xml"/><Relationship Id="rId58"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799"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Clr>
                <a:schemeClr val="dk1"/>
              </a:buClr>
              <a:buSzPts val="1400"/>
              <a:buFont typeface="Lato"/>
              <a:buNone/>
              <a:defRPr b="0" i="0" sz="1200" u="none" cap="none" strike="noStrike">
                <a:solidFill>
                  <a:schemeClr val="dk1"/>
                </a:solidFill>
                <a:latin typeface="Lato"/>
                <a:ea typeface="Lato"/>
                <a:cs typeface="Lato"/>
                <a:sym typeface="Lato"/>
              </a:defRPr>
            </a:lvl1pPr>
            <a:lvl2pPr indent="-12516" lvl="1" marL="91421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2pPr>
            <a:lvl3pPr indent="-12333" lvl="2" marL="182843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3pPr>
            <a:lvl4pPr indent="-12151" lvl="3" marL="2742651"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4pPr>
            <a:lvl5pPr indent="-11967" lvl="4" marL="365686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5pPr>
            <a:lvl6pPr indent="-11786" lvl="5" marL="457108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6pPr>
            <a:lvl7pPr indent="-11603" lvl="6" marL="548530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7pPr>
            <a:lvl8pPr indent="-11420" lvl="7" marL="6399520"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8pPr>
            <a:lvl9pPr indent="-11237" lvl="8" marL="731373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2" y="0"/>
            <a:ext cx="2971799"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chemeClr val="dk1"/>
              </a:buClr>
              <a:buSzPts val="1400"/>
              <a:buFont typeface="Lato"/>
              <a:buNone/>
              <a:defRPr b="0" i="0" sz="1200" u="none" cap="none" strike="noStrike">
                <a:solidFill>
                  <a:schemeClr val="dk1"/>
                </a:solidFill>
                <a:latin typeface="Lato"/>
                <a:ea typeface="Lato"/>
                <a:cs typeface="Lato"/>
                <a:sym typeface="Lato"/>
              </a:defRPr>
            </a:lvl1pPr>
            <a:lvl2pPr indent="-12516" lvl="1" marL="91421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2pPr>
            <a:lvl3pPr indent="-12333" lvl="2" marL="182843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3pPr>
            <a:lvl4pPr indent="-12151" lvl="3" marL="2742651"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4pPr>
            <a:lvl5pPr indent="-11967" lvl="4" marL="365686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5pPr>
            <a:lvl6pPr indent="-11786" lvl="5" marL="457108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6pPr>
            <a:lvl7pPr indent="-11603" lvl="6" marL="548530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7pPr>
            <a:lvl8pPr indent="-11420" lvl="7" marL="6399520"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8pPr>
            <a:lvl9pPr indent="-11237" lvl="8" marL="731373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399"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1pPr>
            <a:lvl2pPr indent="-228600" lvl="1" marL="9144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2pPr>
            <a:lvl3pPr indent="-228600" lvl="2" marL="13716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3pPr>
            <a:lvl4pPr indent="-228600" lvl="3" marL="18288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4pPr>
            <a:lvl5pPr indent="-228600" lvl="4" marL="2286000" marR="0" rtl="0" algn="l">
              <a:spcBef>
                <a:spcPts val="0"/>
              </a:spcBef>
              <a:spcAft>
                <a:spcPts val="0"/>
              </a:spcAft>
              <a:buClr>
                <a:schemeClr val="dk1"/>
              </a:buClr>
              <a:buSzPts val="1400"/>
              <a:buFont typeface="Lato"/>
              <a:buNone/>
              <a:defRPr b="0" i="0" sz="2400" u="none" cap="none" strike="noStrike">
                <a:solidFill>
                  <a:schemeClr val="dk1"/>
                </a:solidFill>
                <a:latin typeface="Lato"/>
                <a:ea typeface="Lato"/>
                <a:cs typeface="Lato"/>
                <a:sym typeface="Lato"/>
              </a:defRPr>
            </a:lvl5pPr>
            <a:lvl6pPr indent="-228600" lvl="5" marL="27432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Clr>
                <a:schemeClr val="dk1"/>
              </a:buClr>
              <a:buSzPts val="1400"/>
              <a:buFont typeface="Calibri"/>
              <a:buNone/>
              <a:defRPr b="0" i="0" sz="24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799"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chemeClr val="dk1"/>
              </a:buClr>
              <a:buSzPts val="1400"/>
              <a:buFont typeface="Lato"/>
              <a:buNone/>
              <a:defRPr b="0" i="0" sz="1200" u="none" cap="none" strike="noStrike">
                <a:solidFill>
                  <a:schemeClr val="dk1"/>
                </a:solidFill>
                <a:latin typeface="Lato"/>
                <a:ea typeface="Lato"/>
                <a:cs typeface="Lato"/>
                <a:sym typeface="Lato"/>
              </a:defRPr>
            </a:lvl1pPr>
            <a:lvl2pPr indent="-12516" lvl="1" marL="91421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2pPr>
            <a:lvl3pPr indent="-12333" lvl="2" marL="182843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3pPr>
            <a:lvl4pPr indent="-12151" lvl="3" marL="2742651"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4pPr>
            <a:lvl5pPr indent="-11967" lvl="4" marL="365686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5pPr>
            <a:lvl6pPr indent="-11786" lvl="5" marL="4571086"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6pPr>
            <a:lvl7pPr indent="-11603" lvl="6" marL="5485303"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7pPr>
            <a:lvl8pPr indent="-11420" lvl="7" marL="6399520"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8pPr>
            <a:lvl9pPr indent="-11237" lvl="8" marL="7313737" marR="0" rtl="0" algn="l">
              <a:lnSpc>
                <a:spcPct val="100000"/>
              </a:lnSpc>
              <a:spcBef>
                <a:spcPts val="0"/>
              </a:spcBef>
              <a:spcAft>
                <a:spcPts val="0"/>
              </a:spcAft>
              <a:buClr>
                <a:schemeClr val="dk1"/>
              </a:buClr>
              <a:buSzPts val="1400"/>
              <a:buFont typeface="Calibri"/>
              <a:buNone/>
              <a:defRPr b="0" i="0" sz="36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Lato"/>
              <a:buNone/>
            </a:pPr>
            <a:fld id="{00000000-1234-1234-1234-123412341234}" type="slidenum">
              <a:rPr b="0" i="0" lang="en-US" sz="1200" u="none" cap="none" strike="noStrike">
                <a:solidFill>
                  <a:schemeClr val="dk1"/>
                </a:solidFill>
                <a:latin typeface="Lato"/>
                <a:ea typeface="Lato"/>
                <a:cs typeface="Lato"/>
                <a:sym typeface="Lato"/>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 name="Shape 61"/>
        <p:cNvGrpSpPr/>
        <p:nvPr/>
      </p:nvGrpSpPr>
      <p:grpSpPr>
        <a:xfrm>
          <a:off x="0" y="0"/>
          <a:ext cx="0" cy="0"/>
          <a:chOff x="0" y="0"/>
          <a:chExt cx="0" cy="0"/>
        </a:xfrm>
      </p:grpSpPr>
      <p:sp>
        <p:nvSpPr>
          <p:cNvPr id="62" name="Google Shape;62;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3" name="Google Shape;63;p4:notes"/>
          <p:cNvSpPr txBox="1"/>
          <p:nvPr>
            <p:ph idx="1" type="body"/>
          </p:nvPr>
        </p:nvSpPr>
        <p:spPr>
          <a:xfrm>
            <a:off x="685800" y="4343400"/>
            <a:ext cx="5486399"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Clr>
                <a:schemeClr val="dk1"/>
              </a:buClr>
              <a:buFont typeface="Lato"/>
              <a:buNone/>
            </a:pPr>
            <a:r>
              <a:t/>
            </a:r>
            <a:endParaRPr sz="1900"/>
          </a:p>
        </p:txBody>
      </p:sp>
      <p:sp>
        <p:nvSpPr>
          <p:cNvPr id="64" name="Google Shape;64;p4:notes"/>
          <p:cNvSpPr txBox="1"/>
          <p:nvPr>
            <p:ph idx="12" type="sldNum"/>
          </p:nvPr>
        </p:nvSpPr>
        <p:spPr>
          <a:xfrm>
            <a:off x="3884612" y="8685213"/>
            <a:ext cx="2971799"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chemeClr val="dk1"/>
              </a:buClr>
              <a:buFont typeface="Lato"/>
              <a:buNone/>
            </a:pPr>
            <a:fld id="{00000000-1234-1234-1234-123412341234}" type="slidenum">
              <a:rPr b="0" i="0" lang="en-US" sz="1200" u="none" cap="none" strike="noStrike">
                <a:solidFill>
                  <a:schemeClr val="dk1"/>
                </a:solidFill>
                <a:latin typeface="Lato"/>
                <a:ea typeface="Lato"/>
                <a:cs typeface="Lato"/>
                <a:sym typeface="Lato"/>
              </a:rPr>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1119a0170d4_2_0: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75" name="Google Shape;75;g1119a0170d4_2_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g20771e95aa8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400" u="none" cap="none" strike="noStrike">
              <a:solidFill>
                <a:schemeClr val="dk1"/>
              </a:solidFill>
              <a:latin typeface="Lato"/>
              <a:ea typeface="Lato"/>
              <a:cs typeface="Lato"/>
              <a:sym typeface="Lato"/>
            </a:endParaRPr>
          </a:p>
        </p:txBody>
      </p:sp>
      <p:sp>
        <p:nvSpPr>
          <p:cNvPr id="89" name="Google Shape;89;g20771e95aa8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8" name="Shape 118"/>
        <p:cNvGrpSpPr/>
        <p:nvPr/>
      </p:nvGrpSpPr>
      <p:grpSpPr>
        <a:xfrm>
          <a:off x="0" y="0"/>
          <a:ext cx="0" cy="0"/>
          <a:chOff x="0" y="0"/>
          <a:chExt cx="0" cy="0"/>
        </a:xfrm>
      </p:grpSpPr>
      <p:sp>
        <p:nvSpPr>
          <p:cNvPr id="119" name="Google Shape;119;g27b6a8164c6_0_1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0" name="Google Shape;120;g27b6a8164c6_0_1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1" name="Google Shape;121;g27b6a8164c6_0_106: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7bc1fa1780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7bc1fa178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9" name="Google Shape;129;g27bc1fa1780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g7d2f194665_0_465:notes"/>
          <p:cNvSpPr/>
          <p:nvPr>
            <p:ph idx="2" type="sldImg"/>
          </p:nvPr>
        </p:nvSpPr>
        <p:spPr>
          <a:xfrm>
            <a:off x="382094" y="685800"/>
            <a:ext cx="6094200" cy="3429000"/>
          </a:xfrm>
          <a:custGeom>
            <a:rect b="b" l="l" r="r" t="t"/>
            <a:pathLst>
              <a:path extrusionOk="0" h="120000" w="120000">
                <a:moveTo>
                  <a:pt x="0" y="0"/>
                </a:moveTo>
                <a:lnTo>
                  <a:pt x="120000" y="0"/>
                </a:lnTo>
                <a:lnTo>
                  <a:pt x="120000" y="120000"/>
                </a:lnTo>
                <a:lnTo>
                  <a:pt x="0" y="120000"/>
                </a:lnTo>
                <a:close/>
              </a:path>
            </a:pathLst>
          </a:custGeom>
        </p:spPr>
      </p:sp>
      <p:sp>
        <p:nvSpPr>
          <p:cNvPr id="136" name="Google Shape;136;g7d2f194665_0_46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4" name="Shape 144"/>
        <p:cNvGrpSpPr/>
        <p:nvPr/>
      </p:nvGrpSpPr>
      <p:grpSpPr>
        <a:xfrm>
          <a:off x="0" y="0"/>
          <a:ext cx="0" cy="0"/>
          <a:chOff x="0" y="0"/>
          <a:chExt cx="0" cy="0"/>
        </a:xfrm>
      </p:grpSpPr>
      <p:sp>
        <p:nvSpPr>
          <p:cNvPr id="145" name="Google Shape;145;g7d2f194665_0_8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146" name="Google Shape;146;g7d2f194665_0_8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4fddbb3f74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4fddbb3f74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Ask audience why they want to develop?</a:t>
            </a:r>
            <a:endParaRPr/>
          </a:p>
          <a:p>
            <a:pPr indent="0" lvl="0" marL="0" rtl="0" algn="l">
              <a:spcBef>
                <a:spcPts val="0"/>
              </a:spcBef>
              <a:spcAft>
                <a:spcPts val="0"/>
              </a:spcAft>
              <a:buNone/>
            </a:pPr>
            <a:r>
              <a:t/>
            </a:r>
            <a:endParaRPr/>
          </a:p>
        </p:txBody>
      </p:sp>
      <p:sp>
        <p:nvSpPr>
          <p:cNvPr id="159" name="Google Shape;159;g4fddbb3f74_0_6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 name="Shape 166"/>
        <p:cNvGrpSpPr/>
        <p:nvPr/>
      </p:nvGrpSpPr>
      <p:grpSpPr>
        <a:xfrm>
          <a:off x="0" y="0"/>
          <a:ext cx="0" cy="0"/>
          <a:chOff x="0" y="0"/>
          <a:chExt cx="0" cy="0"/>
        </a:xfrm>
      </p:grpSpPr>
      <p:sp>
        <p:nvSpPr>
          <p:cNvPr id="167" name="Google Shape;167;g7d2f194665_0_4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8" name="Google Shape;168;g7d2f194665_0_4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169" name="Google Shape;169;g7d2f194665_0_43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4fddbb3f74_0_5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177" name="Google Shape;177;g4fddbb3f74_0_5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4" name="Shape 184"/>
        <p:cNvGrpSpPr/>
        <p:nvPr/>
      </p:nvGrpSpPr>
      <p:grpSpPr>
        <a:xfrm>
          <a:off x="0" y="0"/>
          <a:ext cx="0" cy="0"/>
          <a:chOff x="0" y="0"/>
          <a:chExt cx="0" cy="0"/>
        </a:xfrm>
      </p:grpSpPr>
      <p:sp>
        <p:nvSpPr>
          <p:cNvPr id="185" name="Google Shape;185;g7d2f194665_0_73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6" name="Google Shape;186;g7d2f194665_0_7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7" name="Google Shape;187;g7d2f194665_0_73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7d2f194665_0_152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7d2f194665_0_15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04" name="Google Shape;204;g7d2f194665_0_152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7d2f194665_0_77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7d2f194665_0_7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g7d2f194665_0_778: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1438af06cd8_0_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1" name="Google Shape;221;g1438af06cd8_0_5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g1438af06cd8_0_5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g7d2f194665_0_1003: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230" name="Google Shape;230;g7d2f194665_0_100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7d2f194665_0_7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7d2f194665_0_7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sz="1100">
                <a:solidFill>
                  <a:schemeClr val="dk2"/>
                </a:solidFill>
                <a:latin typeface="Arial"/>
                <a:ea typeface="Arial"/>
                <a:cs typeface="Arial"/>
                <a:sym typeface="Arial"/>
              </a:rPr>
              <a:t>Demo: https://youtu.be/g-Od7wGq2HE</a:t>
            </a:r>
            <a:endParaRPr sz="1100">
              <a:solidFill>
                <a:schemeClr val="dk2"/>
              </a:solidFill>
              <a:latin typeface="Arial"/>
              <a:ea typeface="Arial"/>
              <a:cs typeface="Arial"/>
              <a:sym typeface="Arial"/>
            </a:endParaRPr>
          </a:p>
          <a:p>
            <a:pPr indent="0" lvl="0" marL="0" rtl="0" algn="l">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rtl="0" algn="l">
              <a:spcBef>
                <a:spcPts val="0"/>
              </a:spcBef>
              <a:spcAft>
                <a:spcPts val="0"/>
              </a:spcAft>
              <a:buNone/>
            </a:pPr>
            <a:r>
              <a:t/>
            </a:r>
            <a:endParaRPr sz="1100">
              <a:solidFill>
                <a:schemeClr val="dk2"/>
              </a:solidFill>
              <a:latin typeface="Arial"/>
              <a:ea typeface="Arial"/>
              <a:cs typeface="Arial"/>
              <a:sym typeface="Arial"/>
            </a:endParaRPr>
          </a:p>
        </p:txBody>
      </p:sp>
      <p:sp>
        <p:nvSpPr>
          <p:cNvPr id="267" name="Google Shape;267;g7d2f194665_0_71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 name="Shape 276"/>
        <p:cNvGrpSpPr/>
        <p:nvPr/>
      </p:nvGrpSpPr>
      <p:grpSpPr>
        <a:xfrm>
          <a:off x="0" y="0"/>
          <a:ext cx="0" cy="0"/>
          <a:chOff x="0" y="0"/>
          <a:chExt cx="0" cy="0"/>
        </a:xfrm>
      </p:grpSpPr>
      <p:sp>
        <p:nvSpPr>
          <p:cNvPr id="277" name="Google Shape;277;g1438af06cd8_0_6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8" name="Google Shape;278;g1438af06cd8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g1438af06cd8_0_62: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 name="Shape 285"/>
        <p:cNvGrpSpPr/>
        <p:nvPr/>
      </p:nvGrpSpPr>
      <p:grpSpPr>
        <a:xfrm>
          <a:off x="0" y="0"/>
          <a:ext cx="0" cy="0"/>
          <a:chOff x="0" y="0"/>
          <a:chExt cx="0" cy="0"/>
        </a:xfrm>
      </p:grpSpPr>
      <p:sp>
        <p:nvSpPr>
          <p:cNvPr id="286" name="Google Shape;286;g7d2f194665_0_106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287" name="Google Shape;287;g7d2f194665_0_106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g7d2f194665_0_10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9" name="Google Shape;299;g7d2f194665_0_10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g7d2f194665_0_108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g7d2f194665_0_11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6" name="Google Shape;306;g7d2f194665_0_1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g7d2f194665_0_110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3" name="Shape 313"/>
        <p:cNvGrpSpPr/>
        <p:nvPr/>
      </p:nvGrpSpPr>
      <p:grpSpPr>
        <a:xfrm>
          <a:off x="0" y="0"/>
          <a:ext cx="0" cy="0"/>
          <a:chOff x="0" y="0"/>
          <a:chExt cx="0" cy="0"/>
        </a:xfrm>
      </p:grpSpPr>
      <p:sp>
        <p:nvSpPr>
          <p:cNvPr id="314" name="Google Shape;314;g7d2f194665_0_111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5" name="Google Shape;315;g7d2f194665_0_11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g7d2f194665_0_111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2" name="Shape 322"/>
        <p:cNvGrpSpPr/>
        <p:nvPr/>
      </p:nvGrpSpPr>
      <p:grpSpPr>
        <a:xfrm>
          <a:off x="0" y="0"/>
          <a:ext cx="0" cy="0"/>
          <a:chOff x="0" y="0"/>
          <a:chExt cx="0" cy="0"/>
        </a:xfrm>
      </p:grpSpPr>
      <p:sp>
        <p:nvSpPr>
          <p:cNvPr id="323" name="Google Shape;323;g7d2f194665_0_11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4" name="Google Shape;324;g7d2f194665_0_11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g7d2f194665_0_111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7d2f194665_0_112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7d2f194665_0_11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US"/>
              <a:t>use the term ‘paradigm shift’ for the second bullet point cuz its kewl</a:t>
            </a:r>
            <a:endParaRPr/>
          </a:p>
        </p:txBody>
      </p:sp>
      <p:sp>
        <p:nvSpPr>
          <p:cNvPr id="334" name="Google Shape;334;g7d2f194665_0_1127: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0" name="Shape 340"/>
        <p:cNvGrpSpPr/>
        <p:nvPr/>
      </p:nvGrpSpPr>
      <p:grpSpPr>
        <a:xfrm>
          <a:off x="0" y="0"/>
          <a:ext cx="0" cy="0"/>
          <a:chOff x="0" y="0"/>
          <a:chExt cx="0" cy="0"/>
        </a:xfrm>
      </p:grpSpPr>
      <p:sp>
        <p:nvSpPr>
          <p:cNvPr id="341" name="Google Shape;341;g7d2f194665_0_1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2" name="Google Shape;342;g7d2f194665_0_1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g7d2f194665_0_113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g7d2f194665_0_115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1" name="Google Shape;351;g7d2f194665_0_11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g7d2f194665_0_1151: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8" name="Shape 358"/>
        <p:cNvGrpSpPr/>
        <p:nvPr/>
      </p:nvGrpSpPr>
      <p:grpSpPr>
        <a:xfrm>
          <a:off x="0" y="0"/>
          <a:ext cx="0" cy="0"/>
          <a:chOff x="0" y="0"/>
          <a:chExt cx="0" cy="0"/>
        </a:xfrm>
      </p:grpSpPr>
      <p:sp>
        <p:nvSpPr>
          <p:cNvPr id="359" name="Google Shape;359;g20771e95aa8_0_25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0" name="Google Shape;360;g20771e95aa8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g20771e95aa8_0_25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7d2f194665_0_114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0" name="Google Shape;370;g7d2f194665_0_11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g7d2f194665_0_1143: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8" name="Shape 378"/>
        <p:cNvGrpSpPr/>
        <p:nvPr/>
      </p:nvGrpSpPr>
      <p:grpSpPr>
        <a:xfrm>
          <a:off x="0" y="0"/>
          <a:ext cx="0" cy="0"/>
          <a:chOff x="0" y="0"/>
          <a:chExt cx="0" cy="0"/>
        </a:xfrm>
      </p:grpSpPr>
      <p:sp>
        <p:nvSpPr>
          <p:cNvPr id="379" name="Google Shape;379;g1438e965ff3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0" name="Google Shape;380;g1438e965ff3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g1438e965ff3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8" name="Shape 388"/>
        <p:cNvGrpSpPr/>
        <p:nvPr/>
      </p:nvGrpSpPr>
      <p:grpSpPr>
        <a:xfrm>
          <a:off x="0" y="0"/>
          <a:ext cx="0" cy="0"/>
          <a:chOff x="0" y="0"/>
          <a:chExt cx="0" cy="0"/>
        </a:xfrm>
      </p:grpSpPr>
      <p:sp>
        <p:nvSpPr>
          <p:cNvPr id="389" name="Google Shape;389;g7d2f194665_0_115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0" name="Google Shape;390;g7d2f194665_0_11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g7d2f194665_0_115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g7d2f194665_0_11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1" name="Google Shape;401;g7d2f194665_0_11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g7d2f194665_0_1169: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7d2f194665_0_12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412" name="Google Shape;412;g7d2f194665_0_12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279b5a1804_0_1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424" name="Google Shape;424;g279b5a1804_0_179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143b3456cbf_0_451: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143b3456cbf_0_45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chain of timestamps, immutability, distributed ledger (no central authority), distributed conensus</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look at some key components to how blockchain functions. First, the blockchain must be immutable. The blockchain stores data in chronological chunks, and secures each chunk with cryptographic hash functions that render the committed data immutable. This means that data committed to the blockchain cannot be changed.</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Second, the blockchain is a distributed ledger, which means everyone in the network holds a copy.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Third, the blockchain is decentralized, which means that there is no central authority that determines the data on the blockchain, and no central point of failure</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Fourth, the blockchain must achieve consensus. The blockchain must update itself and ensure that everyone on the network receives the same updates to the blockchain. The blockchain must achieve consensus between different nodes to agree on how the blockchain should be updated. Some commonly used consensus algorithms are proof of work and proof of stake.</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143b3456cbf_0_463: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45" name="Google Shape;445;g143b3456cbf_0_46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Before moving on to the next slide, explain in clear terms what is happening technically: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people all over the world need to hold a copy of the same data without one person in charge of determining what the legit data is.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instead of relying on a source of truth, entities on the blockchain need to come to </a:t>
            </a:r>
            <a:r>
              <a:rPr i="1" lang="en-US">
                <a:solidFill>
                  <a:schemeClr val="dk1"/>
                </a:solidFill>
              </a:rPr>
              <a:t>agreement</a:t>
            </a:r>
            <a:r>
              <a:rPr lang="en-US">
                <a:solidFill>
                  <a:schemeClr val="dk1"/>
                </a:solidFill>
              </a:rPr>
              <a:t> on what truth is. Consensus. Moving on to the next slide</a:t>
            </a:r>
            <a:endParaRPr>
              <a:solidFill>
                <a:schemeClr val="dk1"/>
              </a:solidFill>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143b3456cbf_0_473: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143b3456cbf_0_473: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Before moving on to the next slide, explain in clear terms what is happening technically: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people all over the world need to hold a copy of the same data without one person in charge of determining what the legit data is.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instead of relying on a source of truth, entities on the blockchain need to come to </a:t>
            </a:r>
            <a:r>
              <a:rPr i="1" lang="en-US">
                <a:solidFill>
                  <a:schemeClr val="dk1"/>
                </a:solidFill>
              </a:rPr>
              <a:t>agreement</a:t>
            </a:r>
            <a:r>
              <a:rPr lang="en-US">
                <a:solidFill>
                  <a:schemeClr val="dk1"/>
                </a:solidFill>
              </a:rPr>
              <a:t> on what truth is. Consensus. Moving on to the next slide</a:t>
            </a:r>
            <a:endParaRPr>
              <a:solidFill>
                <a:schemeClr val="dk1"/>
              </a:solidFill>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1" name="Shape 461"/>
        <p:cNvGrpSpPr/>
        <p:nvPr/>
      </p:nvGrpSpPr>
      <p:grpSpPr>
        <a:xfrm>
          <a:off x="0" y="0"/>
          <a:ext cx="0" cy="0"/>
          <a:chOff x="0" y="0"/>
          <a:chExt cx="0" cy="0"/>
        </a:xfrm>
      </p:grpSpPr>
      <p:sp>
        <p:nvSpPr>
          <p:cNvPr id="462" name="Google Shape;462;g156124d2d4e_0_5: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63" name="Google Shape;463;g156124d2d4e_0_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US">
                <a:solidFill>
                  <a:schemeClr val="dk1"/>
                </a:solidFill>
              </a:rPr>
              <a:t>Before moving on to the next slide, explain in clear terms what is happening technically:</a:t>
            </a:r>
            <a:endParaRPr>
              <a:solidFill>
                <a:schemeClr val="dk1"/>
              </a:solidFill>
            </a:endParaRPr>
          </a:p>
          <a:p>
            <a:pPr indent="0" lvl="0" marL="0" rtl="0" algn="l">
              <a:spcBef>
                <a:spcPts val="0"/>
              </a:spcBef>
              <a:spcAft>
                <a:spcPts val="0"/>
              </a:spcAft>
              <a:buClr>
                <a:schemeClr val="dk1"/>
              </a:buClr>
              <a:buSzPts val="1100"/>
              <a:buFont typeface="Arial"/>
              <a:buNone/>
            </a:pPr>
            <a:r>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people all over the world need to hold a copy of the same data without one person in charge of determining what the legit data is. </a:t>
            </a:r>
            <a:endParaRPr>
              <a:solidFill>
                <a:schemeClr val="dk1"/>
              </a:solidFill>
            </a:endParaRPr>
          </a:p>
          <a:p>
            <a:pPr indent="0" lvl="0" marL="0" rtl="0" algn="l">
              <a:spcBef>
                <a:spcPts val="0"/>
              </a:spcBef>
              <a:spcAft>
                <a:spcPts val="0"/>
              </a:spcAft>
              <a:buClr>
                <a:schemeClr val="dk1"/>
              </a:buClr>
              <a:buSzPts val="1100"/>
              <a:buFont typeface="Arial"/>
              <a:buNone/>
            </a:pPr>
            <a:r>
              <a:rPr lang="en-US">
                <a:solidFill>
                  <a:schemeClr val="dk1"/>
                </a:solidFill>
              </a:rPr>
              <a:t>instead of relying on a source of truth, entities on the blockchain need to come to </a:t>
            </a:r>
            <a:r>
              <a:rPr i="1" lang="en-US">
                <a:solidFill>
                  <a:schemeClr val="dk1"/>
                </a:solidFill>
              </a:rPr>
              <a:t>agreement</a:t>
            </a:r>
            <a:r>
              <a:rPr lang="en-US">
                <a:solidFill>
                  <a:schemeClr val="dk1"/>
                </a:solidFill>
              </a:rPr>
              <a:t> on what truth is. Consensus. Moving on to the next slide</a:t>
            </a:r>
            <a:endParaRPr>
              <a:solidFill>
                <a:schemeClr val="dk1"/>
              </a:solidFill>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1438e965ff3_0_134: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1438e965ff3_0_134: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US"/>
              <a:t>Censorship is also unlikely due to rotating block producers</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g144413a01fe_0_15: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80" name="Google Shape;480;g144413a01fe_0_1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6" name="Shape 486"/>
        <p:cNvGrpSpPr/>
        <p:nvPr/>
      </p:nvGrpSpPr>
      <p:grpSpPr>
        <a:xfrm>
          <a:off x="0" y="0"/>
          <a:ext cx="0" cy="0"/>
          <a:chOff x="0" y="0"/>
          <a:chExt cx="0" cy="0"/>
        </a:xfrm>
      </p:grpSpPr>
      <p:sp>
        <p:nvSpPr>
          <p:cNvPr id="487" name="Google Shape;487;g144413a01fe_0_22: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88" name="Google Shape;488;g144413a01fe_0_2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144413a01fe_0_30: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144413a01fe_0_30: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9" name="Shape 509"/>
        <p:cNvGrpSpPr/>
        <p:nvPr/>
      </p:nvGrpSpPr>
      <p:grpSpPr>
        <a:xfrm>
          <a:off x="0" y="0"/>
          <a:ext cx="0" cy="0"/>
          <a:chOff x="0" y="0"/>
          <a:chExt cx="0" cy="0"/>
        </a:xfrm>
      </p:grpSpPr>
      <p:sp>
        <p:nvSpPr>
          <p:cNvPr id="510" name="Google Shape;510;g144413a01fe_0_45: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511" name="Google Shape;511;g144413a01fe_0_45: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0" name="Shape 530"/>
        <p:cNvGrpSpPr/>
        <p:nvPr/>
      </p:nvGrpSpPr>
      <p:grpSpPr>
        <a:xfrm>
          <a:off x="0" y="0"/>
          <a:ext cx="0" cy="0"/>
          <a:chOff x="0" y="0"/>
          <a:chExt cx="0" cy="0"/>
        </a:xfrm>
      </p:grpSpPr>
      <p:sp>
        <p:nvSpPr>
          <p:cNvPr id="531" name="Google Shape;531;g144413a01fe_0_108: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532" name="Google Shape;532;g144413a01fe_0_10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144413a01fe_0_138: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144413a01fe_0_138: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6" name="Shape 576"/>
        <p:cNvGrpSpPr/>
        <p:nvPr/>
      </p:nvGrpSpPr>
      <p:grpSpPr>
        <a:xfrm>
          <a:off x="0" y="0"/>
          <a:ext cx="0" cy="0"/>
          <a:chOff x="0" y="0"/>
          <a:chExt cx="0" cy="0"/>
        </a:xfrm>
      </p:grpSpPr>
      <p:sp>
        <p:nvSpPr>
          <p:cNvPr id="577" name="Google Shape;577;g144413a01fe_0_159:notes"/>
          <p:cNvSpPr/>
          <p:nvPr>
            <p:ph idx="2" type="sldImg"/>
          </p:nvPr>
        </p:nvSpPr>
        <p:spPr>
          <a:xfrm>
            <a:off x="382103"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578" name="Google Shape;578;g144413a01fe_0_159: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4" name="Shape 584"/>
        <p:cNvGrpSpPr/>
        <p:nvPr/>
      </p:nvGrpSpPr>
      <p:grpSpPr>
        <a:xfrm>
          <a:off x="0" y="0"/>
          <a:ext cx="0" cy="0"/>
          <a:chOff x="0" y="0"/>
          <a:chExt cx="0" cy="0"/>
        </a:xfrm>
      </p:grpSpPr>
      <p:sp>
        <p:nvSpPr>
          <p:cNvPr id="585" name="Google Shape;585;g4efc8a8672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586" name="Google Shape;586;g4efc8a8672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504fed6b85_0_281: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504fed6b85_0_28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Next, let’s talk about Ethereum from a high level overview. Ethereum is a decentralized platform designed to run smart contracts. The Ethereum blockchain is essentially a transaction-based state machine. A state machine refers to something that will read a series of inputs and, based on those inputs, transitions to a new state. </a:t>
            </a:r>
            <a:r>
              <a:rPr lang="en-US" sz="1500">
                <a:solidFill>
                  <a:srgbClr val="4D5156"/>
                </a:solidFill>
                <a:highlight>
                  <a:srgbClr val="FFFFFF"/>
                </a:highlight>
                <a:latin typeface="Roboto"/>
                <a:ea typeface="Roboto"/>
                <a:cs typeface="Roboto"/>
                <a:sym typeface="Roboto"/>
              </a:rPr>
              <a:t>Fault-tolerant service by replicating servers and coordinating client interactions with server replicas. </a:t>
            </a:r>
            <a:r>
              <a:rPr lang="en-US" sz="1500">
                <a:solidFill>
                  <a:srgbClr val="333333"/>
                </a:solidFill>
                <a:highlight>
                  <a:srgbClr val="FFFFFF"/>
                </a:highlight>
                <a:latin typeface="Roboto"/>
                <a:ea typeface="Roboto"/>
                <a:cs typeface="Roboto"/>
                <a:sym typeface="Roboto"/>
              </a:rPr>
              <a:t>Ethereum also has a native asset called ether, which is a cryptocurrency. Our smart contracts can hold, receive and send ether.</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7" name="Shape 607"/>
        <p:cNvGrpSpPr/>
        <p:nvPr/>
      </p:nvGrpSpPr>
      <p:grpSpPr>
        <a:xfrm>
          <a:off x="0" y="0"/>
          <a:ext cx="0" cy="0"/>
          <a:chOff x="0" y="0"/>
          <a:chExt cx="0" cy="0"/>
        </a:xfrm>
      </p:grpSpPr>
      <p:sp>
        <p:nvSpPr>
          <p:cNvPr id="608" name="Google Shape;608;g504fed6b85_0_292:notes"/>
          <p:cNvSpPr/>
          <p:nvPr>
            <p:ph idx="2" type="sldImg"/>
          </p:nvPr>
        </p:nvSpPr>
        <p:spPr>
          <a:xfrm>
            <a:off x="382094" y="685800"/>
            <a:ext cx="6094500" cy="3429000"/>
          </a:xfrm>
          <a:custGeom>
            <a:rect b="b" l="l" r="r" t="t"/>
            <a:pathLst>
              <a:path extrusionOk="0" h="120000" w="120000">
                <a:moveTo>
                  <a:pt x="0" y="0"/>
                </a:moveTo>
                <a:lnTo>
                  <a:pt x="120000" y="0"/>
                </a:lnTo>
                <a:lnTo>
                  <a:pt x="120000" y="120000"/>
                </a:lnTo>
                <a:lnTo>
                  <a:pt x="0" y="120000"/>
                </a:lnTo>
                <a:close/>
              </a:path>
            </a:pathLst>
          </a:custGeom>
        </p:spPr>
      </p:sp>
      <p:sp>
        <p:nvSpPr>
          <p:cNvPr id="609" name="Google Shape;609;g504fed6b85_0_292: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Now, let’s talk about some examples of decentralized applications, or “DApps” that can be built on the Ethereum platform. First, let’s talk about decentralized prediction markets like Augur. Decentralized prediction markets allows for a market to be created for any event.Ex: election results, game results etc. Crowd over expert. </a:t>
            </a:r>
            <a:r>
              <a:rPr lang="en-US" sz="1500">
                <a:solidFill>
                  <a:srgbClr val="333333"/>
                </a:solidFill>
                <a:highlight>
                  <a:srgbClr val="FFFFFF"/>
                </a:highlight>
                <a:latin typeface="Roboto"/>
                <a:ea typeface="Roboto"/>
                <a:cs typeface="Roboto"/>
                <a:sym typeface="Roboto"/>
              </a:rPr>
              <a:t>People</a:t>
            </a:r>
            <a:r>
              <a:rPr lang="en-US" sz="1500">
                <a:solidFill>
                  <a:srgbClr val="333333"/>
                </a:solidFill>
                <a:highlight>
                  <a:srgbClr val="FFFFFF"/>
                </a:highlight>
                <a:latin typeface="Roboto"/>
                <a:ea typeface="Roboto"/>
                <a:cs typeface="Roboto"/>
                <a:sym typeface="Roboto"/>
              </a:rPr>
              <a:t> vote for the chances of future events with their stakes. Thus, we collect data points about a certain event. Decentralization is a great tool to build free markets. Unlike a centralized prediction market, they are censorship resistant, and allow for automatic, trustless payments.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rPr lang="en-US" sz="1500">
                <a:solidFill>
                  <a:srgbClr val="333333"/>
                </a:solidFill>
                <a:highlight>
                  <a:srgbClr val="FFFFFF"/>
                </a:highlight>
                <a:latin typeface="Roboto"/>
                <a:ea typeface="Roboto"/>
                <a:cs typeface="Roboto"/>
                <a:sym typeface="Roboto"/>
              </a:rPr>
              <a:t>Another example of a decentralized application is Cryptokitties. Cryptokitties is a video game that allows players to trade and collect various types of virtual cats. Cryptokitties treats digital cats as Non-Fungible Tokens, or NFTs. This means that each virtual token is entirely unique and cannot be replicated. Therefore, users can have complete ownership of digital assets. New cryptokitties can be </a:t>
            </a:r>
            <a:r>
              <a:rPr lang="en-US" sz="1500">
                <a:solidFill>
                  <a:srgbClr val="333333"/>
                </a:solidFill>
                <a:highlight>
                  <a:srgbClr val="FFFFFF"/>
                </a:highlight>
                <a:latin typeface="Roboto"/>
                <a:ea typeface="Roboto"/>
                <a:cs typeface="Roboto"/>
                <a:sym typeface="Roboto"/>
              </a:rPr>
              <a:t>breed</a:t>
            </a:r>
            <a:r>
              <a:rPr lang="en-US" sz="1500">
                <a:solidFill>
                  <a:srgbClr val="333333"/>
                </a:solidFill>
                <a:highlight>
                  <a:srgbClr val="FFFFFF"/>
                </a:highlight>
                <a:latin typeface="Roboto"/>
                <a:ea typeface="Roboto"/>
                <a:cs typeface="Roboto"/>
                <a:sym typeface="Roboto"/>
              </a:rPr>
              <a:t> and the </a:t>
            </a:r>
            <a:r>
              <a:rPr lang="en-US" sz="1500">
                <a:solidFill>
                  <a:srgbClr val="333333"/>
                </a:solidFill>
                <a:highlight>
                  <a:srgbClr val="FFFFFF"/>
                </a:highlight>
                <a:latin typeface="Roboto"/>
                <a:ea typeface="Roboto"/>
                <a:cs typeface="Roboto"/>
                <a:sym typeface="Roboto"/>
              </a:rPr>
              <a:t>value comes from scarcity. Each cryptokitty is coded with their physical features and a “secret-sauce” the founders call that determines the outcome kitty. The main idea is that we want a valuable source to not be copied. (Like the issues in music industry) A digital collectible is that you don’t really own the art but the code behind it.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Clr>
                <a:schemeClr val="dk2"/>
              </a:buClr>
              <a:buSzPts val="1100"/>
              <a:buFont typeface="Arial"/>
              <a:buNone/>
            </a:pPr>
            <a:r>
              <a:t/>
            </a:r>
            <a:endParaRPr sz="1500">
              <a:solidFill>
                <a:srgbClr val="333333"/>
              </a:solidFill>
              <a:highlight>
                <a:srgbClr val="FFFFFF"/>
              </a:highlight>
              <a:latin typeface="Roboto"/>
              <a:ea typeface="Roboto"/>
              <a:cs typeface="Roboto"/>
              <a:sym typeface="Roboto"/>
            </a:endParaRPr>
          </a:p>
          <a:p>
            <a:pPr indent="0" lvl="0" marL="0" marR="0" rtl="0" algn="l">
              <a:lnSpc>
                <a:spcPct val="115000"/>
              </a:lnSpc>
              <a:spcBef>
                <a:spcPts val="0"/>
              </a:spcBef>
              <a:spcAft>
                <a:spcPts val="0"/>
              </a:spcAft>
              <a:buNone/>
            </a:pPr>
            <a:r>
              <a:t/>
            </a:r>
            <a:endParaRPr sz="1500">
              <a:solidFill>
                <a:srgbClr val="333333"/>
              </a:solidFill>
              <a:highlight>
                <a:srgbClr val="FFFFFF"/>
              </a:highlight>
              <a:latin typeface="Roboto"/>
              <a:ea typeface="Roboto"/>
              <a:cs typeface="Roboto"/>
              <a:sym typeface="Roboto"/>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8" name="Shape 618"/>
        <p:cNvGrpSpPr/>
        <p:nvPr/>
      </p:nvGrpSpPr>
      <p:grpSpPr>
        <a:xfrm>
          <a:off x="0" y="0"/>
          <a:ext cx="0" cy="0"/>
          <a:chOff x="0" y="0"/>
          <a:chExt cx="0" cy="0"/>
        </a:xfrm>
      </p:grpSpPr>
      <p:sp>
        <p:nvSpPr>
          <p:cNvPr id="619" name="Google Shape;619;g504d49293a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let’s move into the technical details of how Ethereum works. And let’s do this by comparing how Bitcoin works with how Ethereum works. Ethereum is a smart contract platform with a Turing complete scripting language. On the other hand, Bitcoin is a decentralized asset with a simple stack-based programming language. Ethereum is account-based for transactions, while bitcoin is UTXO-based for transactions. Finally, Ethereum is a smart contract platform where the ether asset is not the primary goal, while bitcoin’s main purpose is the currency itself.</a:t>
            </a:r>
            <a:endParaRPr sz="1400">
              <a:solidFill>
                <a:srgbClr val="000000"/>
              </a:solidFill>
              <a:latin typeface="Arial"/>
              <a:ea typeface="Arial"/>
              <a:cs typeface="Arial"/>
              <a:sym typeface="Arial"/>
            </a:endParaRPr>
          </a:p>
          <a:p>
            <a:pPr indent="0" lvl="0" marL="0" marR="0" rtl="0" algn="l">
              <a:spcBef>
                <a:spcPts val="0"/>
              </a:spcBef>
              <a:spcAft>
                <a:spcPts val="0"/>
              </a:spcAft>
              <a:buNone/>
            </a:pPr>
            <a:r>
              <a:t/>
            </a:r>
            <a:endParaRPr/>
          </a:p>
        </p:txBody>
      </p:sp>
      <p:sp>
        <p:nvSpPr>
          <p:cNvPr id="620" name="Google Shape;620;g504d49293a_0_6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6" name="Shape 626"/>
        <p:cNvGrpSpPr/>
        <p:nvPr/>
      </p:nvGrpSpPr>
      <p:grpSpPr>
        <a:xfrm>
          <a:off x="0" y="0"/>
          <a:ext cx="0" cy="0"/>
          <a:chOff x="0" y="0"/>
          <a:chExt cx="0" cy="0"/>
        </a:xfrm>
      </p:grpSpPr>
      <p:sp>
        <p:nvSpPr>
          <p:cNvPr id="627" name="Google Shape;627;g504fed6b85_0_1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628" name="Google Shape;628;g504fed6b85_0_13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504fed6b85_0_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let’s dive into one of the technical differences between Ethereum and Bitcoin, that being accounts. First, let’s look at how Bitcoin handles balances. Bitcoin uses the UTXO model, which stands for Unspent Transaction Output. In Bitcoin, each transaction spends outputs from previous transactions and generates new outputs for outputs for transactions in the future. A user’s available balance is the sum of unspent transaction outputs associated with the addresses owned by the user.</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“One analogy for the transactions in the UTXO model is paper bills or banknotes. Each account keeps track of how much money it has by adding up the amount of bills, which correspond to UTXOs, in it’s wallet. When you spend money, you use one or more bills, or existing UTXOs, and possibly receive change back in the form of a new UTXO. </a:t>
            </a:r>
            <a:endParaRPr sz="1400">
              <a:solidFill>
                <a:srgbClr val="000000"/>
              </a:solidFill>
              <a:latin typeface="Arial"/>
              <a:ea typeface="Arial"/>
              <a:cs typeface="Arial"/>
              <a:sym typeface="Arial"/>
            </a:endParaRPr>
          </a:p>
          <a:p>
            <a:pPr indent="0" lvl="0" marL="0" marR="0" rtl="0" algn="l">
              <a:spcBef>
                <a:spcPts val="0"/>
              </a:spcBef>
              <a:spcAft>
                <a:spcPts val="0"/>
              </a:spcAft>
              <a:buClr>
                <a:schemeClr val="dk2"/>
              </a:buClr>
              <a:buSzPts val="1100"/>
              <a:buFont typeface="Arial"/>
              <a:buNone/>
            </a:pPr>
            <a:r>
              <a:t/>
            </a:r>
            <a:endParaRPr sz="1400"/>
          </a:p>
          <a:p>
            <a:pPr indent="0" lvl="0" marL="0" marR="0" rtl="0" algn="l">
              <a:spcBef>
                <a:spcPts val="0"/>
              </a:spcBef>
              <a:spcAft>
                <a:spcPts val="0"/>
              </a:spcAft>
              <a:buClr>
                <a:schemeClr val="dk2"/>
              </a:buClr>
              <a:buSzPts val="1100"/>
              <a:buFont typeface="Arial"/>
              <a:buNone/>
            </a:pPr>
            <a:r>
              <a:t/>
            </a:r>
            <a:endParaRPr sz="1200"/>
          </a:p>
          <a:p>
            <a:pPr indent="0" lvl="0" marL="0" marR="0" rtl="0" algn="l">
              <a:spcBef>
                <a:spcPts val="0"/>
              </a:spcBef>
              <a:spcAft>
                <a:spcPts val="0"/>
              </a:spcAft>
              <a:buClr>
                <a:schemeClr val="dk1"/>
              </a:buClr>
              <a:buFont typeface="Lato"/>
              <a:buNone/>
            </a:pPr>
            <a:r>
              <a:t/>
            </a:r>
            <a:endParaRPr sz="1200"/>
          </a:p>
        </p:txBody>
      </p:sp>
      <p:sp>
        <p:nvSpPr>
          <p:cNvPr id="640" name="Google Shape;640;g504fed6b85_0_8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504fed6b85_0_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On the other hand, Ethereum uses the account system for record keeping, which is similar to that of a debit or atm card. In this example, the bank is like the blockchain. The bank tracks how much money each debit card has, and checks its record to make sure we have enough balance before approving a transaction.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let’s talk about what is stored in an account. An Account has state and 20 byte identifier, like the one seen on the screen. There are two types of accounts: first, externally owned accounts, which are are controlled by a public private key pair, and have no additional code associated with them. These are also known as “user accounts”. Second, contract accounts are controlled by their code and have code associated with them. Interactions to the code occur by sending transactions to the contract account.</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100">
              <a:solidFill>
                <a:schemeClr val="dk2"/>
              </a:solidFill>
              <a:latin typeface="Arial"/>
              <a:ea typeface="Arial"/>
              <a:cs typeface="Arial"/>
              <a:sym typeface="Arial"/>
            </a:endParaRPr>
          </a:p>
          <a:p>
            <a:pPr indent="0" lvl="0" marL="0" marR="0" rtl="0" algn="l">
              <a:spcBef>
                <a:spcPts val="0"/>
              </a:spcBef>
              <a:spcAft>
                <a:spcPts val="0"/>
              </a:spcAft>
              <a:buClr>
                <a:schemeClr val="dk1"/>
              </a:buClr>
              <a:buFont typeface="Lato"/>
              <a:buNone/>
            </a:pPr>
            <a:r>
              <a:t/>
            </a:r>
            <a:endParaRPr sz="1200"/>
          </a:p>
        </p:txBody>
      </p:sp>
      <p:sp>
        <p:nvSpPr>
          <p:cNvPr id="649" name="Google Shape;649;g504fed6b85_0_9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6" name="Shape 656"/>
        <p:cNvGrpSpPr/>
        <p:nvPr/>
      </p:nvGrpSpPr>
      <p:grpSpPr>
        <a:xfrm>
          <a:off x="0" y="0"/>
          <a:ext cx="0" cy="0"/>
          <a:chOff x="0" y="0"/>
          <a:chExt cx="0" cy="0"/>
        </a:xfrm>
      </p:grpSpPr>
      <p:sp>
        <p:nvSpPr>
          <p:cNvPr id="657" name="Google Shape;657;g504fed6b85_0_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As mentioned earlier, Ethereum is a state machine that keeps track of a global shared state. The global shared state of ethereum is comprised of accounts that are able to interact with one another on the blockchain. So what is included in account state?</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The account state stores four components: (1) nonce: the number of transactions that are sent from that account. (2) balance: stores the number of Wei owned by the address. A wei is the smallest unit of currency on the Ethereum network, and 1 ether is equivalent to 10^18 wei. (3) storage Root: a hash of the identifier to the storage of the contract. (4) codeHash: the hash of the code that is present in the contracts.</a:t>
            </a:r>
            <a:endParaRPr sz="1400">
              <a:solidFill>
                <a:srgbClr val="000000"/>
              </a:solidFill>
              <a:latin typeface="Arial"/>
              <a:ea typeface="Arial"/>
              <a:cs typeface="Arial"/>
              <a:sym typeface="Arial"/>
            </a:endParaRPr>
          </a:p>
          <a:p>
            <a:pPr indent="0" lvl="0" marL="0" marR="0" rtl="0" algn="l">
              <a:spcBef>
                <a:spcPts val="0"/>
              </a:spcBef>
              <a:spcAft>
                <a:spcPts val="0"/>
              </a:spcAft>
              <a:buClr>
                <a:schemeClr val="dk1"/>
              </a:buClr>
              <a:buFont typeface="Lato"/>
              <a:buNone/>
            </a:pPr>
            <a:r>
              <a:t/>
            </a:r>
            <a:endParaRPr sz="1400">
              <a:solidFill>
                <a:srgbClr val="000000"/>
              </a:solidFill>
              <a:latin typeface="Arial"/>
              <a:ea typeface="Arial"/>
              <a:cs typeface="Arial"/>
              <a:sym typeface="Arial"/>
            </a:endParaRPr>
          </a:p>
        </p:txBody>
      </p:sp>
      <p:sp>
        <p:nvSpPr>
          <p:cNvPr id="658" name="Google Shape;658;g504fed6b85_0_8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4" name="Shape 664"/>
        <p:cNvGrpSpPr/>
        <p:nvPr/>
      </p:nvGrpSpPr>
      <p:grpSpPr>
        <a:xfrm>
          <a:off x="0" y="0"/>
          <a:ext cx="0" cy="0"/>
          <a:chOff x="0" y="0"/>
          <a:chExt cx="0" cy="0"/>
        </a:xfrm>
      </p:grpSpPr>
      <p:sp>
        <p:nvSpPr>
          <p:cNvPr id="665" name="Google Shape;665;g504fed6b85_0_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let’s talk about the benefits of UTXOs or accounts. First, let’s talk about the benefits of the UTXO model. The first advantage is that UTXOs promote more privacy. The blockchain is pseudonymous, which means that all transactions are publically accessible. The UTXO model encourages users to use a new address for every transaction received, which makes it much harder to link accounts to real-world identities. Second, UTXOs can encourage scalability . It is possible to process multiple UTXOs at the same time, which enables parallel transactions and allows for scalability implementations.</a:t>
            </a:r>
            <a:endParaRPr sz="1400">
              <a:solidFill>
                <a:srgbClr val="000000"/>
              </a:solidFill>
              <a:latin typeface="Arial"/>
              <a:ea typeface="Arial"/>
              <a:cs typeface="Arial"/>
              <a:sym typeface="Arial"/>
            </a:endParaRPr>
          </a:p>
          <a:p>
            <a:pPr indent="0" lvl="0" marL="0" marR="0" rtl="0" algn="l">
              <a:spcBef>
                <a:spcPts val="0"/>
              </a:spcBef>
              <a:spcAft>
                <a:spcPts val="0"/>
              </a:spcAft>
              <a:buClr>
                <a:schemeClr val="dk1"/>
              </a:buClr>
              <a:buFont typeface="Lato"/>
              <a:buNone/>
            </a:pPr>
            <a:r>
              <a:t/>
            </a:r>
            <a:endParaRPr sz="1200"/>
          </a:p>
        </p:txBody>
      </p:sp>
      <p:sp>
        <p:nvSpPr>
          <p:cNvPr id="666" name="Google Shape;666;g504fed6b85_0_7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504fed6b85_0_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Next, let’s cover the benefits of the accounts and balances model. First, it saves storage. This is because nodes only need to update each account’s balance instead of storing every UTXO. To understand this, let’s walk through an example. Take an account with 5 UTXOs. The storage requirement per UTXO is 20 for the address plus 32 for the transaction id, plus 8 for the value. 60 bytes per UTXO means that the space requirement would be 300 bytes. If we used accounts instead, the space requirement would be 20 for the address plus 8 for the value plus 2 for the nonce, which is only 30 bytes.</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Second, the account model is simpler. This is because tracking a simple balance is far more intuitive than constantly updating a UTXO set to compute a user’s balance. This also makes it much easier to program smart contracts when transferring balances between accounts.</a:t>
            </a:r>
            <a:endParaRPr sz="1400">
              <a:solidFill>
                <a:srgbClr val="000000"/>
              </a:solidFill>
              <a:latin typeface="Arial"/>
              <a:ea typeface="Arial"/>
              <a:cs typeface="Arial"/>
              <a:sym typeface="Arial"/>
            </a:endParaRPr>
          </a:p>
          <a:p>
            <a:pPr indent="0" lvl="0" marL="0" marR="0" rtl="0" algn="l">
              <a:spcBef>
                <a:spcPts val="0"/>
              </a:spcBef>
              <a:spcAft>
                <a:spcPts val="0"/>
              </a:spcAft>
              <a:buClr>
                <a:schemeClr val="dk1"/>
              </a:buClr>
              <a:buFont typeface="Lato"/>
              <a:buNone/>
            </a:pPr>
            <a:r>
              <a:t/>
            </a:r>
            <a:endParaRPr sz="1200"/>
          </a:p>
        </p:txBody>
      </p:sp>
      <p:sp>
        <p:nvSpPr>
          <p:cNvPr id="675" name="Google Shape;675;g504fed6b85_0_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1" name="Shape 681"/>
        <p:cNvGrpSpPr/>
        <p:nvPr/>
      </p:nvGrpSpPr>
      <p:grpSpPr>
        <a:xfrm>
          <a:off x="0" y="0"/>
          <a:ext cx="0" cy="0"/>
          <a:chOff x="0" y="0"/>
          <a:chExt cx="0" cy="0"/>
        </a:xfrm>
      </p:grpSpPr>
      <p:sp>
        <p:nvSpPr>
          <p:cNvPr id="682" name="Google Shape;682;g504fed6b85_0_1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683" name="Google Shape;683;g504fed6b85_0_1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3" name="Shape 693"/>
        <p:cNvGrpSpPr/>
        <p:nvPr/>
      </p:nvGrpSpPr>
      <p:grpSpPr>
        <a:xfrm>
          <a:off x="0" y="0"/>
          <a:ext cx="0" cy="0"/>
          <a:chOff x="0" y="0"/>
          <a:chExt cx="0" cy="0"/>
        </a:xfrm>
      </p:grpSpPr>
      <p:sp>
        <p:nvSpPr>
          <p:cNvPr id="694" name="Google Shape;694;g504fed6b85_0_1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let’s cover another feature of Ethereum: that being gas and fees. So first off, what is gas?</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Gas is a fee incurred for every computation that occurs as a result of a transaction on the Ethereum network. The gas cost is paid by the sender of the transaction. By requiring that a transaction pays for each operation it performs, Ethereum ensures that the network doesn’t get misused. Smart contracts, for example, have many operations associated with them so they can cost hundreds of units of gas. Transaction </a:t>
            </a:r>
            <a:r>
              <a:rPr lang="en-US" sz="1400">
                <a:solidFill>
                  <a:srgbClr val="000000"/>
                </a:solidFill>
                <a:latin typeface="Arial"/>
                <a:ea typeface="Arial"/>
                <a:cs typeface="Arial"/>
                <a:sym typeface="Arial"/>
              </a:rPr>
              <a:t>free</a:t>
            </a:r>
            <a:r>
              <a:rPr lang="en-US" sz="1400">
                <a:solidFill>
                  <a:srgbClr val="000000"/>
                </a:solidFill>
                <a:latin typeface="Arial"/>
                <a:ea typeface="Arial"/>
                <a:cs typeface="Arial"/>
                <a:sym typeface="Arial"/>
              </a:rPr>
              <a:t> on the ethereum blockchain is however not </a:t>
            </a:r>
            <a:r>
              <a:rPr lang="en-US" sz="1400">
                <a:solidFill>
                  <a:srgbClr val="000000"/>
                </a:solidFill>
                <a:latin typeface="Arial"/>
                <a:ea typeface="Arial"/>
                <a:cs typeface="Arial"/>
                <a:sym typeface="Arial"/>
              </a:rPr>
              <a:t>only the gas amount but the gas amount x gas price. We want to have such unit since we want to decouple the computational effort from the price of ethereum.Ethereum price wouldn’t change the cost of transactions. </a:t>
            </a:r>
            <a:endParaRPr sz="1400">
              <a:solidFill>
                <a:srgbClr val="000000"/>
              </a:solidFill>
              <a:latin typeface="Arial"/>
              <a:ea typeface="Arial"/>
              <a:cs typeface="Arial"/>
              <a:sym typeface="Arial"/>
            </a:endParaRPr>
          </a:p>
          <a:p>
            <a:pPr indent="0" lvl="0" marL="0" marR="0" rtl="0" algn="l">
              <a:spcBef>
                <a:spcPts val="0"/>
              </a:spcBef>
              <a:spcAft>
                <a:spcPts val="0"/>
              </a:spcAft>
              <a:buClr>
                <a:schemeClr val="dk1"/>
              </a:buClr>
              <a:buFont typeface="Lato"/>
              <a:buNone/>
            </a:pPr>
            <a:r>
              <a:rPr lang="en-US" sz="1400">
                <a:solidFill>
                  <a:srgbClr val="000000"/>
                </a:solidFill>
                <a:latin typeface="Arial"/>
                <a:ea typeface="Arial"/>
                <a:cs typeface="Arial"/>
                <a:sym typeface="Arial"/>
              </a:rPr>
              <a:t> </a:t>
            </a:r>
            <a:endParaRPr sz="1400">
              <a:solidFill>
                <a:srgbClr val="000000"/>
              </a:solidFill>
              <a:latin typeface="Arial"/>
              <a:ea typeface="Arial"/>
              <a:cs typeface="Arial"/>
              <a:sym typeface="Arial"/>
            </a:endParaRPr>
          </a:p>
        </p:txBody>
      </p:sp>
      <p:sp>
        <p:nvSpPr>
          <p:cNvPr id="695" name="Google Shape;695;g504fed6b85_0_1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2" name="Shape 702"/>
        <p:cNvGrpSpPr/>
        <p:nvPr/>
      </p:nvGrpSpPr>
      <p:grpSpPr>
        <a:xfrm>
          <a:off x="0" y="0"/>
          <a:ext cx="0" cy="0"/>
          <a:chOff x="0" y="0"/>
          <a:chExt cx="0" cy="0"/>
        </a:xfrm>
      </p:grpSpPr>
      <p:sp>
        <p:nvSpPr>
          <p:cNvPr id="703" name="Google Shape;703;g504fed6b85_0_1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that we understand what gas is, let’s look at why gas fees are necessary in the first place.</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First, Ethereum is a “distributed computer”. This means that every node executes Ethereum smart contracts and any transaction on the EVM requires large amounts of redundant, parallel computation. Smart contracts are thus best used for simple tasks: it’s probably not wise to use smart contracts for complex tasks like machine learning or file storage.</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The second reason Ethereum requires fees is turing Turing completeness. Unlike Bitcoin, Ethereum is a Turing complete scripting language. This supports complex computations like loops and enables the creation of smart contracts. However, it means Ethereum is susceptible to the halting problem. The halting problem states that it is impossible to determine ahead of  time whether a given contract will ever terminate, and it is impossible to prevent a Denial of Service Attack. The presence of fees makes it unsustainable to launch an attack on the network, and that at worst, the network will only be temporarily affected. </a:t>
            </a:r>
            <a:endParaRPr sz="1400">
              <a:solidFill>
                <a:srgbClr val="000000"/>
              </a:solidFill>
              <a:latin typeface="Arial"/>
              <a:ea typeface="Arial"/>
              <a:cs typeface="Arial"/>
              <a:sym typeface="Arial"/>
            </a:endParaRPr>
          </a:p>
          <a:p>
            <a:pPr indent="0" lvl="0" marL="0" marR="0" rtl="0" algn="l">
              <a:spcBef>
                <a:spcPts val="0"/>
              </a:spcBef>
              <a:spcAft>
                <a:spcPts val="0"/>
              </a:spcAft>
              <a:buClr>
                <a:schemeClr val="dk1"/>
              </a:buClr>
              <a:buFont typeface="Lato"/>
              <a:buNone/>
            </a:pPr>
            <a:r>
              <a:t/>
            </a:r>
            <a:endParaRPr sz="1400">
              <a:solidFill>
                <a:srgbClr val="000000"/>
              </a:solidFill>
            </a:endParaRPr>
          </a:p>
        </p:txBody>
      </p:sp>
      <p:sp>
        <p:nvSpPr>
          <p:cNvPr id="704" name="Google Shape;704;g504fed6b85_0_16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0" name="Shape 710"/>
        <p:cNvGrpSpPr/>
        <p:nvPr/>
      </p:nvGrpSpPr>
      <p:grpSpPr>
        <a:xfrm>
          <a:off x="0" y="0"/>
          <a:ext cx="0" cy="0"/>
          <a:chOff x="0" y="0"/>
          <a:chExt cx="0" cy="0"/>
        </a:xfrm>
      </p:grpSpPr>
      <p:sp>
        <p:nvSpPr>
          <p:cNvPr id="711" name="Google Shape;711;g504fed6b85_0_2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let’s dive into some technical terminology: gas, gas limit, and gas price. Let’s start with gas. People often use the term gas when referring to the concept of fees on Ethereum. However on a technical level, gas is defined as a unit that measures the computational “work” necessary to perform an action. Any given computation has a set gas cost. For instance, to calculate one Keccak256 cryptographic hash it will take 30 gas each time a hash is calculated, plus a cost of 6 more gas for every 256 bits of data being hashed. All the gas costs for any given computation are detailed in the Ethereum Yellowpaper.</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Gas limit measures the maximum amount of gas the user is willing to spend, and gas price measures the amount of Ether the user is willing to spend on every unit of gas. Gas price is measured in gwei. 1 gwei corresponds to 1 billion wei, the smallest unit of currency on Ethereum. 1 Ether also corresponds to 1 billion gwei.</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marR="0" rtl="0" algn="l">
              <a:spcBef>
                <a:spcPts val="0"/>
              </a:spcBef>
              <a:spcAft>
                <a:spcPts val="0"/>
              </a:spcAft>
              <a:buClr>
                <a:schemeClr val="dk1"/>
              </a:buClr>
              <a:buFont typeface="Lato"/>
              <a:buNone/>
            </a:pPr>
            <a:r>
              <a:t/>
            </a:r>
            <a:endParaRPr sz="1400">
              <a:highlight>
                <a:srgbClr val="000000"/>
              </a:highlight>
            </a:endParaRPr>
          </a:p>
        </p:txBody>
      </p:sp>
      <p:sp>
        <p:nvSpPr>
          <p:cNvPr id="712" name="Google Shape;712;g504fed6b85_0_20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8" name="Shape 718"/>
        <p:cNvGrpSpPr/>
        <p:nvPr/>
      </p:nvGrpSpPr>
      <p:grpSpPr>
        <a:xfrm>
          <a:off x="0" y="0"/>
          <a:ext cx="0" cy="0"/>
          <a:chOff x="0" y="0"/>
          <a:chExt cx="0" cy="0"/>
        </a:xfrm>
      </p:grpSpPr>
      <p:sp>
        <p:nvSpPr>
          <p:cNvPr id="719" name="Google Shape;719;g504fed6b85_0_2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So, what happens when you make a transaction? With every transaction, the sender specifies a gas limit and a gas price. The gas price * gas limit = max amount of wei sender is willing to pay for a transaction. For example, if your gas limit was 50,000 and your gas price was 20 gwei per unit gas, your maximum transaction fee would be 50,000 multiplied by 20 gwei, which corresponds to 0.001 Ether.</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For a transaction to be executed, the user must have enough ether in their account to cover the maximum transaction fee - and the gas limit must be enough to execute the transaction. Finally, any unused gas is refunded to the sender.</a:t>
            </a:r>
            <a:endParaRPr sz="1400">
              <a:solidFill>
                <a:srgbClr val="000000"/>
              </a:solidFill>
            </a:endParaRPr>
          </a:p>
        </p:txBody>
      </p:sp>
      <p:sp>
        <p:nvSpPr>
          <p:cNvPr id="720" name="Google Shape;720;g504fed6b85_0_2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7" name="Shape 727"/>
        <p:cNvGrpSpPr/>
        <p:nvPr/>
      </p:nvGrpSpPr>
      <p:grpSpPr>
        <a:xfrm>
          <a:off x="0" y="0"/>
          <a:ext cx="0" cy="0"/>
          <a:chOff x="0" y="0"/>
          <a:chExt cx="0" cy="0"/>
        </a:xfrm>
      </p:grpSpPr>
      <p:sp>
        <p:nvSpPr>
          <p:cNvPr id="728" name="Google Shape;728;g504fed6b85_0_19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What if there isn’t enough gas sent to cover the transaction? The transaction runs out of gas and is therefore considered as invalid. The transaction is reversed, and a failed transaction is recorded onto the blockchain. Since all the gas has already been expended by the network, no gas is refunded to the user.</a:t>
            </a:r>
            <a:endParaRPr b="0" i="0" sz="1400" u="none" cap="none" strike="noStrike">
              <a:solidFill>
                <a:srgbClr val="000000"/>
              </a:solidFill>
              <a:latin typeface="Lato"/>
              <a:ea typeface="Lato"/>
              <a:cs typeface="Lato"/>
              <a:sym typeface="Lato"/>
            </a:endParaRPr>
          </a:p>
        </p:txBody>
      </p:sp>
      <p:sp>
        <p:nvSpPr>
          <p:cNvPr id="729" name="Google Shape;729;g504fed6b85_0_19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6" name="Shape 736"/>
        <p:cNvGrpSpPr/>
        <p:nvPr/>
      </p:nvGrpSpPr>
      <p:grpSpPr>
        <a:xfrm>
          <a:off x="0" y="0"/>
          <a:ext cx="0" cy="0"/>
          <a:chOff x="0" y="0"/>
          <a:chExt cx="0" cy="0"/>
        </a:xfrm>
      </p:grpSpPr>
      <p:sp>
        <p:nvSpPr>
          <p:cNvPr id="737" name="Google Shape;737;g504fed6b85_0_1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Now, let’s look at how gas fees are used to align miner incentives. The gas fee is given to the miner’s address. This is because they have used computational effort to validate transactions. The gas fee is the reward or incentive to contribute to the network. Additionally, miners can choose which transactions to validate and ignore. The greater the gas price the sender sets, the more likely the miner is to select the block. This is because they gain greater value per unit of computational power.</a:t>
            </a:r>
            <a:endParaRPr sz="1400">
              <a:solidFill>
                <a:srgbClr val="000000"/>
              </a:solidFill>
            </a:endParaRPr>
          </a:p>
        </p:txBody>
      </p:sp>
      <p:sp>
        <p:nvSpPr>
          <p:cNvPr id="738" name="Google Shape;738;g504fed6b85_0_18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5" name="Shape 745"/>
        <p:cNvGrpSpPr/>
        <p:nvPr/>
      </p:nvGrpSpPr>
      <p:grpSpPr>
        <a:xfrm>
          <a:off x="0" y="0"/>
          <a:ext cx="0" cy="0"/>
          <a:chOff x="0" y="0"/>
          <a:chExt cx="0" cy="0"/>
        </a:xfrm>
      </p:grpSpPr>
      <p:sp>
        <p:nvSpPr>
          <p:cNvPr id="746" name="Google Shape;746;g504fed6b85_0_2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1400">
                <a:solidFill>
                  <a:srgbClr val="000000"/>
                </a:solidFill>
                <a:latin typeface="Arial"/>
                <a:ea typeface="Arial"/>
                <a:cs typeface="Arial"/>
                <a:sym typeface="Arial"/>
              </a:rPr>
              <a:t>Finally, gas is also used to pay for storage. Storage fees are measured in proportion to the smallest multiple of 32 bytes used. As Ethereum is a distributed system, any increase in storage increases the size of the Ethereum state on every node. Therefore, there are incentives to limit data storage and there is a fee for adding data to storage. There is also a refund given if a transaction frees up data in storage.</a:t>
            </a:r>
            <a:endParaRPr i="0" sz="1400" u="none" cap="none" strike="noStrike">
              <a:solidFill>
                <a:srgbClr val="000000"/>
              </a:solidFill>
              <a:latin typeface="Arial"/>
              <a:ea typeface="Arial"/>
              <a:cs typeface="Arial"/>
              <a:sym typeface="Arial"/>
            </a:endParaRPr>
          </a:p>
        </p:txBody>
      </p:sp>
      <p:sp>
        <p:nvSpPr>
          <p:cNvPr id="747" name="Google Shape;747;g504fed6b85_0_2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4" name="Shape 754"/>
        <p:cNvGrpSpPr/>
        <p:nvPr/>
      </p:nvGrpSpPr>
      <p:grpSpPr>
        <a:xfrm>
          <a:off x="0" y="0"/>
          <a:ext cx="0" cy="0"/>
          <a:chOff x="0" y="0"/>
          <a:chExt cx="0" cy="0"/>
        </a:xfrm>
      </p:grpSpPr>
      <p:sp>
        <p:nvSpPr>
          <p:cNvPr id="755" name="Google Shape;755;g504fed6b85_0_2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756" name="Google Shape;756;g504fed6b85_0_25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6" name="Shape 766"/>
        <p:cNvGrpSpPr/>
        <p:nvPr/>
      </p:nvGrpSpPr>
      <p:grpSpPr>
        <a:xfrm>
          <a:off x="0" y="0"/>
          <a:ext cx="0" cy="0"/>
          <a:chOff x="0" y="0"/>
          <a:chExt cx="0" cy="0"/>
        </a:xfrm>
      </p:grpSpPr>
      <p:sp>
        <p:nvSpPr>
          <p:cNvPr id="767" name="Google Shape;767;g504fed6b85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t/>
            </a:r>
            <a:endParaRPr/>
          </a:p>
        </p:txBody>
      </p:sp>
      <p:sp>
        <p:nvSpPr>
          <p:cNvPr id="768" name="Google Shape;768;g504fed6b85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4" name="Shape 774"/>
        <p:cNvGrpSpPr/>
        <p:nvPr/>
      </p:nvGrpSpPr>
      <p:grpSpPr>
        <a:xfrm>
          <a:off x="0" y="0"/>
          <a:ext cx="0" cy="0"/>
          <a:chOff x="0" y="0"/>
          <a:chExt cx="0" cy="0"/>
        </a:xfrm>
      </p:grpSpPr>
      <p:sp>
        <p:nvSpPr>
          <p:cNvPr id="775" name="Google Shape;775;g504d49293a_0_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lang="en-US"/>
              <a:t>normal contract: expecting government to enforce the law the way it was intended</a:t>
            </a:r>
            <a:endParaRPr/>
          </a:p>
          <a:p>
            <a:pPr indent="0" lvl="0" marL="0" marR="0" rtl="0" algn="l">
              <a:spcBef>
                <a:spcPts val="0"/>
              </a:spcBef>
              <a:spcAft>
                <a:spcPts val="0"/>
              </a:spcAft>
              <a:buNone/>
            </a:pPr>
            <a:r>
              <a:rPr lang="en-US"/>
              <a:t>this hasn’t actually been decentralized yet</a:t>
            </a:r>
            <a:endParaRPr/>
          </a:p>
        </p:txBody>
      </p:sp>
      <p:sp>
        <p:nvSpPr>
          <p:cNvPr id="776" name="Google Shape;776;g504d49293a_0_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5" name="Shape 785"/>
        <p:cNvGrpSpPr/>
        <p:nvPr/>
      </p:nvGrpSpPr>
      <p:grpSpPr>
        <a:xfrm>
          <a:off x="0" y="0"/>
          <a:ext cx="0" cy="0"/>
          <a:chOff x="0" y="0"/>
          <a:chExt cx="0" cy="0"/>
        </a:xfrm>
      </p:grpSpPr>
      <p:sp>
        <p:nvSpPr>
          <p:cNvPr id="786" name="Google Shape;786;g504d49293a_0_1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787" name="Google Shape;787;g504d49293a_0_12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5" name="Shape 795"/>
        <p:cNvGrpSpPr/>
        <p:nvPr/>
      </p:nvGrpSpPr>
      <p:grpSpPr>
        <a:xfrm>
          <a:off x="0" y="0"/>
          <a:ext cx="0" cy="0"/>
          <a:chOff x="0" y="0"/>
          <a:chExt cx="0" cy="0"/>
        </a:xfrm>
      </p:grpSpPr>
      <p:sp>
        <p:nvSpPr>
          <p:cNvPr id="796" name="Google Shape;796;g504d49293a_0_1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797" name="Google Shape;797;g504d49293a_0_15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3" name="Shape 803"/>
        <p:cNvGrpSpPr/>
        <p:nvPr/>
      </p:nvGrpSpPr>
      <p:grpSpPr>
        <a:xfrm>
          <a:off x="0" y="0"/>
          <a:ext cx="0" cy="0"/>
          <a:chOff x="0" y="0"/>
          <a:chExt cx="0" cy="0"/>
        </a:xfrm>
      </p:grpSpPr>
      <p:sp>
        <p:nvSpPr>
          <p:cNvPr id="804" name="Google Shape;804;g504fed6b85_3_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805" name="Google Shape;805;g504fed6b85_3_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2" name="Shape 812"/>
        <p:cNvGrpSpPr/>
        <p:nvPr/>
      </p:nvGrpSpPr>
      <p:grpSpPr>
        <a:xfrm>
          <a:off x="0" y="0"/>
          <a:ext cx="0" cy="0"/>
          <a:chOff x="0" y="0"/>
          <a:chExt cx="0" cy="0"/>
        </a:xfrm>
      </p:grpSpPr>
      <p:sp>
        <p:nvSpPr>
          <p:cNvPr id="813" name="Google Shape;813;g504d49293a_0_1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814" name="Google Shape;814;g504d49293a_0_18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6" name="Shape 836"/>
        <p:cNvGrpSpPr/>
        <p:nvPr/>
      </p:nvGrpSpPr>
      <p:grpSpPr>
        <a:xfrm>
          <a:off x="0" y="0"/>
          <a:ext cx="0" cy="0"/>
          <a:chOff x="0" y="0"/>
          <a:chExt cx="0" cy="0"/>
        </a:xfrm>
      </p:grpSpPr>
      <p:sp>
        <p:nvSpPr>
          <p:cNvPr id="837" name="Google Shape;837;g504d49293a_0_2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rPr lang="en-US" sz="1200"/>
              <a:t>change this slide to say: you download a mini computer onto your computer to run the smart contract code</a:t>
            </a:r>
            <a:endParaRPr b="0" i="0" sz="1200" u="none" cap="none" strike="noStrike">
              <a:solidFill>
                <a:schemeClr val="dk1"/>
              </a:solidFill>
              <a:latin typeface="Lato"/>
              <a:ea typeface="Lato"/>
              <a:cs typeface="Lato"/>
              <a:sym typeface="Lato"/>
            </a:endParaRPr>
          </a:p>
        </p:txBody>
      </p:sp>
      <p:sp>
        <p:nvSpPr>
          <p:cNvPr id="838" name="Google Shape;838;g504d49293a_0_22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7" name="Shape 847"/>
        <p:cNvGrpSpPr/>
        <p:nvPr/>
      </p:nvGrpSpPr>
      <p:grpSpPr>
        <a:xfrm>
          <a:off x="0" y="0"/>
          <a:ext cx="0" cy="0"/>
          <a:chOff x="0" y="0"/>
          <a:chExt cx="0" cy="0"/>
        </a:xfrm>
      </p:grpSpPr>
      <p:sp>
        <p:nvSpPr>
          <p:cNvPr id="848" name="Google Shape;848;g504fed6b85_3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rPr lang="en-US" sz="1200"/>
              <a:t>Explain that ‘decentralized’ is a spectrum, and that a dapp is not </a:t>
            </a:r>
            <a:r>
              <a:rPr lang="en-US" sz="1200"/>
              <a:t>inherently fully decentralized just by having smart contracts. Dapps *can* have these properties, and we push developers to choose to make their dapps such that they have these properties. </a:t>
            </a:r>
            <a:endParaRPr b="0" i="0" sz="1200" u="none" cap="none" strike="noStrike">
              <a:solidFill>
                <a:schemeClr val="dk1"/>
              </a:solidFill>
              <a:latin typeface="Lato"/>
              <a:ea typeface="Lato"/>
              <a:cs typeface="Lato"/>
              <a:sym typeface="Lato"/>
            </a:endParaRPr>
          </a:p>
        </p:txBody>
      </p:sp>
      <p:sp>
        <p:nvSpPr>
          <p:cNvPr id="849" name="Google Shape;849;g504fed6b85_3_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7" name="Shape 857"/>
        <p:cNvGrpSpPr/>
        <p:nvPr/>
      </p:nvGrpSpPr>
      <p:grpSpPr>
        <a:xfrm>
          <a:off x="0" y="0"/>
          <a:ext cx="0" cy="0"/>
          <a:chOff x="0" y="0"/>
          <a:chExt cx="0" cy="0"/>
        </a:xfrm>
      </p:grpSpPr>
      <p:sp>
        <p:nvSpPr>
          <p:cNvPr id="858" name="Google Shape;858;g5060c22974_5_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9" name="Google Shape;859;g5060c22974_5_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0" name="Google Shape;860;g5060c22974_5_2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0" name="Shape 870"/>
        <p:cNvGrpSpPr/>
        <p:nvPr/>
      </p:nvGrpSpPr>
      <p:grpSpPr>
        <a:xfrm>
          <a:off x="0" y="0"/>
          <a:ext cx="0" cy="0"/>
          <a:chOff x="0" y="0"/>
          <a:chExt cx="0" cy="0"/>
        </a:xfrm>
      </p:grpSpPr>
      <p:sp>
        <p:nvSpPr>
          <p:cNvPr id="871" name="Google Shape;871;g4ce589fda0_3_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2" name="Google Shape;872;g4ce589fda0_3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73" name="Google Shape;873;g4ce589fda0_3_5: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90" name="Shape 890"/>
        <p:cNvGrpSpPr/>
        <p:nvPr/>
      </p:nvGrpSpPr>
      <p:grpSpPr>
        <a:xfrm>
          <a:off x="0" y="0"/>
          <a:ext cx="0" cy="0"/>
          <a:chOff x="0" y="0"/>
          <a:chExt cx="0" cy="0"/>
        </a:xfrm>
      </p:grpSpPr>
      <p:sp>
        <p:nvSpPr>
          <p:cNvPr id="891" name="Google Shape;891;g7d2f194665_0_12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2400" u="none" cap="none" strike="noStrike">
              <a:solidFill>
                <a:schemeClr val="dk1"/>
              </a:solidFill>
              <a:latin typeface="Lato"/>
              <a:ea typeface="Lato"/>
              <a:cs typeface="Lato"/>
              <a:sym typeface="Lato"/>
            </a:endParaRPr>
          </a:p>
        </p:txBody>
      </p:sp>
      <p:sp>
        <p:nvSpPr>
          <p:cNvPr id="892" name="Google Shape;892;g7d2f194665_0_12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2" name="Shape 902"/>
        <p:cNvGrpSpPr/>
        <p:nvPr/>
      </p:nvGrpSpPr>
      <p:grpSpPr>
        <a:xfrm>
          <a:off x="0" y="0"/>
          <a:ext cx="0" cy="0"/>
          <a:chOff x="0" y="0"/>
          <a:chExt cx="0" cy="0"/>
        </a:xfrm>
      </p:grpSpPr>
      <p:sp>
        <p:nvSpPr>
          <p:cNvPr id="903" name="Google Shape;903;g7d2f194665_0_1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904" name="Google Shape;904;g7d2f194665_0_124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0" name="Shape 910"/>
        <p:cNvGrpSpPr/>
        <p:nvPr/>
      </p:nvGrpSpPr>
      <p:grpSpPr>
        <a:xfrm>
          <a:off x="0" y="0"/>
          <a:ext cx="0" cy="0"/>
          <a:chOff x="0" y="0"/>
          <a:chExt cx="0" cy="0"/>
        </a:xfrm>
      </p:grpSpPr>
      <p:sp>
        <p:nvSpPr>
          <p:cNvPr id="911" name="Google Shape;911;g7d2f194665_0_12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rPr lang="en-US" sz="1200"/>
              <a:t>As mentioned before, Bitcoin is a trustless environment full of peers you don’t trust. We know how the Proof-of-Work protocol works, we’re now going to explore how we turn that high level analysis into a reality.</a:t>
            </a:r>
            <a:endParaRPr sz="1200"/>
          </a:p>
          <a:p>
            <a:pPr indent="0" lvl="0" marL="0" marR="0" rtl="0" algn="l">
              <a:spcBef>
                <a:spcPts val="0"/>
              </a:spcBef>
              <a:spcAft>
                <a:spcPts val="0"/>
              </a:spcAft>
              <a:buClr>
                <a:schemeClr val="dk1"/>
              </a:buClr>
              <a:buFont typeface="Lato"/>
              <a:buNone/>
            </a:pPr>
            <a:r>
              <a:t/>
            </a:r>
            <a:endParaRPr sz="1200"/>
          </a:p>
          <a:p>
            <a:pPr indent="0" lvl="0" marL="0" marR="0" rtl="0" algn="l">
              <a:spcBef>
                <a:spcPts val="0"/>
              </a:spcBef>
              <a:spcAft>
                <a:spcPts val="0"/>
              </a:spcAft>
              <a:buClr>
                <a:schemeClr val="dk1"/>
              </a:buClr>
              <a:buFont typeface="Lato"/>
              <a:buNone/>
            </a:pPr>
            <a:r>
              <a:rPr lang="en-US" sz="1200"/>
              <a:t>All information is just digital data, 0s and 1s, and that data can be manipulated at any time. For example, if I send Aparna some information through Gloria, what’s to stop her from screwing up the data before she passes it along? We need something to detect when information is tampered, whether information that’s being received from the past or information that’s being transmitted in the present. Through the use of cryptographic hash functions, we’re able to give each piece of information a fingerprint based on the information it represents. Each human being fortunately (or unfortunately for bank robbers) has a 10 fingerprints unique to them which can be used to identify you. Banks, the DMV, your phone, all of the following identify you based solely on your fingerprint. It’s something that only you have. At least, according to probability. Similarly, functions have been designed to give a piece of information a unique identifier.</a:t>
            </a:r>
            <a:endParaRPr sz="1200"/>
          </a:p>
          <a:p>
            <a:pPr indent="0" lvl="0" marL="0" marR="0" rtl="0" algn="l">
              <a:spcBef>
                <a:spcPts val="0"/>
              </a:spcBef>
              <a:spcAft>
                <a:spcPts val="0"/>
              </a:spcAft>
              <a:buClr>
                <a:schemeClr val="dk1"/>
              </a:buClr>
              <a:buFont typeface="Lato"/>
              <a:buNone/>
            </a:pPr>
            <a:r>
              <a:t/>
            </a:r>
            <a:endParaRPr sz="1200"/>
          </a:p>
          <a:p>
            <a:pPr indent="0" lvl="0" marL="0" marR="0" rtl="0" algn="l">
              <a:spcBef>
                <a:spcPts val="0"/>
              </a:spcBef>
              <a:spcAft>
                <a:spcPts val="0"/>
              </a:spcAft>
              <a:buClr>
                <a:schemeClr val="dk1"/>
              </a:buClr>
              <a:buFont typeface="Lato"/>
              <a:buNone/>
            </a:pPr>
            <a:r>
              <a:rPr lang="en-US" sz="1200"/>
              <a:t>random number generator -&gt; </a:t>
            </a:r>
            <a:r>
              <a:rPr lang="en-US" sz="1200"/>
              <a:t>private key -&gt; ecsda: elliptical curve scalar function (one-way function)-&gt; hash function sha-256 -&gt; public key hash -&gt; bech32 bitcoin address (wallet address)</a:t>
            </a:r>
            <a:endParaRPr sz="1200"/>
          </a:p>
          <a:p>
            <a:pPr indent="0" lvl="0" marL="0" marR="0" rtl="0" algn="l">
              <a:spcBef>
                <a:spcPts val="0"/>
              </a:spcBef>
              <a:spcAft>
                <a:spcPts val="0"/>
              </a:spcAft>
              <a:buClr>
                <a:schemeClr val="dk1"/>
              </a:buClr>
              <a:buFont typeface="Lato"/>
              <a:buNone/>
            </a:pPr>
            <a:r>
              <a:t/>
            </a:r>
            <a:endParaRPr sz="1200"/>
          </a:p>
          <a:p>
            <a:pPr indent="0" lvl="0" marL="0" marR="0" rtl="0" algn="l">
              <a:spcBef>
                <a:spcPts val="0"/>
              </a:spcBef>
              <a:spcAft>
                <a:spcPts val="0"/>
              </a:spcAft>
              <a:buClr>
                <a:schemeClr val="dk1"/>
              </a:buClr>
              <a:buFont typeface="Lato"/>
              <a:buNone/>
            </a:pPr>
            <a:r>
              <a:t/>
            </a:r>
            <a:endParaRPr sz="1200"/>
          </a:p>
          <a:p>
            <a:pPr indent="0" lvl="0" marL="0" marR="0" rtl="0" algn="l">
              <a:spcBef>
                <a:spcPts val="0"/>
              </a:spcBef>
              <a:spcAft>
                <a:spcPts val="0"/>
              </a:spcAft>
              <a:buClr>
                <a:schemeClr val="dk1"/>
              </a:buClr>
              <a:buFont typeface="Lato"/>
              <a:buNone/>
            </a:pPr>
            <a:r>
              <a:t/>
            </a:r>
            <a:endParaRPr sz="1200"/>
          </a:p>
        </p:txBody>
      </p:sp>
      <p:sp>
        <p:nvSpPr>
          <p:cNvPr id="912" name="Google Shape;912;g7d2f194665_0_129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1" name="Shape 921"/>
        <p:cNvGrpSpPr/>
        <p:nvPr/>
      </p:nvGrpSpPr>
      <p:grpSpPr>
        <a:xfrm>
          <a:off x="0" y="0"/>
          <a:ext cx="0" cy="0"/>
          <a:chOff x="0" y="0"/>
          <a:chExt cx="0" cy="0"/>
        </a:xfrm>
      </p:grpSpPr>
      <p:sp>
        <p:nvSpPr>
          <p:cNvPr id="922" name="Google Shape;922;g7d2f194665_0_130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rPr lang="en-US" sz="1800"/>
              <a:t>The avalanche effect alludes back to the first slide, where I mentioned that even very similar inputs produce remarkably different outputs. </a:t>
            </a:r>
            <a:endParaRPr sz="1800"/>
          </a:p>
          <a:p>
            <a:pPr indent="0" lvl="0" marL="0" marR="0" rtl="0" algn="l">
              <a:spcBef>
                <a:spcPts val="0"/>
              </a:spcBef>
              <a:spcAft>
                <a:spcPts val="0"/>
              </a:spcAft>
              <a:buClr>
                <a:schemeClr val="dk1"/>
              </a:buClr>
              <a:buFont typeface="Lato"/>
              <a:buNone/>
            </a:pPr>
            <a:r>
              <a:t/>
            </a:r>
            <a:endParaRPr sz="1800"/>
          </a:p>
          <a:p>
            <a:pPr indent="0" lvl="0" marL="0" marR="0" rtl="0" algn="l">
              <a:spcBef>
                <a:spcPts val="0"/>
              </a:spcBef>
              <a:spcAft>
                <a:spcPts val="0"/>
              </a:spcAft>
              <a:buClr>
                <a:schemeClr val="dk1"/>
              </a:buClr>
              <a:buFont typeface="Lato"/>
              <a:buNone/>
            </a:pPr>
            <a:r>
              <a:rPr lang="en-US" sz="1800"/>
              <a:t>The avalanche effect states that a small change in the input produces a pseudorandom change in the output. In other words, if someone is trying to guess the input that produces the output of some particular hash, they can’t play hot and cold by examining the changes in the output. There should be no correlation between the change of the input and the change of the output.</a:t>
            </a:r>
            <a:endParaRPr b="0" i="0" sz="1800" u="none" cap="none" strike="noStrike">
              <a:solidFill>
                <a:schemeClr val="dk1"/>
              </a:solidFill>
              <a:latin typeface="Lato"/>
              <a:ea typeface="Lato"/>
              <a:cs typeface="Lato"/>
              <a:sym typeface="Lato"/>
            </a:endParaRPr>
          </a:p>
        </p:txBody>
      </p:sp>
      <p:sp>
        <p:nvSpPr>
          <p:cNvPr id="923" name="Google Shape;923;g7d2f194665_0_130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1" name="Shape 931"/>
        <p:cNvGrpSpPr/>
        <p:nvPr/>
      </p:nvGrpSpPr>
      <p:grpSpPr>
        <a:xfrm>
          <a:off x="0" y="0"/>
          <a:ext cx="0" cy="0"/>
          <a:chOff x="0" y="0"/>
          <a:chExt cx="0" cy="0"/>
        </a:xfrm>
      </p:grpSpPr>
      <p:sp>
        <p:nvSpPr>
          <p:cNvPr id="932" name="Google Shape;932;g7d2f194665_0_13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sz="1200"/>
          </a:p>
        </p:txBody>
      </p:sp>
      <p:sp>
        <p:nvSpPr>
          <p:cNvPr id="933" name="Google Shape;933;g7d2f194665_0_132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3" name="Shape 963"/>
        <p:cNvGrpSpPr/>
        <p:nvPr/>
      </p:nvGrpSpPr>
      <p:grpSpPr>
        <a:xfrm>
          <a:off x="0" y="0"/>
          <a:ext cx="0" cy="0"/>
          <a:chOff x="0" y="0"/>
          <a:chExt cx="0" cy="0"/>
        </a:xfrm>
      </p:grpSpPr>
      <p:sp>
        <p:nvSpPr>
          <p:cNvPr id="964" name="Google Shape;964;g7d2f194665_0_13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rPr lang="en-US" sz="1200"/>
              <a:t>prev block hash: classic linked list example, chain of the blockchain, thisblock.hash is the prevblovkhash.nextblock</a:t>
            </a:r>
            <a:endParaRPr sz="1200"/>
          </a:p>
          <a:p>
            <a:pPr indent="0" lvl="0" marL="0" marR="0" rtl="0" algn="l">
              <a:spcBef>
                <a:spcPts val="0"/>
              </a:spcBef>
              <a:spcAft>
                <a:spcPts val="0"/>
              </a:spcAft>
              <a:buClr>
                <a:schemeClr val="dk1"/>
              </a:buClr>
              <a:buFont typeface="Lato"/>
              <a:buNone/>
            </a:pPr>
            <a:r>
              <a:rPr lang="en-US" sz="1200"/>
              <a:t>merkle root: root of the tree of transactions why root ?</a:t>
            </a:r>
            <a:endParaRPr sz="1200"/>
          </a:p>
          <a:p>
            <a:pPr indent="0" lvl="0" marL="0" marR="0" rtl="0" algn="l">
              <a:spcBef>
                <a:spcPts val="0"/>
              </a:spcBef>
              <a:spcAft>
                <a:spcPts val="0"/>
              </a:spcAft>
              <a:buClr>
                <a:schemeClr val="dk1"/>
              </a:buClr>
              <a:buFont typeface="Lato"/>
              <a:buNone/>
            </a:pPr>
            <a:r>
              <a:rPr lang="en-US" sz="1200"/>
              <a:t>nonce: variable that is incremented by poW this allows miners to guess a valid hash smaller than the target</a:t>
            </a:r>
            <a:endParaRPr sz="1200"/>
          </a:p>
          <a:p>
            <a:pPr indent="0" lvl="0" marL="0" marR="0" rtl="0" algn="l">
              <a:spcBef>
                <a:spcPts val="0"/>
              </a:spcBef>
              <a:spcAft>
                <a:spcPts val="0"/>
              </a:spcAft>
              <a:buClr>
                <a:schemeClr val="dk1"/>
              </a:buClr>
              <a:buFont typeface="Lato"/>
              <a:buNone/>
            </a:pPr>
            <a:r>
              <a:rPr lang="en-US" sz="1200"/>
              <a:t>some other metadata include timestamp, version number of software, </a:t>
            </a:r>
            <a:r>
              <a:rPr lang="en-US" sz="1200"/>
              <a:t>difficulty</a:t>
            </a:r>
            <a:r>
              <a:rPr lang="en-US" sz="1200"/>
              <a:t> of poW</a:t>
            </a:r>
            <a:endParaRPr sz="1200"/>
          </a:p>
          <a:p>
            <a:pPr indent="0" lvl="0" marL="0" marR="0" rtl="0" algn="l">
              <a:spcBef>
                <a:spcPts val="0"/>
              </a:spcBef>
              <a:spcAft>
                <a:spcPts val="0"/>
              </a:spcAft>
              <a:buClr>
                <a:schemeClr val="dk1"/>
              </a:buClr>
              <a:buFont typeface="Lato"/>
              <a:buNone/>
            </a:pPr>
            <a:r>
              <a:t/>
            </a:r>
            <a:endParaRPr sz="1200"/>
          </a:p>
        </p:txBody>
      </p:sp>
      <p:sp>
        <p:nvSpPr>
          <p:cNvPr id="965" name="Google Shape;965;g7d2f194665_0_138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75" name="Shape 975"/>
        <p:cNvGrpSpPr/>
        <p:nvPr/>
      </p:nvGrpSpPr>
      <p:grpSpPr>
        <a:xfrm>
          <a:off x="0" y="0"/>
          <a:ext cx="0" cy="0"/>
          <a:chOff x="0" y="0"/>
          <a:chExt cx="0" cy="0"/>
        </a:xfrm>
      </p:grpSpPr>
      <p:sp>
        <p:nvSpPr>
          <p:cNvPr id="976" name="Google Shape;976;g7d2f194665_0_135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rPr lang="en-US" sz="1200"/>
              <a:t>REJECTION by the network due to difference</a:t>
            </a:r>
            <a:endParaRPr b="0" i="0" sz="1200" u="none" cap="none" strike="noStrike">
              <a:solidFill>
                <a:schemeClr val="dk1"/>
              </a:solidFill>
              <a:latin typeface="Lato"/>
              <a:ea typeface="Lato"/>
              <a:cs typeface="Lato"/>
              <a:sym typeface="Lato"/>
            </a:endParaRPr>
          </a:p>
        </p:txBody>
      </p:sp>
      <p:sp>
        <p:nvSpPr>
          <p:cNvPr id="977" name="Google Shape;977;g7d2f194665_0_135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2" name="Shape 1002"/>
        <p:cNvGrpSpPr/>
        <p:nvPr/>
      </p:nvGrpSpPr>
      <p:grpSpPr>
        <a:xfrm>
          <a:off x="0" y="0"/>
          <a:ext cx="0" cy="0"/>
          <a:chOff x="0" y="0"/>
          <a:chExt cx="0" cy="0"/>
        </a:xfrm>
      </p:grpSpPr>
      <p:sp>
        <p:nvSpPr>
          <p:cNvPr id="1003" name="Google Shape;1003;g7d2f194665_0_14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None/>
            </a:pPr>
            <a:r>
              <a:rPr lang="en-US" sz="1400"/>
              <a:t>4. find valid nonce  </a:t>
            </a:r>
            <a:endParaRPr sz="1400"/>
          </a:p>
          <a:p>
            <a:pPr indent="-317500" lvl="0" marL="457200" marR="0" rtl="0" algn="l">
              <a:spcBef>
                <a:spcPts val="0"/>
              </a:spcBef>
              <a:spcAft>
                <a:spcPts val="0"/>
              </a:spcAft>
              <a:buSzPts val="1400"/>
              <a:buChar char="-"/>
            </a:pPr>
            <a:r>
              <a:rPr lang="en-US" sz="1400"/>
              <a:t>Find the proof-of-work </a:t>
            </a:r>
            <a:endParaRPr sz="1400"/>
          </a:p>
          <a:p>
            <a:pPr indent="-317500" lvl="0" marL="457200" marR="0" rtl="0" algn="l">
              <a:spcBef>
                <a:spcPts val="0"/>
              </a:spcBef>
              <a:spcAft>
                <a:spcPts val="0"/>
              </a:spcAft>
              <a:buSzPts val="1400"/>
              <a:buChar char="-"/>
            </a:pPr>
            <a:r>
              <a:rPr lang="en-US" sz="1400"/>
              <a:t>Expend computational power (depends on the hardware you’re using - which we will dive into) </a:t>
            </a:r>
            <a:endParaRPr sz="1400"/>
          </a:p>
          <a:p>
            <a:pPr indent="-317500" lvl="0" marL="457200" marR="0" rtl="0" algn="l">
              <a:spcBef>
                <a:spcPts val="0"/>
              </a:spcBef>
              <a:spcAft>
                <a:spcPts val="0"/>
              </a:spcAft>
              <a:buSzPts val="1400"/>
              <a:buChar char="-"/>
            </a:pPr>
            <a:r>
              <a:rPr lang="en-US" sz="1400"/>
              <a:t>Incrementing header nonce first, then coinbase nonce as necessary to change puzzle</a:t>
            </a:r>
            <a:endParaRPr sz="1400"/>
          </a:p>
          <a:p>
            <a:pPr indent="-317500" lvl="1" marL="914400" marR="0" rtl="0" algn="l">
              <a:spcBef>
                <a:spcPts val="0"/>
              </a:spcBef>
              <a:spcAft>
                <a:spcPts val="0"/>
              </a:spcAft>
              <a:buSzPts val="1400"/>
              <a:buChar char="-"/>
            </a:pPr>
            <a:r>
              <a:rPr lang="en-US" sz="1400"/>
              <a:t>coinbase nonce = miners give themselves reward = 12.5 bitcoin through coinbase nonce </a:t>
            </a:r>
            <a:endParaRPr sz="1400"/>
          </a:p>
        </p:txBody>
      </p:sp>
      <p:sp>
        <p:nvSpPr>
          <p:cNvPr id="1004" name="Google Shape;1004;g7d2f194665_0_146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0" name="Shape 1020"/>
        <p:cNvGrpSpPr/>
        <p:nvPr/>
      </p:nvGrpSpPr>
      <p:grpSpPr>
        <a:xfrm>
          <a:off x="0" y="0"/>
          <a:ext cx="0" cy="0"/>
          <a:chOff x="0" y="0"/>
          <a:chExt cx="0" cy="0"/>
        </a:xfrm>
      </p:grpSpPr>
      <p:sp>
        <p:nvSpPr>
          <p:cNvPr id="1021" name="Google Shape;1021;g7d2f194665_0_13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150">
                <a:solidFill>
                  <a:srgbClr val="232629"/>
                </a:solidFill>
                <a:highlight>
                  <a:srgbClr val="FFFFFF"/>
                </a:highlight>
                <a:latin typeface="Arial"/>
                <a:ea typeface="Arial"/>
                <a:cs typeface="Arial"/>
                <a:sym typeface="Arial"/>
              </a:rPr>
              <a:t>If this number is lower than the given </a:t>
            </a:r>
            <a:r>
              <a:rPr lang="en-US" sz="1350">
                <a:solidFill>
                  <a:srgbClr val="232629"/>
                </a:solidFill>
                <a:highlight>
                  <a:srgbClr val="FFFFFF"/>
                </a:highlight>
                <a:latin typeface="Arial"/>
                <a:ea typeface="Arial"/>
                <a:cs typeface="Arial"/>
                <a:sym typeface="Arial"/>
              </a:rPr>
              <a:t>target </a:t>
            </a:r>
            <a:r>
              <a:rPr lang="en-US" sz="1150">
                <a:solidFill>
                  <a:srgbClr val="232629"/>
                </a:solidFill>
                <a:highlight>
                  <a:srgbClr val="FFFFFF"/>
                </a:highlight>
                <a:latin typeface="Arial"/>
                <a:ea typeface="Arial"/>
                <a:cs typeface="Arial"/>
                <a:sym typeface="Arial"/>
              </a:rPr>
              <a:t>number a valid nonce is found</a:t>
            </a:r>
            <a:endParaRPr sz="900"/>
          </a:p>
        </p:txBody>
      </p:sp>
      <p:sp>
        <p:nvSpPr>
          <p:cNvPr id="1022" name="Google Shape;1022;g7d2f194665_0_13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7d2f194665_0_12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1034" name="Google Shape;1034;g7d2f194665_0_125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0" name="Shape 1040"/>
        <p:cNvGrpSpPr/>
        <p:nvPr/>
      </p:nvGrpSpPr>
      <p:grpSpPr>
        <a:xfrm>
          <a:off x="0" y="0"/>
          <a:ext cx="0" cy="0"/>
          <a:chOff x="0" y="0"/>
          <a:chExt cx="0" cy="0"/>
        </a:xfrm>
      </p:grpSpPr>
      <p:sp>
        <p:nvSpPr>
          <p:cNvPr id="1041" name="Google Shape;1041;g7d2f194665_0_12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Lato"/>
              <a:buNone/>
            </a:pPr>
            <a:r>
              <a:t/>
            </a:r>
            <a:endParaRPr b="0" i="0" sz="1200" u="none" cap="none" strike="noStrike">
              <a:solidFill>
                <a:schemeClr val="dk1"/>
              </a:solidFill>
              <a:latin typeface="Lato"/>
              <a:ea typeface="Lato"/>
              <a:cs typeface="Lato"/>
              <a:sym typeface="Lato"/>
            </a:endParaRPr>
          </a:p>
        </p:txBody>
      </p:sp>
      <p:sp>
        <p:nvSpPr>
          <p:cNvPr id="1042" name="Google Shape;1042;g7d2f194665_0_123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48" name="Shape 1048"/>
        <p:cNvGrpSpPr/>
        <p:nvPr/>
      </p:nvGrpSpPr>
      <p:grpSpPr>
        <a:xfrm>
          <a:off x="0" y="0"/>
          <a:ext cx="0" cy="0"/>
          <a:chOff x="0" y="0"/>
          <a:chExt cx="0" cy="0"/>
        </a:xfrm>
      </p:grpSpPr>
      <p:sp>
        <p:nvSpPr>
          <p:cNvPr id="1049" name="Google Shape;1049;g2426b7db8e4_0_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50" name="Google Shape;1050;g2426b7db8e4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51" name="Google Shape;1051;g2426b7db8e4_0_4: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1119fd50af4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60" name="Google Shape;1060;g1119fd50af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61" name="Google Shape;1061;g1119fd50af4_0_0:notes"/>
          <p:cNvSpPr txBox="1"/>
          <p:nvPr>
            <p:ph idx="12" type="sldNum"/>
          </p:nvPr>
        </p:nvSpPr>
        <p:spPr>
          <a:xfrm>
            <a:off x="3884612" y="8685213"/>
            <a:ext cx="2971800" cy="4572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chemeClr val="dk1"/>
              </a:buClr>
              <a:buFont typeface="Lato"/>
              <a:buNone/>
            </a:pPr>
            <a:fld id="{00000000-1234-1234-1234-123412341234}" type="slidenum">
              <a:rPr lang="en-US"/>
              <a:t>‹#›</a:t>
            </a:fld>
            <a:endParaRPr sz="1400">
              <a:solidFill>
                <a:srgbClr val="000000"/>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9.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6.png"/><Relationship Id="rId3" Type="http://schemas.openxmlformats.org/officeDocument/2006/relationships/image" Target="../media/image5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21" name="Shape 21"/>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o Footer">
  <p:cSld name="No Footer">
    <p:spTree>
      <p:nvGrpSpPr>
        <p:cNvPr id="22" name="Shape 22"/>
        <p:cNvGrpSpPr/>
        <p:nvPr/>
      </p:nvGrpSpPr>
      <p:grpSpPr>
        <a:xfrm>
          <a:off x="0" y="0"/>
          <a:ext cx="0" cy="0"/>
          <a:chOff x="0" y="0"/>
          <a:chExt cx="0" cy="0"/>
        </a:xfrm>
      </p:grpSpPr>
      <p:sp>
        <p:nvSpPr>
          <p:cNvPr id="23" name="Google Shape;23;p3"/>
          <p:cNvSpPr/>
          <p:nvPr/>
        </p:nvSpPr>
        <p:spPr>
          <a:xfrm>
            <a:off x="16014450" y="12183700"/>
            <a:ext cx="8072700" cy="1251900"/>
          </a:xfrm>
          <a:prstGeom prst="rect">
            <a:avLst/>
          </a:prstGeom>
          <a:solidFill>
            <a:schemeClr val="l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Version">
  <p:cSld name="No Footer_1">
    <p:bg>
      <p:bgPr>
        <a:solidFill>
          <a:srgbClr val="181818"/>
        </a:solidFill>
      </p:bgPr>
    </p:bg>
    <p:spTree>
      <p:nvGrpSpPr>
        <p:cNvPr id="24" name="Shape 24"/>
        <p:cNvGrpSpPr/>
        <p:nvPr/>
      </p:nvGrpSpPr>
      <p:grpSpPr>
        <a:xfrm>
          <a:off x="0" y="0"/>
          <a:ext cx="0" cy="0"/>
          <a:chOff x="0" y="0"/>
          <a:chExt cx="0" cy="0"/>
        </a:xfrm>
      </p:grpSpPr>
      <p:sp>
        <p:nvSpPr>
          <p:cNvPr id="25" name="Google Shape;25;p4"/>
          <p:cNvSpPr/>
          <p:nvPr/>
        </p:nvSpPr>
        <p:spPr>
          <a:xfrm>
            <a:off x="14725800" y="12130575"/>
            <a:ext cx="9530100" cy="1457700"/>
          </a:xfrm>
          <a:prstGeom prst="rect">
            <a:avLst/>
          </a:prstGeom>
          <a:solidFill>
            <a:srgbClr val="18181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 name="Google Shape;26;p4"/>
          <p:cNvPicPr preferRelativeResize="0"/>
          <p:nvPr/>
        </p:nvPicPr>
        <p:blipFill>
          <a:blip r:embed="rId2">
            <a:alphaModFix/>
          </a:blip>
          <a:stretch>
            <a:fillRect/>
          </a:stretch>
        </p:blipFill>
        <p:spPr>
          <a:xfrm>
            <a:off x="19714425" y="12006575"/>
            <a:ext cx="4541470" cy="1581700"/>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27" name="Shape 27"/>
        <p:cNvGrpSpPr/>
        <p:nvPr/>
      </p:nvGrpSpPr>
      <p:grpSpPr>
        <a:xfrm>
          <a:off x="0" y="0"/>
          <a:ext cx="0" cy="0"/>
          <a:chOff x="0" y="0"/>
          <a:chExt cx="0" cy="0"/>
        </a:xfrm>
      </p:grpSpPr>
      <p:sp>
        <p:nvSpPr>
          <p:cNvPr id="28" name="Google Shape;28;p5"/>
          <p:cNvSpPr txBox="1"/>
          <p:nvPr>
            <p:ph type="title"/>
          </p:nvPr>
        </p:nvSpPr>
        <p:spPr>
          <a:xfrm>
            <a:off x="2925793" y="893096"/>
            <a:ext cx="194718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29" name="Google Shape;29;p5"/>
          <p:cNvSpPr/>
          <p:nvPr/>
        </p:nvSpPr>
        <p:spPr>
          <a:xfrm>
            <a:off x="8627495" y="10683024"/>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30" name="Google Shape;30;p5"/>
          <p:cNvCxnSpPr/>
          <p:nvPr/>
        </p:nvCxnSpPr>
        <p:spPr>
          <a:xfrm>
            <a:off x="10405937"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31" name="Google Shape;31;p5"/>
          <p:cNvSpPr txBox="1"/>
          <p:nvPr/>
        </p:nvSpPr>
        <p:spPr>
          <a:xfrm>
            <a:off x="8745696" y="10748720"/>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5</a:t>
            </a:r>
            <a:endParaRPr sz="1300"/>
          </a:p>
        </p:txBody>
      </p:sp>
      <p:sp>
        <p:nvSpPr>
          <p:cNvPr id="32" name="Google Shape;32;p5"/>
          <p:cNvSpPr/>
          <p:nvPr/>
        </p:nvSpPr>
        <p:spPr>
          <a:xfrm rot="5400000">
            <a:off x="10286495"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3" name="Google Shape;33;p5"/>
          <p:cNvSpPr/>
          <p:nvPr/>
        </p:nvSpPr>
        <p:spPr>
          <a:xfrm>
            <a:off x="8627495" y="2995173"/>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4" name="Google Shape;34;p5"/>
          <p:cNvSpPr txBox="1"/>
          <p:nvPr/>
        </p:nvSpPr>
        <p:spPr>
          <a:xfrm>
            <a:off x="8768005" y="3083171"/>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1</a:t>
            </a:r>
            <a:endParaRPr sz="1300"/>
          </a:p>
        </p:txBody>
      </p:sp>
      <p:sp>
        <p:nvSpPr>
          <p:cNvPr id="35" name="Google Shape;35;p5"/>
          <p:cNvSpPr/>
          <p:nvPr/>
        </p:nvSpPr>
        <p:spPr>
          <a:xfrm rot="5400000">
            <a:off x="10286495"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6" name="Google Shape;36;p5"/>
          <p:cNvSpPr txBox="1"/>
          <p:nvPr/>
        </p:nvSpPr>
        <p:spPr>
          <a:xfrm>
            <a:off x="8745446" y="8870725"/>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4</a:t>
            </a:r>
            <a:endParaRPr sz="1300"/>
          </a:p>
        </p:txBody>
      </p:sp>
      <p:sp>
        <p:nvSpPr>
          <p:cNvPr id="37" name="Google Shape;37;p5"/>
          <p:cNvSpPr/>
          <p:nvPr/>
        </p:nvSpPr>
        <p:spPr>
          <a:xfrm rot="5400000">
            <a:off x="10286495"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8" name="Google Shape;38;p5"/>
          <p:cNvSpPr/>
          <p:nvPr/>
        </p:nvSpPr>
        <p:spPr>
          <a:xfrm rot="5400000">
            <a:off x="10286495"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9" name="Google Shape;39;p5"/>
          <p:cNvSpPr/>
          <p:nvPr/>
        </p:nvSpPr>
        <p:spPr>
          <a:xfrm>
            <a:off x="8627495" y="4912689"/>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0" name="Google Shape;40;p5"/>
          <p:cNvSpPr txBox="1"/>
          <p:nvPr/>
        </p:nvSpPr>
        <p:spPr>
          <a:xfrm>
            <a:off x="8745696" y="4978385"/>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US" sz="5100" u="none" cap="none" strike="noStrike">
                <a:solidFill>
                  <a:srgbClr val="FFFFFF"/>
                </a:solidFill>
                <a:latin typeface="Montserrat"/>
                <a:ea typeface="Montserrat"/>
                <a:cs typeface="Montserrat"/>
                <a:sym typeface="Montserrat"/>
              </a:rPr>
              <a:t>2</a:t>
            </a:r>
            <a:endParaRPr sz="1300"/>
          </a:p>
        </p:txBody>
      </p:sp>
      <p:sp>
        <p:nvSpPr>
          <p:cNvPr id="41" name="Google Shape;41;p5"/>
          <p:cNvSpPr/>
          <p:nvPr/>
        </p:nvSpPr>
        <p:spPr>
          <a:xfrm rot="5400000">
            <a:off x="10286495"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2" name="Google Shape;42;p5"/>
          <p:cNvSpPr txBox="1"/>
          <p:nvPr>
            <p:ph idx="1" type="subTitle"/>
          </p:nvPr>
        </p:nvSpPr>
        <p:spPr>
          <a:xfrm>
            <a:off x="10975189" y="325242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3" name="Google Shape;43;p5"/>
          <p:cNvSpPr txBox="1"/>
          <p:nvPr>
            <p:ph idx="2" type="subTitle"/>
          </p:nvPr>
        </p:nvSpPr>
        <p:spPr>
          <a:xfrm>
            <a:off x="10975189" y="512447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4" name="Google Shape;44;p5"/>
          <p:cNvSpPr txBox="1"/>
          <p:nvPr>
            <p:ph idx="3" type="subTitle"/>
          </p:nvPr>
        </p:nvSpPr>
        <p:spPr>
          <a:xfrm>
            <a:off x="10975189" y="699652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5" name="Google Shape;45;p5"/>
          <p:cNvSpPr txBox="1"/>
          <p:nvPr>
            <p:ph idx="4" type="subTitle"/>
          </p:nvPr>
        </p:nvSpPr>
        <p:spPr>
          <a:xfrm>
            <a:off x="10975189" y="886857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6" name="Google Shape;46;p5"/>
          <p:cNvSpPr txBox="1"/>
          <p:nvPr>
            <p:ph idx="5" type="subTitle"/>
          </p:nvPr>
        </p:nvSpPr>
        <p:spPr>
          <a:xfrm>
            <a:off x="10975189" y="10940275"/>
            <a:ext cx="8233800" cy="569400"/>
          </a:xfrm>
          <a:prstGeom prst="rect">
            <a:avLst/>
          </a:prstGeom>
          <a:noFill/>
          <a:ln>
            <a:noFill/>
          </a:ln>
        </p:spPr>
        <p:txBody>
          <a:bodyPr anchorCtr="0" anchor="ctr" bIns="91425" lIns="91425" spcFirstLastPara="1" rIns="91425" wrap="square" tIns="91425">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7" name="Google Shape;47;p5"/>
          <p:cNvSpPr/>
          <p:nvPr/>
        </p:nvSpPr>
        <p:spPr>
          <a:xfrm>
            <a:off x="8627495" y="8681264"/>
            <a:ext cx="10839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000000"/>
              </a:buClr>
              <a:buFont typeface="Arial"/>
              <a:buNone/>
            </a:pPr>
            <a:r>
              <a:rPr b="1" lang="en-US" sz="5100">
                <a:solidFill>
                  <a:srgbClr val="FFFFFF"/>
                </a:solidFill>
                <a:latin typeface="Montserrat"/>
                <a:ea typeface="Montserrat"/>
                <a:cs typeface="Montserrat"/>
                <a:sym typeface="Montserrat"/>
              </a:rPr>
              <a:t>4</a:t>
            </a:r>
            <a:endParaRPr b="1" i="0" sz="5100" u="none" cap="none" strike="noStrike">
              <a:solidFill>
                <a:srgbClr val="FFFFFF"/>
              </a:solidFill>
              <a:latin typeface="Montserrat"/>
              <a:ea typeface="Montserrat"/>
              <a:cs typeface="Montserrat"/>
              <a:sym typeface="Montserrat"/>
            </a:endParaRPr>
          </a:p>
        </p:txBody>
      </p:sp>
      <p:sp>
        <p:nvSpPr>
          <p:cNvPr id="48" name="Google Shape;48;p5"/>
          <p:cNvSpPr/>
          <p:nvPr/>
        </p:nvSpPr>
        <p:spPr>
          <a:xfrm>
            <a:off x="8627495" y="6796986"/>
            <a:ext cx="10839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9" name="Google Shape;49;p5"/>
          <p:cNvSpPr txBox="1"/>
          <p:nvPr/>
        </p:nvSpPr>
        <p:spPr>
          <a:xfrm>
            <a:off x="8768005" y="6884984"/>
            <a:ext cx="8481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US"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asic">
  <p:cSld name="TITLE_1">
    <p:spTree>
      <p:nvGrpSpPr>
        <p:cNvPr id="50" name="Shape 50"/>
        <p:cNvGrpSpPr/>
        <p:nvPr/>
      </p:nvGrpSpPr>
      <p:grpSpPr>
        <a:xfrm>
          <a:off x="0" y="0"/>
          <a:ext cx="0" cy="0"/>
          <a:chOff x="0" y="0"/>
          <a:chExt cx="0" cy="0"/>
        </a:xfrm>
      </p:grpSpPr>
      <p:sp>
        <p:nvSpPr>
          <p:cNvPr id="51" name="Google Shape;51;p6"/>
          <p:cNvSpPr txBox="1"/>
          <p:nvPr>
            <p:ph type="title"/>
          </p:nvPr>
        </p:nvSpPr>
        <p:spPr>
          <a:xfrm>
            <a:off x="830984" y="500867"/>
            <a:ext cx="22642200" cy="1049700"/>
          </a:xfrm>
          <a:prstGeom prst="rect">
            <a:avLst/>
          </a:prstGeom>
          <a:noFill/>
          <a:ln>
            <a:noFill/>
          </a:ln>
        </p:spPr>
        <p:txBody>
          <a:bodyPr anchorCtr="0" anchor="t" bIns="243750" lIns="243750" spcFirstLastPara="1" rIns="243750" wrap="square" tIns="243750">
            <a:noAutofit/>
          </a:bodyPr>
          <a:lstStyle>
            <a:lvl1pPr lvl="0" rtl="0">
              <a:spcBef>
                <a:spcPts val="0"/>
              </a:spcBef>
              <a:spcAft>
                <a:spcPts val="0"/>
              </a:spcAft>
              <a:buClr>
                <a:srgbClr val="EAA536"/>
              </a:buClr>
              <a:buSzPts val="3200"/>
              <a:buFont typeface="Poppins"/>
              <a:buChar char="●"/>
              <a:defRPr sz="3200">
                <a:solidFill>
                  <a:srgbClr val="EAA536"/>
                </a:solidFill>
                <a:latin typeface="Poppins"/>
                <a:ea typeface="Poppins"/>
                <a:cs typeface="Poppins"/>
                <a:sym typeface="Poppins"/>
              </a:defRPr>
            </a:lvl1pPr>
            <a:lvl2pPr lvl="1" rtl="0">
              <a:spcBef>
                <a:spcPts val="0"/>
              </a:spcBef>
              <a:spcAft>
                <a:spcPts val="0"/>
              </a:spcAft>
              <a:buSzPts val="3200"/>
              <a:buFont typeface="Poppins"/>
              <a:buChar char="○"/>
              <a:defRPr sz="3200">
                <a:latin typeface="Poppins"/>
                <a:ea typeface="Poppins"/>
                <a:cs typeface="Poppins"/>
                <a:sym typeface="Poppins"/>
              </a:defRPr>
            </a:lvl2pPr>
            <a:lvl3pPr lvl="2" rtl="0">
              <a:spcBef>
                <a:spcPts val="0"/>
              </a:spcBef>
              <a:spcAft>
                <a:spcPts val="0"/>
              </a:spcAft>
              <a:buSzPts val="3200"/>
              <a:buFont typeface="Poppins"/>
              <a:buChar char="■"/>
              <a:defRPr sz="3200">
                <a:latin typeface="Poppins"/>
                <a:ea typeface="Poppins"/>
                <a:cs typeface="Poppins"/>
                <a:sym typeface="Poppins"/>
              </a:defRPr>
            </a:lvl3pPr>
            <a:lvl4pPr lvl="3" rtl="0">
              <a:spcBef>
                <a:spcPts val="0"/>
              </a:spcBef>
              <a:spcAft>
                <a:spcPts val="0"/>
              </a:spcAft>
              <a:buSzPts val="3200"/>
              <a:buFont typeface="Poppins"/>
              <a:buChar char="●"/>
              <a:defRPr sz="3200">
                <a:latin typeface="Poppins"/>
                <a:ea typeface="Poppins"/>
                <a:cs typeface="Poppins"/>
                <a:sym typeface="Poppins"/>
              </a:defRPr>
            </a:lvl4pPr>
            <a:lvl5pPr lvl="4" rtl="0">
              <a:spcBef>
                <a:spcPts val="0"/>
              </a:spcBef>
              <a:spcAft>
                <a:spcPts val="0"/>
              </a:spcAft>
              <a:buSzPts val="3200"/>
              <a:buFont typeface="Poppins"/>
              <a:buChar char="○"/>
              <a:defRPr sz="3200">
                <a:latin typeface="Poppins"/>
                <a:ea typeface="Poppins"/>
                <a:cs typeface="Poppins"/>
                <a:sym typeface="Poppins"/>
              </a:defRPr>
            </a:lvl5pPr>
            <a:lvl6pPr lvl="5" rtl="0">
              <a:spcBef>
                <a:spcPts val="0"/>
              </a:spcBef>
              <a:spcAft>
                <a:spcPts val="0"/>
              </a:spcAft>
              <a:buSzPts val="3200"/>
              <a:buFont typeface="Poppins"/>
              <a:buChar char="■"/>
              <a:defRPr sz="3200">
                <a:latin typeface="Poppins"/>
                <a:ea typeface="Poppins"/>
                <a:cs typeface="Poppins"/>
                <a:sym typeface="Poppins"/>
              </a:defRPr>
            </a:lvl6pPr>
            <a:lvl7pPr lvl="6" rtl="0">
              <a:spcBef>
                <a:spcPts val="0"/>
              </a:spcBef>
              <a:spcAft>
                <a:spcPts val="0"/>
              </a:spcAft>
              <a:buSzPts val="3200"/>
              <a:buFont typeface="Poppins"/>
              <a:buChar char="●"/>
              <a:defRPr sz="3200">
                <a:latin typeface="Poppins"/>
                <a:ea typeface="Poppins"/>
                <a:cs typeface="Poppins"/>
                <a:sym typeface="Poppins"/>
              </a:defRPr>
            </a:lvl7pPr>
            <a:lvl8pPr lvl="7" rtl="0">
              <a:spcBef>
                <a:spcPts val="0"/>
              </a:spcBef>
              <a:spcAft>
                <a:spcPts val="0"/>
              </a:spcAft>
              <a:buSzPts val="3200"/>
              <a:buFont typeface="Poppins"/>
              <a:buChar char="○"/>
              <a:defRPr sz="3200">
                <a:latin typeface="Poppins"/>
                <a:ea typeface="Poppins"/>
                <a:cs typeface="Poppins"/>
                <a:sym typeface="Poppins"/>
              </a:defRPr>
            </a:lvl8pPr>
            <a:lvl9pPr lvl="8" rtl="0">
              <a:spcBef>
                <a:spcPts val="0"/>
              </a:spcBef>
              <a:spcAft>
                <a:spcPts val="0"/>
              </a:spcAft>
              <a:buSzPts val="3200"/>
              <a:buFont typeface="Poppins"/>
              <a:buChar char="■"/>
              <a:defRPr sz="3200">
                <a:latin typeface="Poppins"/>
                <a:ea typeface="Poppins"/>
                <a:cs typeface="Poppins"/>
                <a:sym typeface="Poppins"/>
              </a:defRPr>
            </a:lvl9pPr>
          </a:lstStyle>
          <a:p/>
        </p:txBody>
      </p:sp>
      <p:sp>
        <p:nvSpPr>
          <p:cNvPr id="52" name="Google Shape;52;p6"/>
          <p:cNvSpPr txBox="1"/>
          <p:nvPr>
            <p:ph idx="2" type="title"/>
          </p:nvPr>
        </p:nvSpPr>
        <p:spPr>
          <a:xfrm>
            <a:off x="830984" y="1218333"/>
            <a:ext cx="22642200" cy="1527300"/>
          </a:xfrm>
          <a:prstGeom prst="rect">
            <a:avLst/>
          </a:prstGeom>
          <a:noFill/>
          <a:ln>
            <a:noFill/>
          </a:ln>
        </p:spPr>
        <p:txBody>
          <a:bodyPr anchorCtr="0" anchor="t" bIns="243750" lIns="243750" spcFirstLastPara="1" rIns="243750" wrap="square" tIns="243750">
            <a:noAutofit/>
          </a:bodyPr>
          <a:lstStyle>
            <a:lvl1pPr lvl="0" rtl="0">
              <a:spcBef>
                <a:spcPts val="0"/>
              </a:spcBef>
              <a:spcAft>
                <a:spcPts val="0"/>
              </a:spcAft>
              <a:buSzPts val="7500"/>
              <a:buFont typeface="Poppins"/>
              <a:buChar char="●"/>
              <a:defRPr sz="7500">
                <a:latin typeface="Poppins"/>
                <a:ea typeface="Poppins"/>
                <a:cs typeface="Poppins"/>
                <a:sym typeface="Poppins"/>
              </a:defRPr>
            </a:lvl1pPr>
            <a:lvl2pPr lvl="1" rtl="0">
              <a:spcBef>
                <a:spcPts val="0"/>
              </a:spcBef>
              <a:spcAft>
                <a:spcPts val="0"/>
              </a:spcAft>
              <a:buSzPts val="7500"/>
              <a:buFont typeface="Poppins"/>
              <a:buChar char="○"/>
              <a:defRPr sz="7500">
                <a:latin typeface="Poppins"/>
                <a:ea typeface="Poppins"/>
                <a:cs typeface="Poppins"/>
                <a:sym typeface="Poppins"/>
              </a:defRPr>
            </a:lvl2pPr>
            <a:lvl3pPr lvl="2" rtl="0">
              <a:spcBef>
                <a:spcPts val="0"/>
              </a:spcBef>
              <a:spcAft>
                <a:spcPts val="0"/>
              </a:spcAft>
              <a:buSzPts val="7500"/>
              <a:buFont typeface="Poppins"/>
              <a:buChar char="■"/>
              <a:defRPr sz="7500">
                <a:latin typeface="Poppins"/>
                <a:ea typeface="Poppins"/>
                <a:cs typeface="Poppins"/>
                <a:sym typeface="Poppins"/>
              </a:defRPr>
            </a:lvl3pPr>
            <a:lvl4pPr lvl="3" rtl="0">
              <a:spcBef>
                <a:spcPts val="0"/>
              </a:spcBef>
              <a:spcAft>
                <a:spcPts val="0"/>
              </a:spcAft>
              <a:buSzPts val="7500"/>
              <a:buFont typeface="Poppins"/>
              <a:buChar char="●"/>
              <a:defRPr sz="7500">
                <a:latin typeface="Poppins"/>
                <a:ea typeface="Poppins"/>
                <a:cs typeface="Poppins"/>
                <a:sym typeface="Poppins"/>
              </a:defRPr>
            </a:lvl4pPr>
            <a:lvl5pPr lvl="4" rtl="0">
              <a:spcBef>
                <a:spcPts val="0"/>
              </a:spcBef>
              <a:spcAft>
                <a:spcPts val="0"/>
              </a:spcAft>
              <a:buSzPts val="7500"/>
              <a:buFont typeface="Poppins"/>
              <a:buChar char="○"/>
              <a:defRPr sz="7500">
                <a:latin typeface="Poppins"/>
                <a:ea typeface="Poppins"/>
                <a:cs typeface="Poppins"/>
                <a:sym typeface="Poppins"/>
              </a:defRPr>
            </a:lvl5pPr>
            <a:lvl6pPr lvl="5" rtl="0">
              <a:spcBef>
                <a:spcPts val="0"/>
              </a:spcBef>
              <a:spcAft>
                <a:spcPts val="0"/>
              </a:spcAft>
              <a:buSzPts val="7500"/>
              <a:buFont typeface="Poppins"/>
              <a:buChar char="■"/>
              <a:defRPr sz="7500">
                <a:latin typeface="Poppins"/>
                <a:ea typeface="Poppins"/>
                <a:cs typeface="Poppins"/>
                <a:sym typeface="Poppins"/>
              </a:defRPr>
            </a:lvl6pPr>
            <a:lvl7pPr lvl="6" rtl="0">
              <a:spcBef>
                <a:spcPts val="0"/>
              </a:spcBef>
              <a:spcAft>
                <a:spcPts val="0"/>
              </a:spcAft>
              <a:buSzPts val="7500"/>
              <a:buFont typeface="Poppins"/>
              <a:buChar char="●"/>
              <a:defRPr sz="7500">
                <a:latin typeface="Poppins"/>
                <a:ea typeface="Poppins"/>
                <a:cs typeface="Poppins"/>
                <a:sym typeface="Poppins"/>
              </a:defRPr>
            </a:lvl7pPr>
            <a:lvl8pPr lvl="7" rtl="0">
              <a:spcBef>
                <a:spcPts val="0"/>
              </a:spcBef>
              <a:spcAft>
                <a:spcPts val="0"/>
              </a:spcAft>
              <a:buSzPts val="7500"/>
              <a:buFont typeface="Poppins"/>
              <a:buChar char="○"/>
              <a:defRPr sz="7500">
                <a:latin typeface="Poppins"/>
                <a:ea typeface="Poppins"/>
                <a:cs typeface="Poppins"/>
                <a:sym typeface="Poppins"/>
              </a:defRPr>
            </a:lvl8pPr>
            <a:lvl9pPr lvl="8" rtl="0">
              <a:spcBef>
                <a:spcPts val="0"/>
              </a:spcBef>
              <a:spcAft>
                <a:spcPts val="0"/>
              </a:spcAft>
              <a:buSzPts val="7500"/>
              <a:buFont typeface="Poppins"/>
              <a:buChar char="■"/>
              <a:defRPr sz="7500">
                <a:latin typeface="Poppins"/>
                <a:ea typeface="Poppins"/>
                <a:cs typeface="Poppins"/>
                <a:sym typeface="Poppins"/>
              </a:defRPr>
            </a:lvl9pPr>
          </a:lstStyle>
          <a:p/>
        </p:txBody>
      </p:sp>
      <p:pic>
        <p:nvPicPr>
          <p:cNvPr id="53" name="Google Shape;53;p6"/>
          <p:cNvPicPr preferRelativeResize="0"/>
          <p:nvPr/>
        </p:nvPicPr>
        <p:blipFill>
          <a:blip r:embed="rId2">
            <a:alphaModFix/>
          </a:blip>
          <a:stretch>
            <a:fillRect/>
          </a:stretch>
        </p:blipFill>
        <p:spPr>
          <a:xfrm>
            <a:off x="0" y="13421400"/>
            <a:ext cx="24377652" cy="294602"/>
          </a:xfrm>
          <a:prstGeom prst="rect">
            <a:avLst/>
          </a:prstGeom>
          <a:noFill/>
          <a:ln>
            <a:noFill/>
          </a:ln>
        </p:spPr>
      </p:pic>
      <p:pic>
        <p:nvPicPr>
          <p:cNvPr id="54" name="Google Shape;54;p6"/>
          <p:cNvPicPr preferRelativeResize="0"/>
          <p:nvPr/>
        </p:nvPicPr>
        <p:blipFill rotWithShape="1">
          <a:blip r:embed="rId3">
            <a:alphaModFix/>
          </a:blip>
          <a:srcRect b="12347" l="4942" r="68674" t="13628"/>
          <a:stretch/>
        </p:blipFill>
        <p:spPr>
          <a:xfrm>
            <a:off x="23473276" y="12516321"/>
            <a:ext cx="782933" cy="766870"/>
          </a:xfrm>
          <a:prstGeom prst="rect">
            <a:avLst/>
          </a:prstGeom>
          <a:noFill/>
          <a:ln>
            <a:noFill/>
          </a:ln>
        </p:spPr>
      </p:pic>
      <p:sp>
        <p:nvSpPr>
          <p:cNvPr id="55" name="Google Shape;55;p6"/>
          <p:cNvSpPr txBox="1"/>
          <p:nvPr>
            <p:ph idx="1" type="body"/>
          </p:nvPr>
        </p:nvSpPr>
        <p:spPr>
          <a:xfrm>
            <a:off x="830984" y="3386733"/>
            <a:ext cx="22642200" cy="9110400"/>
          </a:xfrm>
          <a:prstGeom prst="rect">
            <a:avLst/>
          </a:prstGeom>
          <a:noFill/>
          <a:ln>
            <a:noFill/>
          </a:ln>
        </p:spPr>
        <p:txBody>
          <a:bodyPr anchorCtr="0" anchor="t" bIns="243750" lIns="243750" spcFirstLastPara="1" rIns="243750" wrap="square" tIns="243750">
            <a:noAutofit/>
          </a:bodyPr>
          <a:lstStyle>
            <a:lvl1pPr indent="-533400" lvl="0" marL="4572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1pPr>
            <a:lvl2pPr indent="-533400" lvl="1" marL="9144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2pPr>
            <a:lvl3pPr indent="-533400" lvl="2" marL="13716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3pPr>
            <a:lvl4pPr indent="-533400" lvl="3" marL="18288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4pPr>
            <a:lvl5pPr indent="-533400" lvl="4" marL="22860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5pPr>
            <a:lvl6pPr indent="-533400" lvl="5" marL="27432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6pPr>
            <a:lvl7pPr indent="-533400" lvl="6" marL="32004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7pPr>
            <a:lvl8pPr indent="-533400" lvl="7" marL="36576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8pPr>
            <a:lvl9pPr indent="-533400" lvl="8" marL="4114800" rtl="0">
              <a:lnSpc>
                <a:spcPct val="115000"/>
              </a:lnSpc>
              <a:spcBef>
                <a:spcPts val="0"/>
              </a:spcBef>
              <a:spcAft>
                <a:spcPts val="0"/>
              </a:spcAft>
              <a:buClr>
                <a:schemeClr val="dk1"/>
              </a:buClr>
              <a:buSzPts val="4800"/>
              <a:buFont typeface="Poppins"/>
              <a:buChar char="■"/>
              <a:defRPr sz="4800">
                <a:solidFill>
                  <a:schemeClr val="dk1"/>
                </a:solidFill>
                <a:latin typeface="Poppins"/>
                <a:ea typeface="Poppins"/>
                <a:cs typeface="Poppins"/>
                <a:sym typeface="Poppins"/>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56" name="Shape 56"/>
        <p:cNvGrpSpPr/>
        <p:nvPr/>
      </p:nvGrpSpPr>
      <p:grpSpPr>
        <a:xfrm>
          <a:off x="0" y="0"/>
          <a:ext cx="0" cy="0"/>
          <a:chOff x="0" y="0"/>
          <a:chExt cx="0" cy="0"/>
        </a:xfrm>
      </p:grpSpPr>
      <p:sp>
        <p:nvSpPr>
          <p:cNvPr id="57" name="Google Shape;57;p7"/>
          <p:cNvSpPr/>
          <p:nvPr/>
        </p:nvSpPr>
        <p:spPr>
          <a:xfrm>
            <a:off x="0" y="13455200"/>
            <a:ext cx="24377700" cy="260700"/>
          </a:xfrm>
          <a:prstGeom prst="rect">
            <a:avLst/>
          </a:prstGeom>
          <a:solidFill>
            <a:schemeClr val="lt2"/>
          </a:solidFill>
          <a:ln>
            <a:noFill/>
          </a:ln>
        </p:spPr>
        <p:txBody>
          <a:bodyPr anchorCtr="0" anchor="ctr" bIns="243750" lIns="243750" spcFirstLastPara="1" rIns="243750" wrap="square" tIns="243750">
            <a:noAutofit/>
          </a:bodyPr>
          <a:lstStyle/>
          <a:p>
            <a:pPr indent="0" lvl="0" marL="0" rtl="0" algn="l">
              <a:spcBef>
                <a:spcPts val="0"/>
              </a:spcBef>
              <a:spcAft>
                <a:spcPts val="0"/>
              </a:spcAft>
              <a:buNone/>
            </a:pPr>
            <a:r>
              <a:t/>
            </a:r>
            <a:endParaRPr/>
          </a:p>
        </p:txBody>
      </p:sp>
      <p:sp>
        <p:nvSpPr>
          <p:cNvPr id="58" name="Google Shape;58;p7"/>
          <p:cNvSpPr txBox="1"/>
          <p:nvPr>
            <p:ph type="title"/>
          </p:nvPr>
        </p:nvSpPr>
        <p:spPr>
          <a:xfrm>
            <a:off x="830984" y="842467"/>
            <a:ext cx="22715700" cy="2216700"/>
          </a:xfrm>
          <a:prstGeom prst="rect">
            <a:avLst/>
          </a:prstGeom>
          <a:noFill/>
          <a:ln>
            <a:noFill/>
          </a:ln>
        </p:spPr>
        <p:txBody>
          <a:bodyPr anchorCtr="0" anchor="ctr" bIns="243750" lIns="243750" spcFirstLastPara="1" rIns="243750" wrap="square" tIns="243750">
            <a:noAutofit/>
          </a:bodyPr>
          <a:lstStyle>
            <a:lvl1pPr lvl="0" rtl="0">
              <a:spcBef>
                <a:spcPts val="0"/>
              </a:spcBef>
              <a:spcAft>
                <a:spcPts val="0"/>
              </a:spcAft>
              <a:buSzPts val="3700"/>
              <a:buChar char="●"/>
              <a:defRPr sz="3700"/>
            </a:lvl1pPr>
            <a:lvl2pPr lvl="1" rtl="0">
              <a:spcBef>
                <a:spcPts val="0"/>
              </a:spcBef>
              <a:spcAft>
                <a:spcPts val="0"/>
              </a:spcAft>
              <a:buSzPts val="3700"/>
              <a:buChar char="○"/>
              <a:defRPr sz="3700"/>
            </a:lvl2pPr>
            <a:lvl3pPr lvl="2" rtl="0">
              <a:spcBef>
                <a:spcPts val="0"/>
              </a:spcBef>
              <a:spcAft>
                <a:spcPts val="0"/>
              </a:spcAft>
              <a:buSzPts val="3700"/>
              <a:buChar char="■"/>
              <a:defRPr sz="3700"/>
            </a:lvl3pPr>
            <a:lvl4pPr lvl="3" rtl="0">
              <a:spcBef>
                <a:spcPts val="0"/>
              </a:spcBef>
              <a:spcAft>
                <a:spcPts val="0"/>
              </a:spcAft>
              <a:buSzPts val="3700"/>
              <a:buChar char="●"/>
              <a:defRPr sz="3700"/>
            </a:lvl4pPr>
            <a:lvl5pPr lvl="4" rtl="0">
              <a:spcBef>
                <a:spcPts val="0"/>
              </a:spcBef>
              <a:spcAft>
                <a:spcPts val="0"/>
              </a:spcAft>
              <a:buSzPts val="3700"/>
              <a:buChar char="○"/>
              <a:defRPr sz="3700"/>
            </a:lvl5pPr>
            <a:lvl6pPr lvl="5" rtl="0">
              <a:spcBef>
                <a:spcPts val="0"/>
              </a:spcBef>
              <a:spcAft>
                <a:spcPts val="0"/>
              </a:spcAft>
              <a:buSzPts val="3700"/>
              <a:buChar char="■"/>
              <a:defRPr sz="3700"/>
            </a:lvl6pPr>
            <a:lvl7pPr lvl="6" rtl="0">
              <a:spcBef>
                <a:spcPts val="0"/>
              </a:spcBef>
              <a:spcAft>
                <a:spcPts val="0"/>
              </a:spcAft>
              <a:buSzPts val="3700"/>
              <a:buChar char="●"/>
              <a:defRPr sz="3700"/>
            </a:lvl7pPr>
            <a:lvl8pPr lvl="7" rtl="0">
              <a:spcBef>
                <a:spcPts val="0"/>
              </a:spcBef>
              <a:spcAft>
                <a:spcPts val="0"/>
              </a:spcAft>
              <a:buSzPts val="3700"/>
              <a:buChar char="○"/>
              <a:defRPr sz="3700"/>
            </a:lvl8pPr>
            <a:lvl9pPr lvl="8" rtl="0">
              <a:spcBef>
                <a:spcPts val="0"/>
              </a:spcBef>
              <a:spcAft>
                <a:spcPts val="0"/>
              </a:spcAft>
              <a:buSzPts val="3700"/>
              <a:buChar char="■"/>
              <a:defRPr sz="3700"/>
            </a:lvl9pPr>
          </a:lstStyle>
          <a:p/>
        </p:txBody>
      </p:sp>
      <p:sp>
        <p:nvSpPr>
          <p:cNvPr id="59" name="Google Shape;59;p7"/>
          <p:cNvSpPr txBox="1"/>
          <p:nvPr>
            <p:ph idx="1" type="body"/>
          </p:nvPr>
        </p:nvSpPr>
        <p:spPr>
          <a:xfrm>
            <a:off x="830984" y="3267267"/>
            <a:ext cx="22715700" cy="8943900"/>
          </a:xfrm>
          <a:prstGeom prst="rect">
            <a:avLst/>
          </a:prstGeom>
          <a:noFill/>
          <a:ln>
            <a:noFill/>
          </a:ln>
        </p:spPr>
        <p:txBody>
          <a:bodyPr anchorCtr="0" anchor="ctr" bIns="243750" lIns="243750" spcFirstLastPara="1" rIns="243750" wrap="square" tIns="243750">
            <a:noAutofit/>
          </a:bodyPr>
          <a:lstStyle>
            <a:lvl1pPr indent="-463550" lvl="0" marL="457200" rtl="0">
              <a:spcBef>
                <a:spcPts val="0"/>
              </a:spcBef>
              <a:spcAft>
                <a:spcPts val="0"/>
              </a:spcAft>
              <a:buSzPts val="3700"/>
              <a:buChar char="●"/>
              <a:defRPr sz="3700"/>
            </a:lvl1pPr>
            <a:lvl2pPr indent="-463550" lvl="1" marL="914400" rtl="0">
              <a:spcBef>
                <a:spcPts val="0"/>
              </a:spcBef>
              <a:spcAft>
                <a:spcPts val="0"/>
              </a:spcAft>
              <a:buSzPts val="3700"/>
              <a:buChar char="○"/>
              <a:defRPr sz="3700"/>
            </a:lvl2pPr>
            <a:lvl3pPr indent="-463550" lvl="2" marL="1371600" rtl="0">
              <a:spcBef>
                <a:spcPts val="0"/>
              </a:spcBef>
              <a:spcAft>
                <a:spcPts val="0"/>
              </a:spcAft>
              <a:buSzPts val="3700"/>
              <a:buChar char="■"/>
              <a:defRPr sz="3700"/>
            </a:lvl3pPr>
            <a:lvl4pPr indent="-463550" lvl="3" marL="1828800" rtl="0">
              <a:spcBef>
                <a:spcPts val="0"/>
              </a:spcBef>
              <a:spcAft>
                <a:spcPts val="0"/>
              </a:spcAft>
              <a:buSzPts val="3700"/>
              <a:buChar char="●"/>
              <a:defRPr sz="3700"/>
            </a:lvl4pPr>
            <a:lvl5pPr indent="-463550" lvl="4" marL="2286000" rtl="0">
              <a:spcBef>
                <a:spcPts val="0"/>
              </a:spcBef>
              <a:spcAft>
                <a:spcPts val="0"/>
              </a:spcAft>
              <a:buSzPts val="3700"/>
              <a:buChar char="○"/>
              <a:defRPr sz="3700"/>
            </a:lvl5pPr>
            <a:lvl6pPr indent="-463550" lvl="5" marL="2743200" rtl="0">
              <a:spcBef>
                <a:spcPts val="0"/>
              </a:spcBef>
              <a:spcAft>
                <a:spcPts val="0"/>
              </a:spcAft>
              <a:buSzPts val="3700"/>
              <a:buChar char="■"/>
              <a:defRPr sz="3700"/>
            </a:lvl6pPr>
            <a:lvl7pPr indent="-463550" lvl="6" marL="3200400" rtl="0">
              <a:spcBef>
                <a:spcPts val="0"/>
              </a:spcBef>
              <a:spcAft>
                <a:spcPts val="0"/>
              </a:spcAft>
              <a:buSzPts val="3700"/>
              <a:buChar char="●"/>
              <a:defRPr sz="3700"/>
            </a:lvl7pPr>
            <a:lvl8pPr indent="-463550" lvl="7" marL="3657600" rtl="0">
              <a:spcBef>
                <a:spcPts val="0"/>
              </a:spcBef>
              <a:spcAft>
                <a:spcPts val="0"/>
              </a:spcAft>
              <a:buSzPts val="3700"/>
              <a:buChar char="○"/>
              <a:defRPr sz="3700"/>
            </a:lvl8pPr>
            <a:lvl9pPr indent="-463550" lvl="8" marL="4114800" rtl="0">
              <a:spcBef>
                <a:spcPts val="0"/>
              </a:spcBef>
              <a:spcAft>
                <a:spcPts val="0"/>
              </a:spcAft>
              <a:buSzPts val="3700"/>
              <a:buChar char="■"/>
              <a:defRPr sz="3700"/>
            </a:lvl9pPr>
          </a:lstStyle>
          <a:p/>
        </p:txBody>
      </p:sp>
      <p:sp>
        <p:nvSpPr>
          <p:cNvPr id="60" name="Google Shape;60;p7"/>
          <p:cNvSpPr txBox="1"/>
          <p:nvPr>
            <p:ph idx="12" type="sldNum"/>
          </p:nvPr>
        </p:nvSpPr>
        <p:spPr>
          <a:xfrm>
            <a:off x="22587337" y="12435245"/>
            <a:ext cx="1462800" cy="1049700"/>
          </a:xfrm>
          <a:prstGeom prst="rect">
            <a:avLst/>
          </a:prstGeom>
          <a:noFill/>
          <a:ln>
            <a:noFill/>
          </a:ln>
        </p:spPr>
        <p:txBody>
          <a:bodyPr anchorCtr="0" anchor="ctr" bIns="243750" lIns="243750" spcFirstLastPara="1" rIns="243750" wrap="square" tIns="243750">
            <a:noAutofit/>
          </a:bodyPr>
          <a:lstStyle>
            <a:lvl1pPr lvl="0" rtl="0">
              <a:buNone/>
              <a:defRPr sz="3700"/>
            </a:lvl1pPr>
            <a:lvl2pPr lvl="1" rtl="0">
              <a:buNone/>
              <a:defRPr sz="3700"/>
            </a:lvl2pPr>
            <a:lvl3pPr lvl="2" rtl="0">
              <a:buNone/>
              <a:defRPr sz="3700"/>
            </a:lvl3pPr>
            <a:lvl4pPr lvl="3" rtl="0">
              <a:buNone/>
              <a:defRPr sz="3700"/>
            </a:lvl4pPr>
            <a:lvl5pPr lvl="4" rtl="0">
              <a:buNone/>
              <a:defRPr sz="3700"/>
            </a:lvl5pPr>
            <a:lvl6pPr lvl="5" rtl="0">
              <a:buNone/>
              <a:defRPr sz="3700"/>
            </a:lvl6pPr>
            <a:lvl7pPr lvl="6" rtl="0">
              <a:buNone/>
              <a:defRPr sz="3700"/>
            </a:lvl7pPr>
            <a:lvl8pPr lvl="7" rtl="0">
              <a:buNone/>
              <a:defRPr sz="3700"/>
            </a:lvl8pPr>
            <a:lvl9pPr lvl="8" rtl="0">
              <a:buNone/>
              <a:defRPr sz="3700"/>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57.png"/><Relationship Id="rId2" Type="http://schemas.openxmlformats.org/officeDocument/2006/relationships/image" Target="../media/image4.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theme" Target="../theme/theme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2"/>
        </a:solidFill>
      </p:bgPr>
    </p:bg>
    <p:spTree>
      <p:nvGrpSpPr>
        <p:cNvPr id="9" name="Shape 9"/>
        <p:cNvGrpSpPr/>
        <p:nvPr/>
      </p:nvGrpSpPr>
      <p:grpSpPr>
        <a:xfrm>
          <a:off x="0" y="0"/>
          <a:ext cx="0" cy="0"/>
          <a:chOff x="0" y="0"/>
          <a:chExt cx="0" cy="0"/>
        </a:xfrm>
      </p:grpSpPr>
      <p:sp>
        <p:nvSpPr>
          <p:cNvPr id="10" name="Google Shape;10;p1"/>
          <p:cNvSpPr/>
          <p:nvPr/>
        </p:nvSpPr>
        <p:spPr>
          <a:xfrm>
            <a:off x="22098734" y="0"/>
            <a:ext cx="738900" cy="8931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sp>
        <p:nvSpPr>
          <p:cNvPr id="11" name="Google Shape;11;p1"/>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chemeClr val="lt1"/>
              </a:buClr>
              <a:buFont typeface="Montserrat"/>
              <a:buNone/>
            </a:pPr>
            <a:fld id="{00000000-1234-1234-1234-123412341234}" type="slidenum">
              <a:rPr b="1" i="0" lang="en-US" sz="2200" u="none" cap="none" strike="noStrike">
                <a:solidFill>
                  <a:schemeClr val="lt1"/>
                </a:solidFill>
                <a:latin typeface="Montserrat"/>
                <a:ea typeface="Montserrat"/>
                <a:cs typeface="Montserrat"/>
                <a:sym typeface="Montserrat"/>
              </a:rPr>
              <a:t>‹#›</a:t>
            </a:fld>
            <a:r>
              <a:rPr b="1" i="0" lang="en-US" sz="2200" u="none" cap="none" strike="noStrike">
                <a:solidFill>
                  <a:schemeClr val="lt1"/>
                </a:solidFill>
                <a:latin typeface="Montserrat"/>
                <a:ea typeface="Montserrat"/>
                <a:cs typeface="Montserrat"/>
                <a:sym typeface="Montserrat"/>
              </a:rPr>
              <a:t>  </a:t>
            </a:r>
            <a:endParaRPr/>
          </a:p>
        </p:txBody>
      </p:sp>
      <p:pic>
        <p:nvPicPr>
          <p:cNvPr id="12" name="Google Shape;12;p1"/>
          <p:cNvPicPr preferRelativeResize="0"/>
          <p:nvPr/>
        </p:nvPicPr>
        <p:blipFill>
          <a:blip r:embed="rId1">
            <a:alphaModFix/>
          </a:blip>
          <a:stretch>
            <a:fillRect/>
          </a:stretch>
        </p:blipFill>
        <p:spPr>
          <a:xfrm>
            <a:off x="19717325" y="12042875"/>
            <a:ext cx="4484806" cy="1565248"/>
          </a:xfrm>
          <a:prstGeom prst="rect">
            <a:avLst/>
          </a:prstGeom>
          <a:noFill/>
          <a:ln>
            <a:noFill/>
          </a:ln>
        </p:spPr>
      </p:pic>
      <p:pic>
        <p:nvPicPr>
          <p:cNvPr id="13" name="Google Shape;13;p1"/>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14" name="Google Shape;14;p1"/>
          <p:cNvSpPr/>
          <p:nvPr/>
        </p:nvSpPr>
        <p:spPr>
          <a:xfrm rot="10800000">
            <a:off x="750932" y="11751564"/>
            <a:ext cx="205500" cy="1779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10800000">
            <a:off x="417020" y="11751583"/>
            <a:ext cx="336600" cy="2913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10800000">
            <a:off x="1156538" y="12305261"/>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rot="10800000">
            <a:off x="283228" y="12482839"/>
            <a:ext cx="336600" cy="2910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rot="10800000">
            <a:off x="619813" y="13124450"/>
            <a:ext cx="336600" cy="2910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1"/>
          <p:cNvSpPr/>
          <p:nvPr/>
        </p:nvSpPr>
        <p:spPr>
          <a:xfrm rot="10800000">
            <a:off x="1161930" y="11130755"/>
            <a:ext cx="205500" cy="1776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 name="Google Shape;20;p1"/>
          <p:cNvSpPr/>
          <p:nvPr/>
        </p:nvSpPr>
        <p:spPr>
          <a:xfrm>
            <a:off x="685384" y="10952850"/>
            <a:ext cx="205500" cy="177900"/>
          </a:xfrm>
          <a:prstGeom prst="triangle">
            <a:avLst>
              <a:gd fmla="val 50000" name="adj"/>
            </a:avLst>
          </a:prstGeom>
          <a:solidFill>
            <a:schemeClr val="accent2"/>
          </a:solidFill>
          <a:ln cap="flat" cmpd="sng" w="9525">
            <a:solidFill>
              <a:schemeClr val="accent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2.jpg"/><Relationship Id="rId4" Type="http://schemas.openxmlformats.org/officeDocument/2006/relationships/image" Target="../media/image5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xml"/><Relationship Id="rId3" Type="http://schemas.openxmlformats.org/officeDocument/2006/relationships/image" Target="../media/image10.png"/><Relationship Id="rId4" Type="http://schemas.openxmlformats.org/officeDocument/2006/relationships/image" Target="../media/image7.pn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hyperlink" Target="mailto:dev-decal@blockchain.berkeley.edu"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png"/><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png"/><Relationship Id="rId4" Type="http://schemas.openxmlformats.org/officeDocument/2006/relationships/image" Target="../media/image12.png"/><Relationship Id="rId11" Type="http://schemas.openxmlformats.org/officeDocument/2006/relationships/image" Target="../media/image13.png"/><Relationship Id="rId10" Type="http://schemas.openxmlformats.org/officeDocument/2006/relationships/image" Target="../media/image14.png"/><Relationship Id="rId9" Type="http://schemas.openxmlformats.org/officeDocument/2006/relationships/image" Target="../media/image41.png"/><Relationship Id="rId5" Type="http://schemas.openxmlformats.org/officeDocument/2006/relationships/image" Target="../media/image5.png"/><Relationship Id="rId6" Type="http://schemas.openxmlformats.org/officeDocument/2006/relationships/image" Target="../media/image2.png"/><Relationship Id="rId7" Type="http://schemas.openxmlformats.org/officeDocument/2006/relationships/image" Target="../media/image11.png"/><Relationship Id="rId8" Type="http://schemas.openxmlformats.org/officeDocument/2006/relationships/image" Target="../media/image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3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hyperlink" Target="https://youtu.be/g-Od7wGq2HE" TargetMode="External"/><Relationship Id="rId4" Type="http://schemas.openxmlformats.org/officeDocument/2006/relationships/image" Target="../media/image58.png"/><Relationship Id="rId5" Type="http://schemas.openxmlformats.org/officeDocument/2006/relationships/image" Target="../media/image20.png"/><Relationship Id="rId6" Type="http://schemas.openxmlformats.org/officeDocument/2006/relationships/hyperlink" Target="http://www.youtube.com/watch?v=g-Od7wGq2HE" TargetMode="External"/><Relationship Id="rId7" Type="http://schemas.openxmlformats.org/officeDocument/2006/relationships/image" Target="../media/image15.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hyperlink" Target="https://github.com/BerkeleyBlockchain/fa23-dev-decal" TargetMode="Externa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3.xml"/><Relationship Id="rId3" Type="http://schemas.openxmlformats.org/officeDocument/2006/relationships/image" Target="../media/image1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6.xml"/><Relationship Id="rId3" Type="http://schemas.openxmlformats.org/officeDocument/2006/relationships/image" Target="../media/image28.png"/><Relationship Id="rId4" Type="http://schemas.openxmlformats.org/officeDocument/2006/relationships/image" Target="../media/image2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7.xml"/><Relationship Id="rId3" Type="http://schemas.openxmlformats.org/officeDocument/2006/relationships/image" Target="../media/image19.png"/><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8.xml"/><Relationship Id="rId3" Type="http://schemas.openxmlformats.org/officeDocument/2006/relationships/image" Target="../media/image34.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9.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0.xml"/><Relationship Id="rId3" Type="http://schemas.openxmlformats.org/officeDocument/2006/relationships/image" Target="../media/image18.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1.xml"/><Relationship Id="rId3" Type="http://schemas.openxmlformats.org/officeDocument/2006/relationships/image" Target="../media/image25.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3.xml"/><Relationship Id="rId3" Type="http://schemas.openxmlformats.org/officeDocument/2006/relationships/image" Target="../media/image26.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6.xml"/><Relationship Id="rId3" Type="http://schemas.openxmlformats.org/officeDocument/2006/relationships/image" Target="../media/image30.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9.xml"/><Relationship Id="rId3" Type="http://schemas.openxmlformats.org/officeDocument/2006/relationships/image" Target="../media/image27.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0.xml"/><Relationship Id="rId3" Type="http://schemas.openxmlformats.org/officeDocument/2006/relationships/image" Target="../media/image32.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1.xml"/><Relationship Id="rId3" Type="http://schemas.openxmlformats.org/officeDocument/2006/relationships/image" Target="../media/image29.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2.xml"/><Relationship Id="rId3" Type="http://schemas.openxmlformats.org/officeDocument/2006/relationships/image" Target="../media/image4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5.xml"/><Relationship Id="rId3" Type="http://schemas.openxmlformats.org/officeDocument/2006/relationships/image" Target="../media/image23.jpg"/><Relationship Id="rId4" Type="http://schemas.openxmlformats.org/officeDocument/2006/relationships/image" Target="../media/image36.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6.xml"/><Relationship Id="rId3" Type="http://schemas.openxmlformats.org/officeDocument/2006/relationships/image" Target="../media/image38.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8.xml"/><Relationship Id="rId3" Type="http://schemas.openxmlformats.org/officeDocument/2006/relationships/image" Target="../media/image37.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9.xml"/><Relationship Id="rId3" Type="http://schemas.openxmlformats.org/officeDocument/2006/relationships/image" Target="../media/image35.png"/><Relationship Id="rId4" Type="http://schemas.openxmlformats.org/officeDocument/2006/relationships/image" Target="../media/image33.png"/><Relationship Id="rId5" Type="http://schemas.openxmlformats.org/officeDocument/2006/relationships/image" Target="../media/image45.png"/><Relationship Id="rId6" Type="http://schemas.openxmlformats.org/officeDocument/2006/relationships/image" Target="../media/image40.png"/><Relationship Id="rId7" Type="http://schemas.openxmlformats.org/officeDocument/2006/relationships/image" Target="../media/image39.png"/><Relationship Id="rId8" Type="http://schemas.openxmlformats.org/officeDocument/2006/relationships/image" Target="../media/image48.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0.xml"/><Relationship Id="rId3" Type="http://schemas.openxmlformats.org/officeDocument/2006/relationships/image" Target="../media/image47.png"/><Relationship Id="rId4" Type="http://schemas.openxmlformats.org/officeDocument/2006/relationships/image" Target="../media/image43.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1.xml"/><Relationship Id="rId3" Type="http://schemas.openxmlformats.org/officeDocument/2006/relationships/image" Target="../media/image44.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2.xml"/><Relationship Id="rId3" Type="http://schemas.openxmlformats.org/officeDocument/2006/relationships/image" Target="../media/image46.png"/><Relationship Id="rId4" Type="http://schemas.openxmlformats.org/officeDocument/2006/relationships/image" Target="../media/image56.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6.xml"/><Relationship Id="rId3" Type="http://schemas.openxmlformats.org/officeDocument/2006/relationships/image" Target="../media/image52.png"/><Relationship Id="rId4" Type="http://schemas.openxmlformats.org/officeDocument/2006/relationships/hyperlink" Target="https://spiritegg.com/wp-content/uploads/2016/03/63180952_fingerprint_types624.jpg"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7.xml"/><Relationship Id="rId3" Type="http://schemas.openxmlformats.org/officeDocument/2006/relationships/image" Target="../media/image55.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1.xml"/><Relationship Id="rId3" Type="http://schemas.openxmlformats.org/officeDocument/2006/relationships/image" Target="../media/image54.png"/><Relationship Id="rId4" Type="http://schemas.openxmlformats.org/officeDocument/2006/relationships/hyperlink" Target="https://github.com/bitcoinbook/bitcoinbook" TargetMode="Externa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4.xml"/><Relationship Id="rId3" Type="http://schemas.openxmlformats.org/officeDocument/2006/relationships/hyperlink" Target="https://github.com/BerkeleyBlockchain/fa23-dev-decal" TargetMode="Externa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5.xml"/><Relationship Id="rId3" Type="http://schemas.openxmlformats.org/officeDocument/2006/relationships/image" Target="../media/image53.png"/><Relationship Id="rId4" Type="http://schemas.openxmlformats.org/officeDocument/2006/relationships/image" Target="../media/image50.png"/></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pic>
        <p:nvPicPr>
          <p:cNvPr descr="xagqoinfsu4-ronald-yang.jpg" id="66" name="Google Shape;66;p8"/>
          <p:cNvPicPr preferRelativeResize="0"/>
          <p:nvPr/>
        </p:nvPicPr>
        <p:blipFill rotWithShape="1">
          <a:blip r:embed="rId3">
            <a:alphaModFix/>
          </a:blip>
          <a:srcRect b="4229" l="0" r="0" t="4229"/>
          <a:stretch/>
        </p:blipFill>
        <p:spPr>
          <a:xfrm>
            <a:off x="-3175" y="0"/>
            <a:ext cx="24377700" cy="13716000"/>
          </a:xfrm>
          <a:prstGeom prst="rect">
            <a:avLst/>
          </a:prstGeom>
          <a:solidFill>
            <a:srgbClr val="F2F2F2"/>
          </a:solidFill>
          <a:ln>
            <a:noFill/>
          </a:ln>
        </p:spPr>
      </p:pic>
      <p:sp>
        <p:nvSpPr>
          <p:cNvPr id="67" name="Google Shape;67;p8"/>
          <p:cNvSpPr/>
          <p:nvPr/>
        </p:nvSpPr>
        <p:spPr>
          <a:xfrm>
            <a:off x="-25" y="0"/>
            <a:ext cx="24377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68" name="Google Shape;68;p8"/>
          <p:cNvSpPr/>
          <p:nvPr/>
        </p:nvSpPr>
        <p:spPr>
          <a:xfrm>
            <a:off x="13492728" y="2908385"/>
            <a:ext cx="10110000" cy="8715600"/>
          </a:xfrm>
          <a:prstGeom prst="triangle">
            <a:avLst>
              <a:gd fmla="val 50000" name="adj"/>
            </a:avLst>
          </a:prstGeom>
          <a:noFill/>
          <a:ln cap="flat" cmpd="sng" w="9525">
            <a:solidFill>
              <a:schemeClr val="lt1">
                <a:alpha val="24313"/>
              </a:scheme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chemeClr val="lt1"/>
              </a:solidFill>
              <a:latin typeface="Lato"/>
              <a:ea typeface="Lato"/>
              <a:cs typeface="Lato"/>
              <a:sym typeface="Lato"/>
            </a:endParaRPr>
          </a:p>
        </p:txBody>
      </p:sp>
      <p:pic>
        <p:nvPicPr>
          <p:cNvPr id="69" name="Google Shape;69;p8"/>
          <p:cNvPicPr preferRelativeResize="0"/>
          <p:nvPr/>
        </p:nvPicPr>
        <p:blipFill rotWithShape="1">
          <a:blip r:embed="rId4">
            <a:alphaModFix/>
          </a:blip>
          <a:srcRect b="0" l="-3100" r="3100" t="0"/>
          <a:stretch/>
        </p:blipFill>
        <p:spPr>
          <a:xfrm>
            <a:off x="14304725" y="4096625"/>
            <a:ext cx="7961600" cy="7961600"/>
          </a:xfrm>
          <a:prstGeom prst="rect">
            <a:avLst/>
          </a:prstGeom>
          <a:noFill/>
          <a:ln>
            <a:noFill/>
          </a:ln>
        </p:spPr>
      </p:pic>
      <p:sp>
        <p:nvSpPr>
          <p:cNvPr id="70" name="Google Shape;70;p8"/>
          <p:cNvSpPr txBox="1"/>
          <p:nvPr/>
        </p:nvSpPr>
        <p:spPr>
          <a:xfrm>
            <a:off x="1432125" y="2783850"/>
            <a:ext cx="15703500" cy="4301400"/>
          </a:xfrm>
          <a:prstGeom prst="rect">
            <a:avLst/>
          </a:prstGeom>
          <a:noFill/>
          <a:ln>
            <a:noFill/>
          </a:ln>
        </p:spPr>
        <p:txBody>
          <a:bodyPr anchorCtr="0" anchor="b" bIns="91425" lIns="91425" spcFirstLastPara="1" rIns="91425" wrap="square" tIns="91425">
            <a:noAutofit/>
          </a:bodyPr>
          <a:lstStyle/>
          <a:p>
            <a:pPr indent="0" lvl="0" marL="0" rtl="0" algn="l">
              <a:spcBef>
                <a:spcPts val="0"/>
              </a:spcBef>
              <a:spcAft>
                <a:spcPts val="0"/>
              </a:spcAft>
              <a:buNone/>
            </a:pPr>
            <a:r>
              <a:rPr b="1" lang="en-US" sz="9500">
                <a:solidFill>
                  <a:schemeClr val="accent2"/>
                </a:solidFill>
                <a:latin typeface="Proxima Nova"/>
                <a:ea typeface="Proxima Nova"/>
                <a:cs typeface="Proxima Nova"/>
                <a:sym typeface="Proxima Nova"/>
              </a:rPr>
              <a:t>Blockchain for Developers:</a:t>
            </a:r>
            <a:endParaRPr b="1" sz="9500">
              <a:solidFill>
                <a:schemeClr val="accent2"/>
              </a:solidFill>
              <a:latin typeface="Proxima Nova"/>
              <a:ea typeface="Proxima Nova"/>
              <a:cs typeface="Proxima Nova"/>
              <a:sym typeface="Proxima Nova"/>
            </a:endParaRPr>
          </a:p>
          <a:p>
            <a:pPr indent="0" lvl="0" marL="0" rtl="0" algn="l">
              <a:spcBef>
                <a:spcPts val="0"/>
              </a:spcBef>
              <a:spcAft>
                <a:spcPts val="0"/>
              </a:spcAft>
              <a:buNone/>
            </a:pPr>
            <a:r>
              <a:rPr b="1" lang="en-US" sz="9500">
                <a:solidFill>
                  <a:schemeClr val="accent2"/>
                </a:solidFill>
                <a:latin typeface="Proxima Nova"/>
                <a:ea typeface="Proxima Nova"/>
                <a:cs typeface="Proxima Nova"/>
                <a:sym typeface="Proxima Nova"/>
              </a:rPr>
              <a:t> </a:t>
            </a:r>
            <a:r>
              <a:rPr b="1" lang="en-US" sz="9500">
                <a:solidFill>
                  <a:srgbClr val="FFFFFF"/>
                </a:solidFill>
                <a:latin typeface="Proxima Nova"/>
                <a:ea typeface="Proxima Nova"/>
                <a:cs typeface="Proxima Nova"/>
                <a:sym typeface="Proxima Nova"/>
              </a:rPr>
              <a:t>A High Level Overview</a:t>
            </a:r>
            <a:r>
              <a:rPr b="1" lang="en-US" sz="9500">
                <a:solidFill>
                  <a:schemeClr val="lt2"/>
                </a:solidFill>
                <a:latin typeface="Proxima Nova"/>
                <a:ea typeface="Proxima Nova"/>
                <a:cs typeface="Proxima Nova"/>
                <a:sym typeface="Proxima Nova"/>
              </a:rPr>
              <a:t> </a:t>
            </a:r>
            <a:endParaRPr b="1" sz="9500">
              <a:solidFill>
                <a:schemeClr val="lt2"/>
              </a:solidFill>
              <a:latin typeface="Proxima Nova"/>
              <a:ea typeface="Proxima Nova"/>
              <a:cs typeface="Proxima Nova"/>
              <a:sym typeface="Proxima Nova"/>
            </a:endParaRPr>
          </a:p>
        </p:txBody>
      </p:sp>
      <p:cxnSp>
        <p:nvCxnSpPr>
          <p:cNvPr id="71" name="Google Shape;71;p8"/>
          <p:cNvCxnSpPr/>
          <p:nvPr/>
        </p:nvCxnSpPr>
        <p:spPr>
          <a:xfrm>
            <a:off x="1432125" y="8411125"/>
            <a:ext cx="1653900" cy="0"/>
          </a:xfrm>
          <a:prstGeom prst="straightConnector1">
            <a:avLst/>
          </a:prstGeom>
          <a:noFill/>
          <a:ln cap="flat" cmpd="sng" w="114300">
            <a:solidFill>
              <a:schemeClr val="accent2"/>
            </a:solidFill>
            <a:prstDash val="solid"/>
            <a:round/>
            <a:headEnd len="med" w="med" type="none"/>
            <a:tailEnd len="med" w="med" type="none"/>
          </a:ln>
        </p:spPr>
      </p:cxnSp>
      <p:sp>
        <p:nvSpPr>
          <p:cNvPr id="72" name="Google Shape;72;p8"/>
          <p:cNvSpPr txBox="1"/>
          <p:nvPr/>
        </p:nvSpPr>
        <p:spPr>
          <a:xfrm>
            <a:off x="1290925" y="8851225"/>
            <a:ext cx="13494000" cy="3207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b="1" lang="en-US" sz="6000">
                <a:solidFill>
                  <a:schemeClr val="lt1"/>
                </a:solidFill>
                <a:latin typeface="Proxima Nova"/>
                <a:ea typeface="Proxima Nova"/>
                <a:cs typeface="Proxima Nova"/>
                <a:sym typeface="Proxima Nova"/>
              </a:rPr>
              <a:t>Course Leads:</a:t>
            </a:r>
            <a:endParaRPr b="1" sz="6000">
              <a:solidFill>
                <a:schemeClr val="lt1"/>
              </a:solidFill>
              <a:latin typeface="Proxima Nova"/>
              <a:ea typeface="Proxima Nova"/>
              <a:cs typeface="Proxima Nova"/>
              <a:sym typeface="Proxima Nova"/>
            </a:endParaRPr>
          </a:p>
          <a:p>
            <a:pPr indent="0" lvl="0" marL="0" rtl="0" algn="l">
              <a:spcBef>
                <a:spcPts val="0"/>
              </a:spcBef>
              <a:spcAft>
                <a:spcPts val="0"/>
              </a:spcAft>
              <a:buClr>
                <a:schemeClr val="dk2"/>
              </a:buClr>
              <a:buSzPts val="1100"/>
              <a:buFont typeface="Arial"/>
              <a:buNone/>
            </a:pPr>
            <a:r>
              <a:rPr b="1" lang="en-US" sz="6000">
                <a:solidFill>
                  <a:schemeClr val="lt1"/>
                </a:solidFill>
                <a:latin typeface="Proxima Nova"/>
                <a:ea typeface="Proxima Nova"/>
                <a:cs typeface="Proxima Nova"/>
                <a:sym typeface="Proxima Nova"/>
              </a:rPr>
              <a:t>Jaylem Brar</a:t>
            </a:r>
            <a:endParaRPr b="1" sz="6000">
              <a:solidFill>
                <a:schemeClr val="lt1"/>
              </a:solidFill>
              <a:latin typeface="Proxima Nova"/>
              <a:ea typeface="Proxima Nova"/>
              <a:cs typeface="Proxima Nova"/>
              <a:sym typeface="Proxima Nova"/>
            </a:endParaRPr>
          </a:p>
          <a:p>
            <a:pPr indent="0" lvl="0" marL="0" rtl="0" algn="l">
              <a:spcBef>
                <a:spcPts val="0"/>
              </a:spcBef>
              <a:spcAft>
                <a:spcPts val="0"/>
              </a:spcAft>
              <a:buClr>
                <a:schemeClr val="dk2"/>
              </a:buClr>
              <a:buSzPts val="1100"/>
              <a:buFont typeface="Arial"/>
              <a:buNone/>
            </a:pPr>
            <a:r>
              <a:rPr b="1" lang="en-US" sz="6000">
                <a:solidFill>
                  <a:schemeClr val="lt1"/>
                </a:solidFill>
                <a:latin typeface="Proxima Nova"/>
                <a:ea typeface="Proxima Nova"/>
                <a:cs typeface="Proxima Nova"/>
                <a:sym typeface="Proxima Nova"/>
              </a:rPr>
              <a:t>Krishna Mandal</a:t>
            </a:r>
            <a:endParaRPr b="1" sz="6000">
              <a:solidFill>
                <a:schemeClr val="lt1"/>
              </a:solidFill>
              <a:latin typeface="Proxima Nova"/>
              <a:ea typeface="Proxima Nova"/>
              <a:cs typeface="Proxima Nova"/>
              <a:sym typeface="Proxima Nova"/>
            </a:endParaRPr>
          </a:p>
          <a:p>
            <a:pPr indent="0" lvl="0" marL="0" rtl="0" algn="l">
              <a:spcBef>
                <a:spcPts val="0"/>
              </a:spcBef>
              <a:spcAft>
                <a:spcPts val="0"/>
              </a:spcAft>
              <a:buClr>
                <a:schemeClr val="dk2"/>
              </a:buClr>
              <a:buSzPts val="1100"/>
              <a:buFont typeface="Arial"/>
              <a:buNone/>
            </a:pPr>
            <a:r>
              <a:t/>
            </a:r>
            <a:endParaRPr b="1" sz="6000">
              <a:solidFill>
                <a:schemeClr val="lt1"/>
              </a:solidFill>
              <a:latin typeface="Proxima Nova"/>
              <a:ea typeface="Proxima Nova"/>
              <a:cs typeface="Proxima Nova"/>
              <a:sym typeface="Proxima Nova"/>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sp>
        <p:nvSpPr>
          <p:cNvPr id="77" name="Google Shape;77;p9"/>
          <p:cNvSpPr txBox="1"/>
          <p:nvPr/>
        </p:nvSpPr>
        <p:spPr>
          <a:xfrm>
            <a:off x="1152122" y="9588481"/>
            <a:ext cx="7314900" cy="13848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None/>
            </a:pPr>
            <a:r>
              <a:rPr lang="en-US" sz="4800">
                <a:latin typeface="Poppins Medium"/>
                <a:ea typeface="Poppins Medium"/>
                <a:cs typeface="Poppins Medium"/>
                <a:sym typeface="Poppins Medium"/>
              </a:rPr>
              <a:t>Brent Friedman</a:t>
            </a:r>
            <a:endParaRPr sz="4800">
              <a:latin typeface="Poppins Medium"/>
              <a:ea typeface="Poppins Medium"/>
              <a:cs typeface="Poppins Medium"/>
              <a:sym typeface="Poppins Medium"/>
            </a:endParaRPr>
          </a:p>
        </p:txBody>
      </p:sp>
      <p:sp>
        <p:nvSpPr>
          <p:cNvPr id="78" name="Google Shape;78;p9"/>
          <p:cNvSpPr txBox="1"/>
          <p:nvPr/>
        </p:nvSpPr>
        <p:spPr>
          <a:xfrm>
            <a:off x="1445665" y="10569667"/>
            <a:ext cx="6727800" cy="13848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Clr>
                <a:schemeClr val="dk1"/>
              </a:buClr>
              <a:buSzPts val="2900"/>
              <a:buFont typeface="Arial"/>
              <a:buNone/>
            </a:pPr>
            <a:r>
              <a:rPr lang="en-US" sz="4300">
                <a:solidFill>
                  <a:srgbClr val="EAA536"/>
                </a:solidFill>
                <a:latin typeface="Poppins"/>
                <a:ea typeface="Poppins"/>
                <a:cs typeface="Poppins"/>
                <a:sym typeface="Poppins"/>
              </a:rPr>
              <a:t>Education</a:t>
            </a:r>
            <a:endParaRPr sz="4300">
              <a:solidFill>
                <a:srgbClr val="EAA536"/>
              </a:solidFill>
              <a:latin typeface="Poppins"/>
              <a:ea typeface="Poppins"/>
              <a:cs typeface="Poppins"/>
              <a:sym typeface="Poppins"/>
            </a:endParaRPr>
          </a:p>
          <a:p>
            <a:pPr indent="0" lvl="0" marL="0" rtl="0" algn="ctr">
              <a:spcBef>
                <a:spcPts val="0"/>
              </a:spcBef>
              <a:spcAft>
                <a:spcPts val="0"/>
              </a:spcAft>
              <a:buNone/>
            </a:pPr>
            <a:r>
              <a:t/>
            </a:r>
            <a:endParaRPr sz="4300">
              <a:solidFill>
                <a:srgbClr val="EAA536"/>
              </a:solidFill>
              <a:latin typeface="Poppins"/>
              <a:ea typeface="Poppins"/>
              <a:cs typeface="Poppins"/>
              <a:sym typeface="Poppins"/>
            </a:endParaRPr>
          </a:p>
        </p:txBody>
      </p:sp>
      <p:sp>
        <p:nvSpPr>
          <p:cNvPr id="79" name="Google Shape;79;p9"/>
          <p:cNvSpPr/>
          <p:nvPr/>
        </p:nvSpPr>
        <p:spPr>
          <a:xfrm>
            <a:off x="9258414" y="3796600"/>
            <a:ext cx="5860800" cy="5862300"/>
          </a:xfrm>
          <a:prstGeom prst="ellipse">
            <a:avLst/>
          </a:prstGeom>
          <a:solidFill>
            <a:srgbClr val="EEEEEE"/>
          </a:solidFill>
          <a:ln>
            <a:noFill/>
          </a:ln>
        </p:spPr>
        <p:txBody>
          <a:bodyPr anchorCtr="0" anchor="ctr" bIns="243750" lIns="243750" spcFirstLastPara="1" rIns="243750" wrap="square" tIns="243750">
            <a:noAutofit/>
          </a:bodyPr>
          <a:lstStyle/>
          <a:p>
            <a:pPr indent="0" lvl="0" marL="0" rtl="0" algn="l">
              <a:spcBef>
                <a:spcPts val="0"/>
              </a:spcBef>
              <a:spcAft>
                <a:spcPts val="0"/>
              </a:spcAft>
              <a:buNone/>
            </a:pPr>
            <a:r>
              <a:t/>
            </a:r>
            <a:endParaRPr/>
          </a:p>
        </p:txBody>
      </p:sp>
      <p:sp>
        <p:nvSpPr>
          <p:cNvPr id="80" name="Google Shape;80;p9"/>
          <p:cNvSpPr txBox="1"/>
          <p:nvPr/>
        </p:nvSpPr>
        <p:spPr>
          <a:xfrm>
            <a:off x="8531385" y="9588481"/>
            <a:ext cx="7314900" cy="13848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None/>
            </a:pPr>
            <a:r>
              <a:rPr lang="en-US" sz="4800">
                <a:latin typeface="Poppins Medium"/>
                <a:ea typeface="Poppins Medium"/>
                <a:cs typeface="Poppins Medium"/>
                <a:sym typeface="Poppins Medium"/>
              </a:rPr>
              <a:t>Jaylem Brar</a:t>
            </a:r>
            <a:endParaRPr sz="4800">
              <a:latin typeface="Poppins Medium"/>
              <a:ea typeface="Poppins Medium"/>
              <a:cs typeface="Poppins Medium"/>
              <a:sym typeface="Poppins Medium"/>
            </a:endParaRPr>
          </a:p>
        </p:txBody>
      </p:sp>
      <p:sp>
        <p:nvSpPr>
          <p:cNvPr id="81" name="Google Shape;81;p9"/>
          <p:cNvSpPr txBox="1"/>
          <p:nvPr/>
        </p:nvSpPr>
        <p:spPr>
          <a:xfrm>
            <a:off x="8824927" y="10569667"/>
            <a:ext cx="6727800" cy="13848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Clr>
                <a:schemeClr val="dk1"/>
              </a:buClr>
              <a:buSzPts val="2900"/>
              <a:buFont typeface="Arial"/>
              <a:buNone/>
            </a:pPr>
            <a:r>
              <a:rPr lang="en-US" sz="4300">
                <a:solidFill>
                  <a:srgbClr val="EAA536"/>
                </a:solidFill>
                <a:latin typeface="Poppins"/>
                <a:ea typeface="Poppins"/>
                <a:cs typeface="Poppins"/>
                <a:sym typeface="Poppins"/>
              </a:rPr>
              <a:t>Education</a:t>
            </a:r>
            <a:endParaRPr sz="4300">
              <a:solidFill>
                <a:srgbClr val="EAA536"/>
              </a:solidFill>
              <a:latin typeface="Poppins"/>
              <a:ea typeface="Poppins"/>
              <a:cs typeface="Poppins"/>
              <a:sym typeface="Poppins"/>
            </a:endParaRPr>
          </a:p>
          <a:p>
            <a:pPr indent="0" lvl="0" marL="0" rtl="0" algn="ctr">
              <a:spcBef>
                <a:spcPts val="0"/>
              </a:spcBef>
              <a:spcAft>
                <a:spcPts val="0"/>
              </a:spcAft>
              <a:buNone/>
            </a:pPr>
            <a:r>
              <a:t/>
            </a:r>
            <a:endParaRPr sz="4300">
              <a:solidFill>
                <a:srgbClr val="EAA536"/>
              </a:solidFill>
              <a:latin typeface="Poppins"/>
              <a:ea typeface="Poppins"/>
              <a:cs typeface="Poppins"/>
              <a:sym typeface="Poppins"/>
            </a:endParaRPr>
          </a:p>
        </p:txBody>
      </p:sp>
      <p:pic>
        <p:nvPicPr>
          <p:cNvPr id="82" name="Google Shape;82;p9"/>
          <p:cNvPicPr preferRelativeResize="0"/>
          <p:nvPr/>
        </p:nvPicPr>
        <p:blipFill rotWithShape="1">
          <a:blip r:embed="rId3">
            <a:alphaModFix/>
          </a:blip>
          <a:srcRect b="15496" l="0" r="0" t="14037"/>
          <a:stretch/>
        </p:blipFill>
        <p:spPr>
          <a:xfrm>
            <a:off x="1913976" y="3535450"/>
            <a:ext cx="5791200" cy="6122700"/>
          </a:xfrm>
          <a:prstGeom prst="ellipse">
            <a:avLst/>
          </a:prstGeom>
          <a:noFill/>
          <a:ln>
            <a:noFill/>
          </a:ln>
        </p:spPr>
      </p:pic>
      <p:pic>
        <p:nvPicPr>
          <p:cNvPr id="83" name="Google Shape;83;p9"/>
          <p:cNvPicPr preferRelativeResize="0"/>
          <p:nvPr/>
        </p:nvPicPr>
        <p:blipFill>
          <a:blip r:embed="rId4">
            <a:alphaModFix/>
          </a:blip>
          <a:stretch>
            <a:fillRect/>
          </a:stretch>
        </p:blipFill>
        <p:spPr>
          <a:xfrm>
            <a:off x="9258425" y="3797350"/>
            <a:ext cx="5860800" cy="5860800"/>
          </a:xfrm>
          <a:prstGeom prst="ellipse">
            <a:avLst/>
          </a:prstGeom>
          <a:noFill/>
          <a:ln>
            <a:noFill/>
          </a:ln>
        </p:spPr>
      </p:pic>
      <p:sp>
        <p:nvSpPr>
          <p:cNvPr id="84" name="Google Shape;84;p9"/>
          <p:cNvSpPr txBox="1"/>
          <p:nvPr/>
        </p:nvSpPr>
        <p:spPr>
          <a:xfrm>
            <a:off x="16171410" y="9793756"/>
            <a:ext cx="7314900" cy="13848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None/>
            </a:pPr>
            <a:r>
              <a:rPr lang="en-US" sz="4800">
                <a:latin typeface="Poppins Medium"/>
                <a:ea typeface="Poppins Medium"/>
                <a:cs typeface="Poppins Medium"/>
                <a:sym typeface="Poppins Medium"/>
              </a:rPr>
              <a:t>Krishna Mandal</a:t>
            </a:r>
            <a:endParaRPr sz="4800">
              <a:latin typeface="Poppins Medium"/>
              <a:ea typeface="Poppins Medium"/>
              <a:cs typeface="Poppins Medium"/>
              <a:sym typeface="Poppins Medium"/>
            </a:endParaRPr>
          </a:p>
        </p:txBody>
      </p:sp>
      <p:sp>
        <p:nvSpPr>
          <p:cNvPr id="85" name="Google Shape;85;p9"/>
          <p:cNvSpPr txBox="1"/>
          <p:nvPr/>
        </p:nvSpPr>
        <p:spPr>
          <a:xfrm>
            <a:off x="16464952" y="10569667"/>
            <a:ext cx="6727800" cy="13848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Clr>
                <a:schemeClr val="dk1"/>
              </a:buClr>
              <a:buSzPts val="2900"/>
              <a:buFont typeface="Arial"/>
              <a:buNone/>
            </a:pPr>
            <a:r>
              <a:rPr lang="en-US" sz="4300">
                <a:solidFill>
                  <a:srgbClr val="EAA536"/>
                </a:solidFill>
                <a:latin typeface="Poppins"/>
                <a:ea typeface="Poppins"/>
                <a:cs typeface="Poppins"/>
                <a:sym typeface="Poppins"/>
              </a:rPr>
              <a:t>Education</a:t>
            </a:r>
            <a:endParaRPr sz="4300">
              <a:solidFill>
                <a:srgbClr val="EAA536"/>
              </a:solidFill>
              <a:latin typeface="Poppins"/>
              <a:ea typeface="Poppins"/>
              <a:cs typeface="Poppins"/>
              <a:sym typeface="Poppins"/>
            </a:endParaRPr>
          </a:p>
          <a:p>
            <a:pPr indent="0" lvl="0" marL="0" rtl="0" algn="ctr">
              <a:spcBef>
                <a:spcPts val="0"/>
              </a:spcBef>
              <a:spcAft>
                <a:spcPts val="0"/>
              </a:spcAft>
              <a:buNone/>
            </a:pPr>
            <a:r>
              <a:t/>
            </a:r>
            <a:endParaRPr sz="4300">
              <a:solidFill>
                <a:srgbClr val="EAA536"/>
              </a:solidFill>
              <a:latin typeface="Poppins"/>
              <a:ea typeface="Poppins"/>
              <a:cs typeface="Poppins"/>
              <a:sym typeface="Poppins"/>
            </a:endParaRPr>
          </a:p>
        </p:txBody>
      </p:sp>
      <p:pic>
        <p:nvPicPr>
          <p:cNvPr id="86" name="Google Shape;86;p9"/>
          <p:cNvPicPr preferRelativeResize="0"/>
          <p:nvPr/>
        </p:nvPicPr>
        <p:blipFill rotWithShape="1">
          <a:blip r:embed="rId5">
            <a:alphaModFix/>
          </a:blip>
          <a:srcRect b="0" l="0" r="0" t="0"/>
          <a:stretch/>
        </p:blipFill>
        <p:spPr>
          <a:xfrm>
            <a:off x="16898450" y="3797350"/>
            <a:ext cx="5860800" cy="5860800"/>
          </a:xfrm>
          <a:prstGeom prst="ellipse">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818"/>
        </a:solidFill>
      </p:bgPr>
    </p:bg>
    <p:spTree>
      <p:nvGrpSpPr>
        <p:cNvPr id="90" name="Shape 90"/>
        <p:cNvGrpSpPr/>
        <p:nvPr/>
      </p:nvGrpSpPr>
      <p:grpSpPr>
        <a:xfrm>
          <a:off x="0" y="0"/>
          <a:ext cx="0" cy="0"/>
          <a:chOff x="0" y="0"/>
          <a:chExt cx="0" cy="0"/>
        </a:xfrm>
      </p:grpSpPr>
      <p:sp>
        <p:nvSpPr>
          <p:cNvPr id="91" name="Google Shape;91;p10"/>
          <p:cNvSpPr/>
          <p:nvPr/>
        </p:nvSpPr>
        <p:spPr>
          <a:xfrm>
            <a:off x="4047657" y="4366896"/>
            <a:ext cx="2610600" cy="948000"/>
          </a:xfrm>
          <a:prstGeom prst="rect">
            <a:avLst/>
          </a:prstGeom>
          <a:noFill/>
          <a:ln cap="flat" cmpd="sng" w="28575">
            <a:solidFill>
              <a:srgbClr val="FFD816"/>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b="1" lang="en-US" sz="3700">
                <a:solidFill>
                  <a:srgbClr val="FFD816"/>
                </a:solidFill>
                <a:latin typeface="Proxima Nova"/>
                <a:ea typeface="Proxima Nova"/>
                <a:cs typeface="Proxima Nova"/>
                <a:sym typeface="Proxima Nova"/>
              </a:rPr>
              <a:t>Education</a:t>
            </a:r>
            <a:endParaRPr b="1" sz="3700">
              <a:solidFill>
                <a:srgbClr val="FFD816"/>
              </a:solidFill>
              <a:latin typeface="Proxima Nova"/>
              <a:ea typeface="Proxima Nova"/>
              <a:cs typeface="Proxima Nova"/>
              <a:sym typeface="Proxima Nova"/>
            </a:endParaRPr>
          </a:p>
        </p:txBody>
      </p:sp>
      <p:sp>
        <p:nvSpPr>
          <p:cNvPr id="92" name="Google Shape;92;p10"/>
          <p:cNvSpPr/>
          <p:nvPr/>
        </p:nvSpPr>
        <p:spPr>
          <a:xfrm>
            <a:off x="7434732" y="4366892"/>
            <a:ext cx="2610600" cy="948000"/>
          </a:xfrm>
          <a:prstGeom prst="rect">
            <a:avLst/>
          </a:prstGeom>
          <a:noFill/>
          <a:ln cap="flat" cmpd="sng" w="28575">
            <a:solidFill>
              <a:srgbClr val="FFD816"/>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b="1" lang="en-US" sz="3700">
                <a:solidFill>
                  <a:srgbClr val="FFD816"/>
                </a:solidFill>
                <a:latin typeface="Proxima Nova"/>
                <a:ea typeface="Proxima Nova"/>
                <a:cs typeface="Proxima Nova"/>
                <a:sym typeface="Proxima Nova"/>
              </a:rPr>
              <a:t>Consulting</a:t>
            </a:r>
            <a:endParaRPr b="1" sz="3700">
              <a:solidFill>
                <a:srgbClr val="FFD816"/>
              </a:solidFill>
              <a:latin typeface="Proxima Nova"/>
              <a:ea typeface="Proxima Nova"/>
              <a:cs typeface="Proxima Nova"/>
              <a:sym typeface="Proxima Nova"/>
            </a:endParaRPr>
          </a:p>
        </p:txBody>
      </p:sp>
      <p:sp>
        <p:nvSpPr>
          <p:cNvPr id="93" name="Google Shape;93;p10"/>
          <p:cNvSpPr/>
          <p:nvPr/>
        </p:nvSpPr>
        <p:spPr>
          <a:xfrm>
            <a:off x="4012898" y="8311492"/>
            <a:ext cx="2680200" cy="12360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500">
                <a:solidFill>
                  <a:srgbClr val="D8D8D8"/>
                </a:solidFill>
                <a:latin typeface="Proxima Nova"/>
                <a:ea typeface="Proxima Nova"/>
                <a:cs typeface="Proxima Nova"/>
                <a:sym typeface="Proxima Nova"/>
              </a:rPr>
              <a:t>Blockchain Dev DeCal</a:t>
            </a:r>
            <a:endParaRPr sz="3500">
              <a:solidFill>
                <a:srgbClr val="D8D8D8"/>
              </a:solidFill>
              <a:latin typeface="Proxima Nova"/>
              <a:ea typeface="Proxima Nova"/>
              <a:cs typeface="Proxima Nova"/>
              <a:sym typeface="Proxima Nova"/>
            </a:endParaRPr>
          </a:p>
        </p:txBody>
      </p:sp>
      <p:sp>
        <p:nvSpPr>
          <p:cNvPr id="94" name="Google Shape;94;p10"/>
          <p:cNvSpPr/>
          <p:nvPr/>
        </p:nvSpPr>
        <p:spPr>
          <a:xfrm>
            <a:off x="4030894" y="6721825"/>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Fundamentals DeCal</a:t>
            </a:r>
            <a:endParaRPr sz="3200">
              <a:solidFill>
                <a:srgbClr val="D8D8D8"/>
              </a:solidFill>
              <a:latin typeface="Proxima Nova"/>
              <a:ea typeface="Proxima Nova"/>
              <a:cs typeface="Proxima Nova"/>
              <a:sym typeface="Proxima Nova"/>
            </a:endParaRPr>
          </a:p>
        </p:txBody>
      </p:sp>
      <p:sp>
        <p:nvSpPr>
          <p:cNvPr id="95" name="Google Shape;95;p10"/>
          <p:cNvSpPr/>
          <p:nvPr/>
        </p:nvSpPr>
        <p:spPr>
          <a:xfrm>
            <a:off x="9516741" y="2062258"/>
            <a:ext cx="5344200" cy="1236000"/>
          </a:xfrm>
          <a:prstGeom prst="roundRect">
            <a:avLst>
              <a:gd fmla="val 16667" name="adj"/>
            </a:avLst>
          </a:prstGeom>
          <a:noFill/>
          <a:ln cap="flat" cmpd="sng" w="28575">
            <a:solidFill>
              <a:srgbClr val="FFD816"/>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lnSpc>
                <a:spcPct val="100000"/>
              </a:lnSpc>
              <a:spcBef>
                <a:spcPts val="1100"/>
              </a:spcBef>
              <a:spcAft>
                <a:spcPts val="0"/>
              </a:spcAft>
              <a:buClr>
                <a:srgbClr val="000000"/>
              </a:buClr>
              <a:buFont typeface="Arial"/>
              <a:buNone/>
            </a:pPr>
            <a:r>
              <a:rPr b="1" lang="en-US" sz="3700">
                <a:solidFill>
                  <a:srgbClr val="FFD816"/>
                </a:solidFill>
                <a:latin typeface="Proxima Nova"/>
                <a:ea typeface="Proxima Nova"/>
                <a:cs typeface="Proxima Nova"/>
                <a:sym typeface="Proxima Nova"/>
              </a:rPr>
              <a:t>Blockchain at Berkeley</a:t>
            </a:r>
            <a:endParaRPr b="1" sz="3700">
              <a:solidFill>
                <a:srgbClr val="FFD816"/>
              </a:solidFill>
              <a:latin typeface="Proxima Nova"/>
              <a:ea typeface="Proxima Nova"/>
              <a:cs typeface="Proxima Nova"/>
              <a:sym typeface="Proxima Nova"/>
            </a:endParaRPr>
          </a:p>
          <a:p>
            <a:pPr indent="0" lvl="0" marL="0" rtl="0" algn="l">
              <a:spcBef>
                <a:spcPts val="0"/>
              </a:spcBef>
              <a:spcAft>
                <a:spcPts val="0"/>
              </a:spcAft>
              <a:buNone/>
            </a:pPr>
            <a:r>
              <a:t/>
            </a:r>
            <a:endParaRPr sz="1300"/>
          </a:p>
        </p:txBody>
      </p:sp>
      <p:sp>
        <p:nvSpPr>
          <p:cNvPr id="96" name="Google Shape;96;p10"/>
          <p:cNvSpPr txBox="1"/>
          <p:nvPr/>
        </p:nvSpPr>
        <p:spPr>
          <a:xfrm>
            <a:off x="3487904" y="1059058"/>
            <a:ext cx="11157900" cy="1003200"/>
          </a:xfrm>
          <a:prstGeom prst="rect">
            <a:avLst/>
          </a:prstGeom>
          <a:noFill/>
          <a:ln cap="flat" cmpd="sng" w="9525">
            <a:solidFill>
              <a:srgbClr val="FFD816">
                <a:alpha val="0"/>
              </a:srgbClr>
            </a:solidFill>
            <a:prstDash val="solid"/>
            <a:round/>
            <a:headEnd len="sm" w="sm" type="none"/>
            <a:tailEnd len="sm" w="sm" type="none"/>
          </a:ln>
        </p:spPr>
        <p:txBody>
          <a:bodyPr anchorCtr="0" anchor="ctr" bIns="45725" lIns="91450" spcFirstLastPara="1" rIns="91450" wrap="square" tIns="45725">
            <a:noAutofit/>
          </a:bodyPr>
          <a:lstStyle/>
          <a:p>
            <a:pPr indent="0" lvl="0" marL="0" marR="0" rtl="0" algn="l">
              <a:lnSpc>
                <a:spcPct val="130740"/>
              </a:lnSpc>
              <a:spcBef>
                <a:spcPts val="0"/>
              </a:spcBef>
              <a:spcAft>
                <a:spcPts val="0"/>
              </a:spcAft>
              <a:buClr>
                <a:srgbClr val="000000"/>
              </a:buClr>
              <a:buFont typeface="Montserrat"/>
              <a:buNone/>
            </a:pPr>
            <a:r>
              <a:rPr b="1" lang="en-US" sz="7200">
                <a:solidFill>
                  <a:srgbClr val="FFFFFF"/>
                </a:solidFill>
                <a:latin typeface="Proxima Nova"/>
                <a:ea typeface="Proxima Nova"/>
                <a:cs typeface="Proxima Nova"/>
                <a:sym typeface="Proxima Nova"/>
              </a:rPr>
              <a:t>WHO ARE WE</a:t>
            </a:r>
            <a:endParaRPr b="1" sz="7200">
              <a:solidFill>
                <a:srgbClr val="FFFFFF"/>
              </a:solidFill>
              <a:latin typeface="Proxima Nova"/>
              <a:ea typeface="Proxima Nova"/>
              <a:cs typeface="Proxima Nova"/>
              <a:sym typeface="Proxima Nova"/>
            </a:endParaRPr>
          </a:p>
        </p:txBody>
      </p:sp>
      <p:sp>
        <p:nvSpPr>
          <p:cNvPr id="97" name="Google Shape;97;p10"/>
          <p:cNvSpPr/>
          <p:nvPr/>
        </p:nvSpPr>
        <p:spPr>
          <a:xfrm>
            <a:off x="4012898" y="9906233"/>
            <a:ext cx="2680200" cy="12360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500">
                <a:solidFill>
                  <a:srgbClr val="D8D8D8"/>
                </a:solidFill>
                <a:latin typeface="Proxima Nova"/>
                <a:ea typeface="Proxima Nova"/>
                <a:cs typeface="Proxima Nova"/>
                <a:sym typeface="Proxima Nova"/>
              </a:rPr>
              <a:t>EdX Courses</a:t>
            </a:r>
            <a:endParaRPr sz="3500">
              <a:solidFill>
                <a:srgbClr val="D8D8D8"/>
              </a:solidFill>
              <a:latin typeface="Proxima Nova"/>
              <a:ea typeface="Proxima Nova"/>
              <a:cs typeface="Proxima Nova"/>
              <a:sym typeface="Proxima Nova"/>
            </a:endParaRPr>
          </a:p>
        </p:txBody>
      </p:sp>
      <p:sp>
        <p:nvSpPr>
          <p:cNvPr id="98" name="Google Shape;98;p10"/>
          <p:cNvSpPr/>
          <p:nvPr/>
        </p:nvSpPr>
        <p:spPr>
          <a:xfrm>
            <a:off x="7417953" y="6721825"/>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Business Consulting</a:t>
            </a:r>
            <a:endParaRPr sz="3200">
              <a:solidFill>
                <a:srgbClr val="D8D8D8"/>
              </a:solidFill>
              <a:latin typeface="Proxima Nova"/>
              <a:ea typeface="Proxima Nova"/>
              <a:cs typeface="Proxima Nova"/>
              <a:sym typeface="Proxima Nova"/>
            </a:endParaRPr>
          </a:p>
        </p:txBody>
      </p:sp>
      <p:sp>
        <p:nvSpPr>
          <p:cNvPr id="99" name="Google Shape;99;p10"/>
          <p:cNvSpPr/>
          <p:nvPr/>
        </p:nvSpPr>
        <p:spPr>
          <a:xfrm>
            <a:off x="7399958" y="8296492"/>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Developer Consulting</a:t>
            </a:r>
            <a:endParaRPr sz="3200">
              <a:solidFill>
                <a:srgbClr val="D8D8D8"/>
              </a:solidFill>
              <a:latin typeface="Proxima Nova"/>
              <a:ea typeface="Proxima Nova"/>
              <a:cs typeface="Proxima Nova"/>
              <a:sym typeface="Proxima Nova"/>
            </a:endParaRPr>
          </a:p>
        </p:txBody>
      </p:sp>
      <p:sp>
        <p:nvSpPr>
          <p:cNvPr id="100" name="Google Shape;100;p10"/>
          <p:cNvSpPr/>
          <p:nvPr/>
        </p:nvSpPr>
        <p:spPr>
          <a:xfrm>
            <a:off x="7417953" y="9896233"/>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Design Consulting</a:t>
            </a:r>
            <a:endParaRPr sz="3200">
              <a:solidFill>
                <a:srgbClr val="D8D8D8"/>
              </a:solidFill>
              <a:latin typeface="Proxima Nova"/>
              <a:ea typeface="Proxima Nova"/>
              <a:cs typeface="Proxima Nova"/>
              <a:sym typeface="Proxima Nova"/>
            </a:endParaRPr>
          </a:p>
        </p:txBody>
      </p:sp>
      <p:sp>
        <p:nvSpPr>
          <p:cNvPr id="101" name="Google Shape;101;p10"/>
          <p:cNvSpPr/>
          <p:nvPr/>
        </p:nvSpPr>
        <p:spPr>
          <a:xfrm rot="-5400000">
            <a:off x="11987941" y="-4868317"/>
            <a:ext cx="401700" cy="17401800"/>
          </a:xfrm>
          <a:prstGeom prst="rightBrace">
            <a:avLst>
              <a:gd fmla="val 50000" name="adj1"/>
              <a:gd fmla="val 50189" name="adj2"/>
            </a:avLst>
          </a:prstGeom>
          <a:noFill/>
          <a:ln cap="flat" cmpd="sng" w="9525">
            <a:solidFill>
              <a:srgbClr val="FFD816"/>
            </a:solidFill>
            <a:prstDash val="solid"/>
            <a:round/>
            <a:headEnd len="sm" w="sm" type="none"/>
            <a:tailEnd len="sm" w="sm" type="none"/>
          </a:ln>
        </p:spPr>
        <p:txBody>
          <a:bodyPr anchorCtr="0" anchor="ctr" bIns="243750" lIns="243750" spcFirstLastPara="1" rIns="243750" wrap="square" tIns="243750">
            <a:noAutofit/>
          </a:bodyPr>
          <a:lstStyle/>
          <a:p>
            <a:pPr indent="0" lvl="0" marL="0" rtl="0" algn="l">
              <a:spcBef>
                <a:spcPts val="0"/>
              </a:spcBef>
              <a:spcAft>
                <a:spcPts val="0"/>
              </a:spcAft>
              <a:buNone/>
            </a:pPr>
            <a:r>
              <a:t/>
            </a:r>
            <a:endParaRPr sz="3700">
              <a:solidFill>
                <a:srgbClr val="FFD816"/>
              </a:solidFill>
            </a:endParaRPr>
          </a:p>
        </p:txBody>
      </p:sp>
      <p:cxnSp>
        <p:nvCxnSpPr>
          <p:cNvPr id="102" name="Google Shape;102;p10"/>
          <p:cNvCxnSpPr>
            <a:stCxn id="91" idx="2"/>
            <a:endCxn id="94" idx="0"/>
          </p:cNvCxnSpPr>
          <p:nvPr/>
        </p:nvCxnSpPr>
        <p:spPr>
          <a:xfrm>
            <a:off x="5352957" y="5314896"/>
            <a:ext cx="0" cy="1407000"/>
          </a:xfrm>
          <a:prstGeom prst="straightConnector1">
            <a:avLst/>
          </a:prstGeom>
          <a:noFill/>
          <a:ln cap="flat" cmpd="sng" w="9525">
            <a:solidFill>
              <a:srgbClr val="D8D8D8"/>
            </a:solidFill>
            <a:prstDash val="solid"/>
            <a:round/>
            <a:headEnd len="med" w="med" type="none"/>
            <a:tailEnd len="med" w="med" type="none"/>
          </a:ln>
        </p:spPr>
      </p:cxnSp>
      <p:cxnSp>
        <p:nvCxnSpPr>
          <p:cNvPr id="103" name="Google Shape;103;p10"/>
          <p:cNvCxnSpPr>
            <a:stCxn id="92" idx="2"/>
            <a:endCxn id="98" idx="0"/>
          </p:cNvCxnSpPr>
          <p:nvPr/>
        </p:nvCxnSpPr>
        <p:spPr>
          <a:xfrm>
            <a:off x="8740032" y="5314892"/>
            <a:ext cx="0" cy="1407000"/>
          </a:xfrm>
          <a:prstGeom prst="straightConnector1">
            <a:avLst/>
          </a:prstGeom>
          <a:noFill/>
          <a:ln cap="flat" cmpd="sng" w="9525">
            <a:solidFill>
              <a:srgbClr val="D8D8D8"/>
            </a:solidFill>
            <a:prstDash val="solid"/>
            <a:round/>
            <a:headEnd len="med" w="med" type="none"/>
            <a:tailEnd len="med" w="med" type="none"/>
          </a:ln>
        </p:spPr>
      </p:cxnSp>
      <p:sp>
        <p:nvSpPr>
          <p:cNvPr id="104" name="Google Shape;104;p10"/>
          <p:cNvSpPr/>
          <p:nvPr/>
        </p:nvSpPr>
        <p:spPr>
          <a:xfrm>
            <a:off x="10839778" y="4381025"/>
            <a:ext cx="2610600" cy="948000"/>
          </a:xfrm>
          <a:prstGeom prst="rect">
            <a:avLst/>
          </a:prstGeom>
          <a:noFill/>
          <a:ln cap="flat" cmpd="sng" w="28575">
            <a:solidFill>
              <a:srgbClr val="FFD816"/>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b="1" lang="en-US" sz="3700">
                <a:solidFill>
                  <a:srgbClr val="FFD816"/>
                </a:solidFill>
                <a:latin typeface="Proxima Nova"/>
                <a:ea typeface="Proxima Nova"/>
                <a:cs typeface="Proxima Nova"/>
                <a:sym typeface="Proxima Nova"/>
              </a:rPr>
              <a:t>Research</a:t>
            </a:r>
            <a:endParaRPr b="1" sz="3700">
              <a:solidFill>
                <a:srgbClr val="FFD816"/>
              </a:solidFill>
              <a:latin typeface="Proxima Nova"/>
              <a:ea typeface="Proxima Nova"/>
              <a:cs typeface="Proxima Nova"/>
              <a:sym typeface="Proxima Nova"/>
            </a:endParaRPr>
          </a:p>
        </p:txBody>
      </p:sp>
      <p:sp>
        <p:nvSpPr>
          <p:cNvPr id="105" name="Google Shape;105;p10"/>
          <p:cNvSpPr/>
          <p:nvPr/>
        </p:nvSpPr>
        <p:spPr>
          <a:xfrm>
            <a:off x="10823000" y="6735958"/>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Governance</a:t>
            </a:r>
            <a:endParaRPr sz="3200">
              <a:solidFill>
                <a:srgbClr val="D8D8D8"/>
              </a:solidFill>
              <a:latin typeface="Proxima Nova"/>
              <a:ea typeface="Proxima Nova"/>
              <a:cs typeface="Proxima Nova"/>
              <a:sym typeface="Proxima Nova"/>
            </a:endParaRPr>
          </a:p>
        </p:txBody>
      </p:sp>
      <p:sp>
        <p:nvSpPr>
          <p:cNvPr id="106" name="Google Shape;106;p10"/>
          <p:cNvSpPr/>
          <p:nvPr/>
        </p:nvSpPr>
        <p:spPr>
          <a:xfrm>
            <a:off x="10805005" y="8310625"/>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Research Projects</a:t>
            </a:r>
            <a:endParaRPr sz="3200">
              <a:solidFill>
                <a:srgbClr val="D8D8D8"/>
              </a:solidFill>
              <a:latin typeface="Proxima Nova"/>
              <a:ea typeface="Proxima Nova"/>
              <a:cs typeface="Proxima Nova"/>
              <a:sym typeface="Proxima Nova"/>
            </a:endParaRPr>
          </a:p>
        </p:txBody>
      </p:sp>
      <p:cxnSp>
        <p:nvCxnSpPr>
          <p:cNvPr id="107" name="Google Shape;107;p10"/>
          <p:cNvCxnSpPr>
            <a:stCxn id="104" idx="2"/>
            <a:endCxn id="105" idx="0"/>
          </p:cNvCxnSpPr>
          <p:nvPr/>
        </p:nvCxnSpPr>
        <p:spPr>
          <a:xfrm>
            <a:off x="12145078" y="5329025"/>
            <a:ext cx="0" cy="1407000"/>
          </a:xfrm>
          <a:prstGeom prst="straightConnector1">
            <a:avLst/>
          </a:prstGeom>
          <a:noFill/>
          <a:ln cap="flat" cmpd="sng" w="9525">
            <a:solidFill>
              <a:srgbClr val="D8D8D8"/>
            </a:solidFill>
            <a:prstDash val="solid"/>
            <a:round/>
            <a:headEnd len="med" w="med" type="none"/>
            <a:tailEnd len="med" w="med" type="none"/>
          </a:ln>
        </p:spPr>
      </p:cxnSp>
      <p:sp>
        <p:nvSpPr>
          <p:cNvPr id="108" name="Google Shape;108;p10"/>
          <p:cNvSpPr/>
          <p:nvPr/>
        </p:nvSpPr>
        <p:spPr>
          <a:xfrm>
            <a:off x="14279601" y="4367133"/>
            <a:ext cx="2610600" cy="948000"/>
          </a:xfrm>
          <a:prstGeom prst="rect">
            <a:avLst/>
          </a:prstGeom>
          <a:noFill/>
          <a:ln cap="flat" cmpd="sng" w="28575">
            <a:solidFill>
              <a:srgbClr val="FFD816"/>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b="1" lang="en-US" sz="3700">
                <a:solidFill>
                  <a:srgbClr val="FFD816"/>
                </a:solidFill>
                <a:latin typeface="Proxima Nova"/>
                <a:ea typeface="Proxima Nova"/>
                <a:cs typeface="Proxima Nova"/>
                <a:sym typeface="Proxima Nova"/>
              </a:rPr>
              <a:t>External</a:t>
            </a:r>
            <a:endParaRPr b="1" sz="3700">
              <a:solidFill>
                <a:srgbClr val="FFD816"/>
              </a:solidFill>
              <a:latin typeface="Proxima Nova"/>
              <a:ea typeface="Proxima Nova"/>
              <a:cs typeface="Proxima Nova"/>
              <a:sym typeface="Proxima Nova"/>
            </a:endParaRPr>
          </a:p>
        </p:txBody>
      </p:sp>
      <p:sp>
        <p:nvSpPr>
          <p:cNvPr id="109" name="Google Shape;109;p10"/>
          <p:cNvSpPr/>
          <p:nvPr/>
        </p:nvSpPr>
        <p:spPr>
          <a:xfrm>
            <a:off x="14262823" y="6722067"/>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BizDev</a:t>
            </a:r>
            <a:endParaRPr sz="3200">
              <a:solidFill>
                <a:srgbClr val="D8D8D8"/>
              </a:solidFill>
              <a:latin typeface="Proxima Nova"/>
              <a:ea typeface="Proxima Nova"/>
              <a:cs typeface="Proxima Nova"/>
              <a:sym typeface="Proxima Nova"/>
            </a:endParaRPr>
          </a:p>
        </p:txBody>
      </p:sp>
      <p:sp>
        <p:nvSpPr>
          <p:cNvPr id="110" name="Google Shape;110;p10"/>
          <p:cNvSpPr/>
          <p:nvPr/>
        </p:nvSpPr>
        <p:spPr>
          <a:xfrm>
            <a:off x="14244828" y="8296733"/>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Xcelerator</a:t>
            </a:r>
            <a:endParaRPr sz="3200">
              <a:solidFill>
                <a:srgbClr val="D8D8D8"/>
              </a:solidFill>
              <a:latin typeface="Proxima Nova"/>
              <a:ea typeface="Proxima Nova"/>
              <a:cs typeface="Proxima Nova"/>
              <a:sym typeface="Proxima Nova"/>
            </a:endParaRPr>
          </a:p>
        </p:txBody>
      </p:sp>
      <p:cxnSp>
        <p:nvCxnSpPr>
          <p:cNvPr id="111" name="Google Shape;111;p10"/>
          <p:cNvCxnSpPr>
            <a:stCxn id="108" idx="2"/>
            <a:endCxn id="109" idx="0"/>
          </p:cNvCxnSpPr>
          <p:nvPr/>
        </p:nvCxnSpPr>
        <p:spPr>
          <a:xfrm>
            <a:off x="15584901" y="5315133"/>
            <a:ext cx="0" cy="1407000"/>
          </a:xfrm>
          <a:prstGeom prst="straightConnector1">
            <a:avLst/>
          </a:prstGeom>
          <a:noFill/>
          <a:ln cap="flat" cmpd="sng" w="9525">
            <a:solidFill>
              <a:srgbClr val="D8D8D8"/>
            </a:solidFill>
            <a:prstDash val="solid"/>
            <a:round/>
            <a:headEnd len="med" w="med" type="none"/>
            <a:tailEnd len="med" w="med" type="none"/>
          </a:ln>
        </p:spPr>
      </p:cxnSp>
      <p:sp>
        <p:nvSpPr>
          <p:cNvPr id="112" name="Google Shape;112;p10"/>
          <p:cNvSpPr/>
          <p:nvPr/>
        </p:nvSpPr>
        <p:spPr>
          <a:xfrm>
            <a:off x="14244828" y="9871400"/>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Grants</a:t>
            </a:r>
            <a:endParaRPr sz="3200">
              <a:solidFill>
                <a:srgbClr val="D8D8D8"/>
              </a:solidFill>
              <a:latin typeface="Proxima Nova"/>
              <a:ea typeface="Proxima Nova"/>
              <a:cs typeface="Proxima Nova"/>
              <a:sym typeface="Proxima Nova"/>
            </a:endParaRPr>
          </a:p>
        </p:txBody>
      </p:sp>
      <p:sp>
        <p:nvSpPr>
          <p:cNvPr id="113" name="Google Shape;113;p10"/>
          <p:cNvSpPr/>
          <p:nvPr/>
        </p:nvSpPr>
        <p:spPr>
          <a:xfrm>
            <a:off x="17737401" y="4366908"/>
            <a:ext cx="2610600" cy="948000"/>
          </a:xfrm>
          <a:prstGeom prst="rect">
            <a:avLst/>
          </a:prstGeom>
          <a:noFill/>
          <a:ln cap="flat" cmpd="sng" w="28575">
            <a:solidFill>
              <a:srgbClr val="FFD816"/>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b="1" lang="en-US" sz="3700">
                <a:solidFill>
                  <a:srgbClr val="FFD816"/>
                </a:solidFill>
                <a:latin typeface="Proxima Nova"/>
                <a:ea typeface="Proxima Nova"/>
                <a:cs typeface="Proxima Nova"/>
                <a:sym typeface="Proxima Nova"/>
              </a:rPr>
              <a:t>Design</a:t>
            </a:r>
            <a:endParaRPr b="1" sz="3700">
              <a:solidFill>
                <a:srgbClr val="FFD816"/>
              </a:solidFill>
              <a:latin typeface="Proxima Nova"/>
              <a:ea typeface="Proxima Nova"/>
              <a:cs typeface="Proxima Nova"/>
              <a:sym typeface="Proxima Nova"/>
            </a:endParaRPr>
          </a:p>
        </p:txBody>
      </p:sp>
      <p:sp>
        <p:nvSpPr>
          <p:cNvPr id="114" name="Google Shape;114;p10"/>
          <p:cNvSpPr/>
          <p:nvPr/>
        </p:nvSpPr>
        <p:spPr>
          <a:xfrm>
            <a:off x="17720623" y="6721842"/>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UX Research</a:t>
            </a:r>
            <a:endParaRPr sz="3200">
              <a:solidFill>
                <a:srgbClr val="D8D8D8"/>
              </a:solidFill>
              <a:latin typeface="Proxima Nova"/>
              <a:ea typeface="Proxima Nova"/>
              <a:cs typeface="Proxima Nova"/>
              <a:sym typeface="Proxima Nova"/>
            </a:endParaRPr>
          </a:p>
        </p:txBody>
      </p:sp>
      <p:sp>
        <p:nvSpPr>
          <p:cNvPr id="115" name="Google Shape;115;p10"/>
          <p:cNvSpPr/>
          <p:nvPr/>
        </p:nvSpPr>
        <p:spPr>
          <a:xfrm>
            <a:off x="17702628" y="8296508"/>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Product Design</a:t>
            </a:r>
            <a:endParaRPr sz="3200">
              <a:solidFill>
                <a:srgbClr val="D8D8D8"/>
              </a:solidFill>
              <a:latin typeface="Proxima Nova"/>
              <a:ea typeface="Proxima Nova"/>
              <a:cs typeface="Proxima Nova"/>
              <a:sym typeface="Proxima Nova"/>
            </a:endParaRPr>
          </a:p>
        </p:txBody>
      </p:sp>
      <p:cxnSp>
        <p:nvCxnSpPr>
          <p:cNvPr id="116" name="Google Shape;116;p10"/>
          <p:cNvCxnSpPr>
            <a:stCxn id="113" idx="2"/>
            <a:endCxn id="114" idx="0"/>
          </p:cNvCxnSpPr>
          <p:nvPr/>
        </p:nvCxnSpPr>
        <p:spPr>
          <a:xfrm>
            <a:off x="19042701" y="5314908"/>
            <a:ext cx="0" cy="1407000"/>
          </a:xfrm>
          <a:prstGeom prst="straightConnector1">
            <a:avLst/>
          </a:prstGeom>
          <a:noFill/>
          <a:ln cap="flat" cmpd="sng" w="9525">
            <a:solidFill>
              <a:srgbClr val="D8D8D8"/>
            </a:solidFill>
            <a:prstDash val="solid"/>
            <a:round/>
            <a:headEnd len="med" w="med" type="none"/>
            <a:tailEnd len="med" w="med" type="none"/>
          </a:ln>
        </p:spPr>
      </p:cxnSp>
      <p:sp>
        <p:nvSpPr>
          <p:cNvPr id="117" name="Google Shape;117;p10"/>
          <p:cNvSpPr/>
          <p:nvPr/>
        </p:nvSpPr>
        <p:spPr>
          <a:xfrm>
            <a:off x="17702628" y="9871175"/>
            <a:ext cx="2644200" cy="1256100"/>
          </a:xfrm>
          <a:prstGeom prst="rect">
            <a:avLst/>
          </a:prstGeom>
          <a:noFill/>
          <a:ln cap="flat" cmpd="sng" w="28575">
            <a:solidFill>
              <a:srgbClr val="D8D8D8"/>
            </a:solidFill>
            <a:prstDash val="solid"/>
            <a:round/>
            <a:headEnd len="sm" w="sm" type="none"/>
            <a:tailEnd len="sm" w="sm" type="none"/>
          </a:ln>
        </p:spPr>
        <p:txBody>
          <a:bodyPr anchorCtr="0" anchor="ctr" bIns="34325" lIns="34325" spcFirstLastPara="1" rIns="34325" wrap="square" tIns="34325">
            <a:noAutofit/>
          </a:bodyPr>
          <a:lstStyle/>
          <a:p>
            <a:pPr indent="0" lvl="0" marL="0" rtl="0" algn="ctr">
              <a:spcBef>
                <a:spcPts val="0"/>
              </a:spcBef>
              <a:spcAft>
                <a:spcPts val="0"/>
              </a:spcAft>
              <a:buNone/>
            </a:pPr>
            <a:r>
              <a:rPr lang="en-US" sz="3200">
                <a:solidFill>
                  <a:srgbClr val="D8D8D8"/>
                </a:solidFill>
                <a:latin typeface="Proxima Nova"/>
                <a:ea typeface="Proxima Nova"/>
                <a:cs typeface="Proxima Nova"/>
                <a:sym typeface="Proxima Nova"/>
              </a:rPr>
              <a:t>Marketing</a:t>
            </a:r>
            <a:endParaRPr sz="3200">
              <a:solidFill>
                <a:srgbClr val="D8D8D8"/>
              </a:solidFill>
              <a:latin typeface="Proxima Nova"/>
              <a:ea typeface="Proxima Nova"/>
              <a:cs typeface="Proxima Nova"/>
              <a:sym typeface="Proxima Nov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11"/>
          <p:cNvSpPr txBox="1"/>
          <p:nvPr>
            <p:ph type="title"/>
          </p:nvPr>
        </p:nvSpPr>
        <p:spPr>
          <a:xfrm>
            <a:off x="830984" y="842467"/>
            <a:ext cx="22715700" cy="2216700"/>
          </a:xfrm>
          <a:prstGeom prst="rect">
            <a:avLst/>
          </a:prstGeom>
        </p:spPr>
        <p:txBody>
          <a:bodyPr anchorCtr="0" anchor="ctr" bIns="243750" lIns="243750" spcFirstLastPara="1" rIns="243750" wrap="square" tIns="243750">
            <a:noAutofit/>
          </a:bodyPr>
          <a:lstStyle/>
          <a:p>
            <a:pPr indent="0" lvl="0" marL="0" rtl="0" algn="l">
              <a:spcBef>
                <a:spcPts val="0"/>
              </a:spcBef>
              <a:spcAft>
                <a:spcPts val="0"/>
              </a:spcAft>
              <a:buNone/>
            </a:pPr>
            <a:r>
              <a:rPr b="1" lang="en-US" sz="6400">
                <a:latin typeface="Poppins"/>
                <a:ea typeface="Poppins"/>
                <a:cs typeface="Poppins"/>
                <a:sym typeface="Poppins"/>
              </a:rPr>
              <a:t>Course Structure</a:t>
            </a:r>
            <a:endParaRPr b="1" sz="6400">
              <a:latin typeface="Poppins"/>
              <a:ea typeface="Poppins"/>
              <a:cs typeface="Poppins"/>
              <a:sym typeface="Poppins"/>
            </a:endParaRPr>
          </a:p>
        </p:txBody>
      </p:sp>
      <p:sp>
        <p:nvSpPr>
          <p:cNvPr id="124" name="Google Shape;124;p11"/>
          <p:cNvSpPr txBox="1"/>
          <p:nvPr>
            <p:ph idx="12" type="sldNum"/>
          </p:nvPr>
        </p:nvSpPr>
        <p:spPr>
          <a:xfrm>
            <a:off x="22587337" y="12435245"/>
            <a:ext cx="1462800" cy="1049700"/>
          </a:xfrm>
          <a:prstGeom prst="rect">
            <a:avLst/>
          </a:prstGeom>
        </p:spPr>
        <p:txBody>
          <a:bodyPr anchorCtr="0" anchor="ctr" bIns="243750" lIns="243750" spcFirstLastPara="1" rIns="243750" wrap="square" tIns="243750">
            <a:noAutofit/>
          </a:bodyPr>
          <a:lstStyle/>
          <a:p>
            <a:pPr indent="0" lvl="0" marL="0" rtl="0" algn="l">
              <a:spcBef>
                <a:spcPts val="0"/>
              </a:spcBef>
              <a:spcAft>
                <a:spcPts val="0"/>
              </a:spcAft>
              <a:buNone/>
            </a:pPr>
            <a:fld id="{00000000-1234-1234-1234-123412341234}" type="slidenum">
              <a:rPr lang="en-US"/>
              <a:t>‹#›</a:t>
            </a:fld>
            <a:endParaRPr/>
          </a:p>
        </p:txBody>
      </p:sp>
      <p:sp>
        <p:nvSpPr>
          <p:cNvPr id="125" name="Google Shape;125;p11"/>
          <p:cNvSpPr txBox="1"/>
          <p:nvPr/>
        </p:nvSpPr>
        <p:spPr>
          <a:xfrm>
            <a:off x="1377450" y="2623350"/>
            <a:ext cx="21054000" cy="84693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rgbClr val="000000"/>
              </a:buClr>
              <a:buSzPts val="4800"/>
              <a:buFont typeface="Poppins Medium"/>
              <a:buChar char="●"/>
            </a:pPr>
            <a:r>
              <a:rPr lang="en-US" sz="4800">
                <a:solidFill>
                  <a:srgbClr val="000000"/>
                </a:solidFill>
                <a:latin typeface="Poppins"/>
                <a:ea typeface="Poppins"/>
                <a:cs typeface="Poppins"/>
                <a:sym typeface="Poppins"/>
              </a:rPr>
              <a:t>Lecture</a:t>
            </a:r>
            <a:endParaRPr sz="4800">
              <a:solidFill>
                <a:srgbClr val="000000"/>
              </a:solidFill>
              <a:latin typeface="Poppins"/>
              <a:ea typeface="Poppins"/>
              <a:cs typeface="Poppins"/>
              <a:sym typeface="Poppins"/>
            </a:endParaRPr>
          </a:p>
          <a:p>
            <a:pPr indent="-533400" lvl="1" marL="914400" rtl="0" algn="l">
              <a:lnSpc>
                <a:spcPct val="115000"/>
              </a:lnSpc>
              <a:spcBef>
                <a:spcPts val="0"/>
              </a:spcBef>
              <a:spcAft>
                <a:spcPts val="0"/>
              </a:spcAft>
              <a:buClr>
                <a:srgbClr val="000000"/>
              </a:buClr>
              <a:buSzPts val="4800"/>
              <a:buFont typeface="Poppins Medium"/>
              <a:buChar char="○"/>
            </a:pPr>
            <a:r>
              <a:rPr lang="en-US" sz="4800">
                <a:solidFill>
                  <a:srgbClr val="000000"/>
                </a:solidFill>
                <a:latin typeface="Poppins"/>
                <a:ea typeface="Poppins"/>
                <a:cs typeface="Poppins"/>
                <a:sym typeface="Poppins"/>
              </a:rPr>
              <a:t>Every </a:t>
            </a:r>
            <a:r>
              <a:rPr b="1" lang="en-US" sz="4800">
                <a:latin typeface="Poppins"/>
                <a:ea typeface="Poppins"/>
                <a:cs typeface="Poppins"/>
                <a:sym typeface="Poppins"/>
              </a:rPr>
              <a:t>Wednesday</a:t>
            </a:r>
            <a:r>
              <a:rPr lang="en-US" sz="4800">
                <a:solidFill>
                  <a:srgbClr val="000000"/>
                </a:solidFill>
                <a:latin typeface="Poppins"/>
                <a:ea typeface="Poppins"/>
                <a:cs typeface="Poppins"/>
                <a:sym typeface="Poppins"/>
              </a:rPr>
              <a:t> at </a:t>
            </a:r>
            <a:r>
              <a:rPr b="1" lang="en-US" sz="4800">
                <a:latin typeface="Poppins"/>
                <a:ea typeface="Poppins"/>
                <a:cs typeface="Poppins"/>
                <a:sym typeface="Poppins"/>
              </a:rPr>
              <a:t>6:30</a:t>
            </a:r>
            <a:r>
              <a:rPr b="1" lang="en-US" sz="4800">
                <a:solidFill>
                  <a:srgbClr val="000000"/>
                </a:solidFill>
                <a:latin typeface="Poppins"/>
                <a:ea typeface="Poppins"/>
                <a:cs typeface="Poppins"/>
                <a:sym typeface="Poppins"/>
              </a:rPr>
              <a:t> - </a:t>
            </a:r>
            <a:r>
              <a:rPr b="1" lang="en-US" sz="4800">
                <a:latin typeface="Poppins"/>
                <a:ea typeface="Poppins"/>
                <a:cs typeface="Poppins"/>
                <a:sym typeface="Poppins"/>
              </a:rPr>
              <a:t>8:00</a:t>
            </a:r>
            <a:r>
              <a:rPr b="1" lang="en-US" sz="4800">
                <a:solidFill>
                  <a:srgbClr val="000000"/>
                </a:solidFill>
                <a:latin typeface="Poppins"/>
                <a:ea typeface="Poppins"/>
                <a:cs typeface="Poppins"/>
                <a:sym typeface="Poppins"/>
              </a:rPr>
              <a:t> pm PST</a:t>
            </a:r>
            <a:endParaRPr sz="4800">
              <a:solidFill>
                <a:srgbClr val="000000"/>
              </a:solidFill>
              <a:latin typeface="Poppins"/>
              <a:ea typeface="Poppins"/>
              <a:cs typeface="Poppins"/>
              <a:sym typeface="Poppins"/>
            </a:endParaRPr>
          </a:p>
          <a:p>
            <a:pPr indent="-533400" lvl="1" marL="914400" rtl="0" algn="l">
              <a:lnSpc>
                <a:spcPct val="115000"/>
              </a:lnSpc>
              <a:spcBef>
                <a:spcPts val="0"/>
              </a:spcBef>
              <a:spcAft>
                <a:spcPts val="0"/>
              </a:spcAft>
              <a:buClr>
                <a:srgbClr val="000000"/>
              </a:buClr>
              <a:buSzPts val="4800"/>
              <a:buFont typeface="Poppins Medium"/>
              <a:buChar char="○"/>
            </a:pPr>
            <a:r>
              <a:rPr lang="en-US" sz="4800">
                <a:solidFill>
                  <a:srgbClr val="000000"/>
                </a:solidFill>
                <a:latin typeface="Poppins"/>
                <a:ea typeface="Poppins"/>
                <a:cs typeface="Poppins"/>
                <a:sym typeface="Poppins"/>
              </a:rPr>
              <a:t>In </a:t>
            </a:r>
            <a:r>
              <a:rPr b="1" lang="en-US" sz="4800">
                <a:latin typeface="Poppins"/>
                <a:ea typeface="Poppins"/>
                <a:cs typeface="Poppins"/>
                <a:sym typeface="Poppins"/>
              </a:rPr>
              <a:t>Social</a:t>
            </a:r>
            <a:r>
              <a:rPr b="1" lang="en-US" sz="4800">
                <a:solidFill>
                  <a:srgbClr val="000000"/>
                </a:solidFill>
                <a:latin typeface="Poppins"/>
                <a:ea typeface="Poppins"/>
                <a:cs typeface="Poppins"/>
                <a:sym typeface="Poppins"/>
              </a:rPr>
              <a:t> </a:t>
            </a:r>
            <a:r>
              <a:rPr b="1" lang="en-US" sz="4800">
                <a:latin typeface="Poppins"/>
                <a:ea typeface="Poppins"/>
                <a:cs typeface="Poppins"/>
                <a:sym typeface="Poppins"/>
              </a:rPr>
              <a:t>Science 56</a:t>
            </a:r>
            <a:endParaRPr sz="4800">
              <a:solidFill>
                <a:srgbClr val="000000"/>
              </a:solidFill>
              <a:latin typeface="Poppins"/>
              <a:ea typeface="Poppins"/>
              <a:cs typeface="Poppins"/>
              <a:sym typeface="Poppins"/>
            </a:endParaRPr>
          </a:p>
          <a:p>
            <a:pPr indent="-533400" lvl="1" marL="914400" rtl="0" algn="l">
              <a:lnSpc>
                <a:spcPct val="115000"/>
              </a:lnSpc>
              <a:spcBef>
                <a:spcPts val="0"/>
              </a:spcBef>
              <a:spcAft>
                <a:spcPts val="0"/>
              </a:spcAft>
              <a:buClr>
                <a:srgbClr val="000000"/>
              </a:buClr>
              <a:buSzPts val="4800"/>
              <a:buFont typeface="Poppins Medium"/>
              <a:buChar char="○"/>
            </a:pPr>
            <a:r>
              <a:rPr lang="en-US" sz="4800">
                <a:latin typeface="Poppins"/>
                <a:ea typeface="Poppins"/>
                <a:cs typeface="Poppins"/>
                <a:sym typeface="Poppins"/>
              </a:rPr>
              <a:t>Will have Office Hours with Remaining Time </a:t>
            </a:r>
            <a:endParaRPr sz="4800">
              <a:latin typeface="Poppins"/>
              <a:ea typeface="Poppins"/>
              <a:cs typeface="Poppins"/>
              <a:sym typeface="Poppins"/>
            </a:endParaRPr>
          </a:p>
          <a:p>
            <a:pPr indent="-533400" lvl="0" marL="457200" rtl="0" algn="just">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Homework</a:t>
            </a:r>
            <a:r>
              <a:rPr lang="en-US" sz="4800">
                <a:solidFill>
                  <a:srgbClr val="000000"/>
                </a:solidFill>
                <a:latin typeface="Poppins"/>
                <a:ea typeface="Poppins"/>
                <a:cs typeface="Poppins"/>
                <a:sym typeface="Poppins"/>
              </a:rPr>
              <a:t> </a:t>
            </a:r>
            <a:endParaRPr sz="4800">
              <a:solidFill>
                <a:srgbClr val="000000"/>
              </a:solidFill>
              <a:latin typeface="Poppins"/>
              <a:ea typeface="Poppins"/>
              <a:cs typeface="Poppins"/>
              <a:sym typeface="Poppins"/>
            </a:endParaRPr>
          </a:p>
          <a:p>
            <a:pPr indent="-533400" lvl="1" marL="914400" rtl="0" algn="just">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Weekly homework assignments to practice material learned</a:t>
            </a:r>
            <a:endParaRPr b="1" sz="4800">
              <a:latin typeface="Poppins"/>
              <a:ea typeface="Poppins"/>
              <a:cs typeface="Poppins"/>
              <a:sym typeface="Poppins"/>
            </a:endParaRPr>
          </a:p>
          <a:p>
            <a:pPr indent="-533400" lvl="1" marL="914400" rtl="0" algn="just">
              <a:lnSpc>
                <a:spcPct val="115000"/>
              </a:lnSpc>
              <a:spcBef>
                <a:spcPts val="0"/>
              </a:spcBef>
              <a:spcAft>
                <a:spcPts val="0"/>
              </a:spcAft>
              <a:buClr>
                <a:srgbClr val="000000"/>
              </a:buClr>
              <a:buSzPts val="4800"/>
              <a:buFont typeface="Poppins"/>
              <a:buChar char="○"/>
            </a:pPr>
            <a:r>
              <a:rPr b="1" lang="en-US" sz="4800">
                <a:latin typeface="Poppins"/>
                <a:ea typeface="Poppins"/>
                <a:cs typeface="Poppins"/>
                <a:sym typeface="Poppins"/>
              </a:rPr>
              <a:t>For help email: </a:t>
            </a:r>
            <a:r>
              <a:rPr b="1" lang="en-US" sz="4800" u="sng">
                <a:solidFill>
                  <a:schemeClr val="hlink"/>
                </a:solidFill>
                <a:latin typeface="Poppins"/>
                <a:ea typeface="Poppins"/>
                <a:cs typeface="Poppins"/>
                <a:sym typeface="Poppins"/>
                <a:hlinkClick r:id="rId3"/>
              </a:rPr>
              <a:t>dev-decal@blockchain.berkeley.edu</a:t>
            </a:r>
            <a:endParaRPr b="1" sz="4800">
              <a:latin typeface="Poppins"/>
              <a:ea typeface="Poppins"/>
              <a:cs typeface="Poppins"/>
              <a:sym typeface="Poppins"/>
            </a:endParaRPr>
          </a:p>
          <a:p>
            <a:pPr indent="-533400" lvl="0" marL="4572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Website</a:t>
            </a:r>
            <a:endParaRPr sz="4800">
              <a:solidFill>
                <a:schemeClr val="dk2"/>
              </a:solidFill>
              <a:latin typeface="Poppins"/>
              <a:ea typeface="Poppins"/>
              <a:cs typeface="Poppins"/>
              <a:sym typeface="Poppins"/>
            </a:endParaRPr>
          </a:p>
          <a:p>
            <a:pPr indent="-533400" lvl="1"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https://www.developersdecal.xyz/</a:t>
            </a:r>
            <a:endParaRPr b="1" sz="4800">
              <a:latin typeface="Poppins"/>
              <a:ea typeface="Poppins"/>
              <a:cs typeface="Poppins"/>
              <a:sym typeface="Poppins"/>
            </a:endParaRPr>
          </a:p>
          <a:p>
            <a:pPr indent="-533400" lvl="0" marL="457200" rtl="0" algn="just">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3</a:t>
            </a:r>
            <a:r>
              <a:rPr lang="en-US" sz="4800">
                <a:solidFill>
                  <a:srgbClr val="000000"/>
                </a:solidFill>
                <a:latin typeface="Poppins"/>
                <a:ea typeface="Poppins"/>
                <a:cs typeface="Poppins"/>
                <a:sym typeface="Poppins"/>
              </a:rPr>
              <a:t> Units</a:t>
            </a:r>
            <a:endParaRPr sz="4800">
              <a:solidFill>
                <a:srgbClr val="000000"/>
              </a:solidFill>
              <a:latin typeface="Poppins"/>
              <a:ea typeface="Poppins"/>
              <a:cs typeface="Poppins"/>
              <a:sym typeface="Poppins"/>
            </a:endParaRPr>
          </a:p>
          <a:p>
            <a:pPr indent="-533400" lvl="1" marL="914400" rtl="0" algn="just">
              <a:lnSpc>
                <a:spcPct val="115000"/>
              </a:lnSpc>
              <a:spcBef>
                <a:spcPts val="0"/>
              </a:spcBef>
              <a:spcAft>
                <a:spcPts val="0"/>
              </a:spcAft>
              <a:buClr>
                <a:srgbClr val="000000"/>
              </a:buClr>
              <a:buSzPts val="4800"/>
              <a:buFont typeface="Poppins"/>
              <a:buChar char="○"/>
            </a:pPr>
            <a:r>
              <a:rPr lang="en-US" sz="4800">
                <a:solidFill>
                  <a:srgbClr val="000000"/>
                </a:solidFill>
                <a:latin typeface="Poppins"/>
                <a:ea typeface="Poppins"/>
                <a:cs typeface="Poppins"/>
                <a:sym typeface="Poppins"/>
              </a:rPr>
              <a:t>You can audit the course</a:t>
            </a:r>
            <a:endParaRPr sz="4800">
              <a:solidFill>
                <a:srgbClr val="000000"/>
              </a:solidFill>
              <a:latin typeface="Poppins"/>
              <a:ea typeface="Poppins"/>
              <a:cs typeface="Poppins"/>
              <a:sym typeface="Poppins"/>
            </a:endParaRPr>
          </a:p>
          <a:p>
            <a:pPr indent="0" lvl="0" marL="0" rtl="0" algn="just">
              <a:lnSpc>
                <a:spcPct val="115000"/>
              </a:lnSpc>
              <a:spcBef>
                <a:spcPts val="0"/>
              </a:spcBef>
              <a:spcAft>
                <a:spcPts val="0"/>
              </a:spcAft>
              <a:buNone/>
            </a:pPr>
            <a:r>
              <a:t/>
            </a:r>
            <a:endParaRPr sz="4800">
              <a:solidFill>
                <a:srgbClr val="000000"/>
              </a:solidFill>
              <a:latin typeface="Poppins"/>
              <a:ea typeface="Poppins"/>
              <a:cs typeface="Poppins"/>
              <a:sym typeface="Poppins"/>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2"/>
          <p:cNvSpPr txBox="1"/>
          <p:nvPr>
            <p:ph type="title"/>
          </p:nvPr>
        </p:nvSpPr>
        <p:spPr>
          <a:xfrm>
            <a:off x="830984" y="842467"/>
            <a:ext cx="22715700" cy="2216700"/>
          </a:xfrm>
          <a:prstGeom prst="rect">
            <a:avLst/>
          </a:prstGeom>
        </p:spPr>
        <p:txBody>
          <a:bodyPr anchorCtr="0" anchor="ctr" bIns="243750" lIns="243750" spcFirstLastPara="1" rIns="243750" wrap="square" tIns="243750">
            <a:noAutofit/>
          </a:bodyPr>
          <a:lstStyle/>
          <a:p>
            <a:pPr indent="0" lvl="0" marL="0" rtl="0" algn="l">
              <a:spcBef>
                <a:spcPts val="0"/>
              </a:spcBef>
              <a:spcAft>
                <a:spcPts val="0"/>
              </a:spcAft>
              <a:buNone/>
            </a:pPr>
            <a:r>
              <a:rPr b="1" lang="en-US" sz="6400">
                <a:latin typeface="Poppins"/>
                <a:ea typeface="Poppins"/>
                <a:cs typeface="Poppins"/>
                <a:sym typeface="Poppins"/>
              </a:rPr>
              <a:t>Course Structure</a:t>
            </a:r>
            <a:endParaRPr b="1" sz="6400">
              <a:latin typeface="Poppins"/>
              <a:ea typeface="Poppins"/>
              <a:cs typeface="Poppins"/>
              <a:sym typeface="Poppins"/>
            </a:endParaRPr>
          </a:p>
        </p:txBody>
      </p:sp>
      <p:sp>
        <p:nvSpPr>
          <p:cNvPr id="132" name="Google Shape;132;p12"/>
          <p:cNvSpPr txBox="1"/>
          <p:nvPr>
            <p:ph idx="12" type="sldNum"/>
          </p:nvPr>
        </p:nvSpPr>
        <p:spPr>
          <a:xfrm>
            <a:off x="22587337" y="12435245"/>
            <a:ext cx="1462800" cy="1049700"/>
          </a:xfrm>
          <a:prstGeom prst="rect">
            <a:avLst/>
          </a:prstGeom>
        </p:spPr>
        <p:txBody>
          <a:bodyPr anchorCtr="0" anchor="ctr" bIns="243750" lIns="243750" spcFirstLastPara="1" rIns="243750" wrap="square" tIns="243750">
            <a:noAutofit/>
          </a:bodyPr>
          <a:lstStyle/>
          <a:p>
            <a:pPr indent="0" lvl="0" marL="0" rtl="0" algn="l">
              <a:spcBef>
                <a:spcPts val="0"/>
              </a:spcBef>
              <a:spcAft>
                <a:spcPts val="0"/>
              </a:spcAft>
              <a:buNone/>
            </a:pPr>
            <a:fld id="{00000000-1234-1234-1234-123412341234}" type="slidenum">
              <a:rPr lang="en-US"/>
              <a:t>‹#›</a:t>
            </a:fld>
            <a:endParaRPr/>
          </a:p>
        </p:txBody>
      </p:sp>
      <p:sp>
        <p:nvSpPr>
          <p:cNvPr id="133" name="Google Shape;133;p12"/>
          <p:cNvSpPr txBox="1"/>
          <p:nvPr/>
        </p:nvSpPr>
        <p:spPr>
          <a:xfrm>
            <a:off x="1377450" y="2623350"/>
            <a:ext cx="21054000" cy="84693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rgbClr val="000000"/>
              </a:buClr>
              <a:buSzPts val="4800"/>
              <a:buFont typeface="Poppins Medium"/>
              <a:buChar char="●"/>
            </a:pPr>
            <a:r>
              <a:rPr lang="en-US" sz="4800">
                <a:latin typeface="Poppins"/>
                <a:ea typeface="Poppins"/>
                <a:cs typeface="Poppins"/>
                <a:sym typeface="Poppins"/>
              </a:rPr>
              <a:t>bCourses and Gradescope </a:t>
            </a:r>
            <a:endParaRPr sz="4800">
              <a:latin typeface="Poppins"/>
              <a:ea typeface="Poppins"/>
              <a:cs typeface="Poppins"/>
              <a:sym typeface="Poppins"/>
            </a:endParaRPr>
          </a:p>
          <a:p>
            <a:pPr indent="-533400" lvl="1" marL="914400" rtl="0" algn="l">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 In Progress 🚧</a:t>
            </a:r>
            <a:endParaRPr sz="4800">
              <a:latin typeface="Poppins"/>
              <a:ea typeface="Poppins"/>
              <a:cs typeface="Poppins"/>
              <a:sym typeface="Poppins"/>
            </a:endParaRPr>
          </a:p>
          <a:p>
            <a:pPr indent="-533400" lvl="0" marL="457200" rtl="0" algn="l">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Recordings</a:t>
            </a:r>
            <a:endParaRPr sz="4800">
              <a:latin typeface="Poppins"/>
              <a:ea typeface="Poppins"/>
              <a:cs typeface="Poppins"/>
              <a:sym typeface="Poppins"/>
            </a:endParaRPr>
          </a:p>
          <a:p>
            <a:pPr indent="-533400" lvl="1" marL="914400" rtl="0" algn="l">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Likely will be uploaded to YouTube</a:t>
            </a:r>
            <a:endParaRPr sz="4800">
              <a:latin typeface="Poppins"/>
              <a:ea typeface="Poppins"/>
              <a:cs typeface="Poppins"/>
              <a:sym typeface="Poppins"/>
            </a:endParaRPr>
          </a:p>
          <a:p>
            <a:pPr indent="-533400" lvl="0" marL="457200" rtl="0" algn="l">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Syllabus </a:t>
            </a:r>
            <a:endParaRPr sz="4800">
              <a:latin typeface="Poppins"/>
              <a:ea typeface="Poppins"/>
              <a:cs typeface="Poppins"/>
              <a:sym typeface="Poppins"/>
            </a:endParaRPr>
          </a:p>
          <a:p>
            <a:pPr indent="-533400" lvl="1" marL="914400" rtl="0" algn="l">
              <a:lnSpc>
                <a:spcPct val="115000"/>
              </a:lnSpc>
              <a:spcBef>
                <a:spcPts val="0"/>
              </a:spcBef>
              <a:spcAft>
                <a:spcPts val="0"/>
              </a:spcAft>
              <a:buClr>
                <a:srgbClr val="000000"/>
              </a:buClr>
              <a:buSzPts val="4800"/>
              <a:buFont typeface="Poppins"/>
              <a:buChar char="○"/>
            </a:pPr>
            <a:r>
              <a:rPr lang="en-US" sz="4800">
                <a:latin typeface="Poppins"/>
                <a:ea typeface="Poppins"/>
                <a:cs typeface="Poppins"/>
                <a:sym typeface="Poppins"/>
              </a:rPr>
              <a:t>tinyurl.com/devdecalsp24syllabus</a:t>
            </a:r>
            <a:endParaRPr sz="4800">
              <a:solidFill>
                <a:srgbClr val="000000"/>
              </a:solidFill>
              <a:latin typeface="Poppins"/>
              <a:ea typeface="Poppins"/>
              <a:cs typeface="Poppins"/>
              <a:sym typeface="Poppins"/>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13"/>
          <p:cNvSpPr txBox="1"/>
          <p:nvPr>
            <p:ph type="title"/>
          </p:nvPr>
        </p:nvSpPr>
        <p:spPr>
          <a:xfrm>
            <a:off x="2925793" y="893096"/>
            <a:ext cx="19471800" cy="1002900"/>
          </a:xfrm>
          <a:prstGeom prst="rect">
            <a:avLst/>
          </a:prstGeom>
        </p:spPr>
        <p:txBody>
          <a:bodyPr anchorCtr="0" anchor="ctr" bIns="243700" lIns="243700" spcFirstLastPara="1" rIns="243700" wrap="square" tIns="243700">
            <a:noAutofit/>
          </a:bodyPr>
          <a:lstStyle/>
          <a:p>
            <a:pPr indent="0" lvl="0" marL="0" marR="0" rtl="0" algn="l">
              <a:lnSpc>
                <a:spcPct val="130740"/>
              </a:lnSpc>
              <a:spcBef>
                <a:spcPts val="0"/>
              </a:spcBef>
              <a:spcAft>
                <a:spcPts val="0"/>
              </a:spcAft>
              <a:buClr>
                <a:srgbClr val="000000"/>
              </a:buClr>
              <a:buFont typeface="Montserrat"/>
              <a:buNone/>
            </a:pPr>
            <a:r>
              <a:rPr b="1" lang="en-US">
                <a:solidFill>
                  <a:srgbClr val="000000"/>
                </a:solidFill>
                <a:latin typeface="Montserrat"/>
                <a:ea typeface="Montserrat"/>
                <a:cs typeface="Montserrat"/>
                <a:sym typeface="Montserrat"/>
              </a:rPr>
              <a:t>LECTURE OVERVIEW</a:t>
            </a:r>
            <a:endParaRPr b="1">
              <a:solidFill>
                <a:srgbClr val="000000"/>
              </a:solidFill>
              <a:latin typeface="Montserrat"/>
              <a:ea typeface="Montserrat"/>
              <a:cs typeface="Montserrat"/>
              <a:sym typeface="Montserrat"/>
            </a:endParaRPr>
          </a:p>
        </p:txBody>
      </p:sp>
      <p:sp>
        <p:nvSpPr>
          <p:cNvPr id="139" name="Google Shape;139;p13"/>
          <p:cNvSpPr txBox="1"/>
          <p:nvPr>
            <p:ph idx="1" type="subTitle"/>
          </p:nvPr>
        </p:nvSpPr>
        <p:spPr>
          <a:xfrm>
            <a:off x="10975189" y="3252425"/>
            <a:ext cx="8233800" cy="5694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US">
                <a:solidFill>
                  <a:schemeClr val="dk2"/>
                </a:solidFill>
                <a:latin typeface="Montserrat"/>
                <a:ea typeface="Montserrat"/>
                <a:cs typeface="Montserrat"/>
                <a:sym typeface="Montserrat"/>
              </a:rPr>
              <a:t>WHY BLOCKCHAIN DEVELOPMENT</a:t>
            </a:r>
            <a:endParaRPr/>
          </a:p>
        </p:txBody>
      </p:sp>
      <p:sp>
        <p:nvSpPr>
          <p:cNvPr id="140" name="Google Shape;140;p13"/>
          <p:cNvSpPr txBox="1"/>
          <p:nvPr>
            <p:ph idx="2" type="subTitle"/>
          </p:nvPr>
        </p:nvSpPr>
        <p:spPr>
          <a:xfrm>
            <a:off x="10975189" y="5124475"/>
            <a:ext cx="8233800" cy="56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dk2"/>
                </a:solidFill>
                <a:latin typeface="Montserrat"/>
                <a:ea typeface="Montserrat"/>
                <a:cs typeface="Montserrat"/>
                <a:sym typeface="Montserrat"/>
              </a:rPr>
              <a:t>COURSE DETAILS</a:t>
            </a:r>
            <a:endParaRPr/>
          </a:p>
        </p:txBody>
      </p:sp>
      <p:sp>
        <p:nvSpPr>
          <p:cNvPr id="141" name="Google Shape;141;p13"/>
          <p:cNvSpPr txBox="1"/>
          <p:nvPr>
            <p:ph idx="3" type="subTitle"/>
          </p:nvPr>
        </p:nvSpPr>
        <p:spPr>
          <a:xfrm>
            <a:off x="10975189" y="7072725"/>
            <a:ext cx="8233800" cy="56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dk2"/>
                </a:solidFill>
                <a:latin typeface="Montserrat"/>
                <a:ea typeface="Montserrat"/>
                <a:cs typeface="Montserrat"/>
                <a:sym typeface="Montserrat"/>
              </a:rPr>
              <a:t>BLOCKCHAIN &amp; ETHEREUM OVERVIEW</a:t>
            </a:r>
            <a:endParaRPr/>
          </a:p>
        </p:txBody>
      </p:sp>
      <p:sp>
        <p:nvSpPr>
          <p:cNvPr id="142" name="Google Shape;142;p13"/>
          <p:cNvSpPr txBox="1"/>
          <p:nvPr>
            <p:ph idx="4" type="subTitle"/>
          </p:nvPr>
        </p:nvSpPr>
        <p:spPr>
          <a:xfrm>
            <a:off x="10975189" y="9020975"/>
            <a:ext cx="8233800" cy="5694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US">
                <a:solidFill>
                  <a:schemeClr val="dk2"/>
                </a:solidFill>
                <a:latin typeface="Montserrat"/>
                <a:ea typeface="Montserrat"/>
                <a:cs typeface="Montserrat"/>
                <a:sym typeface="Montserrat"/>
              </a:rPr>
              <a:t>SOLIDITY DEVELOPMENT</a:t>
            </a:r>
            <a:endParaRPr>
              <a:solidFill>
                <a:schemeClr val="dk2"/>
              </a:solidFill>
              <a:latin typeface="Montserrat"/>
              <a:ea typeface="Montserrat"/>
              <a:cs typeface="Montserrat"/>
              <a:sym typeface="Montserrat"/>
            </a:endParaRPr>
          </a:p>
        </p:txBody>
      </p:sp>
      <p:sp>
        <p:nvSpPr>
          <p:cNvPr id="143" name="Google Shape;143;p13"/>
          <p:cNvSpPr txBox="1"/>
          <p:nvPr>
            <p:ph idx="5" type="subTitle"/>
          </p:nvPr>
        </p:nvSpPr>
        <p:spPr>
          <a:xfrm>
            <a:off x="10975189" y="10940275"/>
            <a:ext cx="8233800" cy="569400"/>
          </a:xfrm>
          <a:prstGeom prst="rect">
            <a:avLst/>
          </a:prstGeom>
        </p:spPr>
        <p:txBody>
          <a:bodyPr anchorCtr="0" anchor="ctr" bIns="91425" lIns="91425" spcFirstLastPara="1" rIns="91425" wrap="square" tIns="91425">
            <a:noAutofit/>
          </a:bodyPr>
          <a:lstStyle/>
          <a:p>
            <a:pPr indent="0" lvl="0" marL="0" marR="0" rtl="0" algn="l">
              <a:lnSpc>
                <a:spcPct val="100000"/>
              </a:lnSpc>
              <a:spcBef>
                <a:spcPts val="0"/>
              </a:spcBef>
              <a:spcAft>
                <a:spcPts val="0"/>
              </a:spcAft>
              <a:buNone/>
            </a:pPr>
            <a:r>
              <a:rPr lang="en-US">
                <a:solidFill>
                  <a:schemeClr val="dk2"/>
                </a:solidFill>
                <a:latin typeface="Montserrat"/>
                <a:ea typeface="Montserrat"/>
                <a:cs typeface="Montserrat"/>
                <a:sym typeface="Montserrat"/>
              </a:rPr>
              <a:t>HW1 - BUILD A BLOCKCHAIN IN PYTHON</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7" name="Shape 147"/>
        <p:cNvGrpSpPr/>
        <p:nvPr/>
      </p:nvGrpSpPr>
      <p:grpSpPr>
        <a:xfrm>
          <a:off x="0" y="0"/>
          <a:ext cx="0" cy="0"/>
          <a:chOff x="0" y="0"/>
          <a:chExt cx="0" cy="0"/>
        </a:xfrm>
      </p:grpSpPr>
      <p:grpSp>
        <p:nvGrpSpPr>
          <p:cNvPr id="148" name="Google Shape;148;p14"/>
          <p:cNvGrpSpPr/>
          <p:nvPr/>
        </p:nvGrpSpPr>
        <p:grpSpPr>
          <a:xfrm>
            <a:off x="3278869" y="4108725"/>
            <a:ext cx="14645916" cy="5498021"/>
            <a:chOff x="8048061" y="4117650"/>
            <a:chExt cx="6428441" cy="2413212"/>
          </a:xfrm>
        </p:grpSpPr>
        <p:sp>
          <p:nvSpPr>
            <p:cNvPr id="149" name="Google Shape;149;p14"/>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WHY DEVELOP</a:t>
              </a:r>
              <a:endParaRPr b="1" sz="9400">
                <a:solidFill>
                  <a:schemeClr val="dk2"/>
                </a:solidFill>
                <a:latin typeface="Montserrat"/>
                <a:ea typeface="Montserrat"/>
                <a:cs typeface="Montserrat"/>
                <a:sym typeface="Montserrat"/>
              </a:endParaRPr>
            </a:p>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BLOCKCHAIN</a:t>
              </a:r>
              <a:endParaRPr sz="9400"/>
            </a:p>
          </p:txBody>
        </p:sp>
        <p:sp>
          <p:nvSpPr>
            <p:cNvPr id="150" name="Google Shape;150;p14"/>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1</a:t>
              </a:r>
              <a:endParaRPr/>
            </a:p>
          </p:txBody>
        </p:sp>
        <p:cxnSp>
          <p:nvCxnSpPr>
            <p:cNvPr id="151" name="Google Shape;151;p14"/>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152" name="Google Shape;152;p14"/>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153" name="Google Shape;153;p14"/>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154" name="Google Shape;154;p14"/>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155" name="Google Shape;155;p14"/>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15"/>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162" name="Google Shape;162;p1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VISIONS</a:t>
            </a:r>
            <a:endParaRPr b="1" sz="7200">
              <a:latin typeface="Montserrat"/>
              <a:ea typeface="Montserrat"/>
              <a:cs typeface="Montserrat"/>
              <a:sym typeface="Montserrat"/>
            </a:endParaRPr>
          </a:p>
        </p:txBody>
      </p:sp>
      <p:sp>
        <p:nvSpPr>
          <p:cNvPr id="163" name="Google Shape;163;p15"/>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WHY DEVELOP?</a:t>
            </a:r>
            <a:endParaRPr b="1" sz="4500">
              <a:latin typeface="Proxima Nova"/>
              <a:ea typeface="Proxima Nova"/>
              <a:cs typeface="Proxima Nova"/>
              <a:sym typeface="Proxima Nova"/>
            </a:endParaRPr>
          </a:p>
        </p:txBody>
      </p:sp>
      <p:sp>
        <p:nvSpPr>
          <p:cNvPr id="164" name="Google Shape;164;p15"/>
          <p:cNvSpPr txBox="1"/>
          <p:nvPr/>
        </p:nvSpPr>
        <p:spPr>
          <a:xfrm>
            <a:off x="1398575" y="3038375"/>
            <a:ext cx="21630300" cy="9181200"/>
          </a:xfrm>
          <a:prstGeom prst="rect">
            <a:avLst/>
          </a:prstGeom>
          <a:noFill/>
          <a:ln>
            <a:noFill/>
          </a:ln>
        </p:spPr>
        <p:txBody>
          <a:bodyPr anchorCtr="0" anchor="t" bIns="0" lIns="0" spcFirstLastPara="1" rIns="0" wrap="square" tIns="0">
            <a:noAutofit/>
          </a:bodyPr>
          <a:lstStyle/>
          <a:p>
            <a:pPr indent="-533400" lvl="0" marL="45720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Building a new, significant, </a:t>
            </a:r>
            <a:r>
              <a:rPr b="1" lang="en-US" sz="4800">
                <a:latin typeface="Proxima Nova"/>
                <a:ea typeface="Proxima Nova"/>
                <a:cs typeface="Proxima Nova"/>
                <a:sym typeface="Proxima Nova"/>
              </a:rPr>
              <a:t>infrastructure-level technology</a:t>
            </a:r>
            <a:endParaRPr sz="4800">
              <a:latin typeface="Proxima Nova"/>
              <a:ea typeface="Proxima Nova"/>
              <a:cs typeface="Proxima Nova"/>
              <a:sym typeface="Proxima Nova"/>
            </a:endParaRPr>
          </a:p>
          <a:p>
            <a:pPr indent="-533400" lvl="1" marL="91440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Deprecating the outdated, clunky COBOL-based financial architecture of today</a:t>
            </a:r>
            <a:endParaRPr sz="4800">
              <a:latin typeface="Proxima Nova"/>
              <a:ea typeface="Proxima Nova"/>
              <a:cs typeface="Proxima Nova"/>
              <a:sym typeface="Proxima Nova"/>
            </a:endParaRPr>
          </a:p>
          <a:p>
            <a:pPr indent="-533400" lvl="1" marL="914400" rtl="0" algn="l">
              <a:lnSpc>
                <a:spcPct val="125000"/>
              </a:lnSpc>
              <a:spcBef>
                <a:spcPts val="0"/>
              </a:spcBef>
              <a:spcAft>
                <a:spcPts val="0"/>
              </a:spcAft>
              <a:buSzPts val="4800"/>
              <a:buFont typeface="Proxima Nova"/>
              <a:buChar char="○"/>
            </a:pPr>
            <a:r>
              <a:rPr lang="en-US" sz="4800">
                <a:solidFill>
                  <a:schemeClr val="dk2"/>
                </a:solidFill>
                <a:latin typeface="Proxima Nova"/>
                <a:ea typeface="Proxima Nova"/>
                <a:cs typeface="Proxima Nova"/>
                <a:sym typeface="Proxima Nova"/>
              </a:rPr>
              <a:t>Parallels the 90’s Internet boom (have you read zero to one?)</a:t>
            </a:r>
            <a:endParaRPr sz="4800">
              <a:latin typeface="Proxima Nova"/>
              <a:ea typeface="Proxima Nova"/>
              <a:cs typeface="Proxima Nova"/>
              <a:sym typeface="Proxima Nova"/>
            </a:endParaRPr>
          </a:p>
          <a:p>
            <a:pPr indent="-533400" lvl="0" marL="45720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Working in a field where impact can be made quickly</a:t>
            </a:r>
            <a:endParaRPr b="1" sz="4800">
              <a:latin typeface="Proxima Nova"/>
              <a:ea typeface="Proxima Nova"/>
              <a:cs typeface="Proxima Nova"/>
              <a:sym typeface="Proxima Nova"/>
            </a:endParaRPr>
          </a:p>
          <a:p>
            <a:pPr indent="-533400" lvl="1" marL="914400" rtl="0" algn="l">
              <a:lnSpc>
                <a:spcPct val="125000"/>
              </a:lnSpc>
              <a:spcBef>
                <a:spcPts val="0"/>
              </a:spcBef>
              <a:spcAft>
                <a:spcPts val="0"/>
              </a:spcAft>
              <a:buSzPts val="4800"/>
              <a:buFont typeface="Proxima Nova"/>
              <a:buChar char="○"/>
            </a:pPr>
            <a:r>
              <a:rPr lang="en-US" sz="4800">
                <a:solidFill>
                  <a:schemeClr val="dk2"/>
                </a:solidFill>
                <a:latin typeface="Proxima Nova"/>
                <a:ea typeface="Proxima Nova"/>
                <a:cs typeface="Proxima Nova"/>
                <a:sym typeface="Proxima Nova"/>
              </a:rPr>
              <a:t>Blockchain is a young field with several emerging companies</a:t>
            </a:r>
            <a:endParaRPr b="1" sz="4800">
              <a:latin typeface="Proxima Nova"/>
              <a:ea typeface="Proxima Nova"/>
              <a:cs typeface="Proxima Nova"/>
              <a:sym typeface="Proxima Nova"/>
            </a:endParaRPr>
          </a:p>
          <a:p>
            <a:pPr indent="-533400" lvl="0" marL="457200" rtl="0" algn="l">
              <a:lnSpc>
                <a:spcPct val="125000"/>
              </a:lnSpc>
              <a:spcBef>
                <a:spcPts val="0"/>
              </a:spcBef>
              <a:spcAft>
                <a:spcPts val="0"/>
              </a:spcAft>
              <a:buClr>
                <a:schemeClr val="dk2"/>
              </a:buClr>
              <a:buSzPts val="4800"/>
              <a:buFont typeface="Proxima Nova"/>
              <a:buChar char="●"/>
            </a:pPr>
            <a:r>
              <a:rPr b="1" lang="en-US" sz="4800">
                <a:solidFill>
                  <a:schemeClr val="dk2"/>
                </a:solidFill>
                <a:latin typeface="Proxima Nova"/>
                <a:ea typeface="Proxima Nova"/>
                <a:cs typeface="Proxima Nova"/>
                <a:sym typeface="Proxima Nova"/>
              </a:rPr>
              <a:t>Intellectually interesting problems</a:t>
            </a:r>
            <a:endParaRPr b="1" sz="4800">
              <a:solidFill>
                <a:schemeClr val="dk2"/>
              </a:solidFill>
              <a:latin typeface="Proxima Nova"/>
              <a:ea typeface="Proxima Nova"/>
              <a:cs typeface="Proxima Nova"/>
              <a:sym typeface="Proxima Nova"/>
            </a:endParaRPr>
          </a:p>
          <a:p>
            <a:pPr indent="-533400" lvl="1" marL="91440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Getting to explore problems in fields ranging from cryptography to algorithms to game theory to economics to trading. </a:t>
            </a:r>
            <a:endParaRPr b="1" sz="4800">
              <a:solidFill>
                <a:schemeClr val="dk2"/>
              </a:solidFill>
              <a:latin typeface="Proxima Nova"/>
              <a:ea typeface="Proxima Nova"/>
              <a:cs typeface="Proxima Nova"/>
              <a:sym typeface="Proxima Nova"/>
            </a:endParaRPr>
          </a:p>
        </p:txBody>
      </p:sp>
      <p:sp>
        <p:nvSpPr>
          <p:cNvPr id="165" name="Google Shape;165;p15"/>
          <p:cNvSpPr txBox="1"/>
          <p:nvPr/>
        </p:nvSpPr>
        <p:spPr>
          <a:xfrm>
            <a:off x="625850" y="12492100"/>
            <a:ext cx="5363100" cy="8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64"/>
                                        </p:tgtEl>
                                        <p:attrNameLst>
                                          <p:attrName>style.visibility</p:attrName>
                                        </p:attrNameLst>
                                      </p:cBhvr>
                                      <p:to>
                                        <p:strVal val="visible"/>
                                      </p:to>
                                    </p:set>
                                    <p:animEffect filter="fade" transition="in">
                                      <p:cBhvr>
                                        <p:cTn dur="1000"/>
                                        <p:tgtEl>
                                          <p:spTgt spid="16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sp>
        <p:nvSpPr>
          <p:cNvPr id="171" name="Google Shape;171;p1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DEMAND FOR</a:t>
            </a:r>
            <a:r>
              <a:rPr b="1" lang="en-US" sz="7200">
                <a:latin typeface="Montserrat"/>
                <a:ea typeface="Montserrat"/>
                <a:cs typeface="Montserrat"/>
                <a:sym typeface="Montserrat"/>
              </a:rPr>
              <a:t> BLOCKCHAIN</a:t>
            </a:r>
            <a:endParaRPr b="1" sz="7200">
              <a:latin typeface="Montserrat"/>
              <a:ea typeface="Montserrat"/>
              <a:cs typeface="Montserrat"/>
              <a:sym typeface="Montserrat"/>
            </a:endParaRPr>
          </a:p>
        </p:txBody>
      </p:sp>
      <p:sp>
        <p:nvSpPr>
          <p:cNvPr id="172" name="Google Shape;172;p16"/>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Krishna Mandal</a:t>
            </a:r>
            <a:endParaRPr sz="2400">
              <a:solidFill>
                <a:srgbClr val="B7B7B7"/>
              </a:solidFill>
              <a:latin typeface="Proxima Nova"/>
              <a:ea typeface="Proxima Nova"/>
              <a:cs typeface="Proxima Nova"/>
              <a:sym typeface="Proxima Nova"/>
            </a:endParaRPr>
          </a:p>
        </p:txBody>
      </p:sp>
      <p:pic>
        <p:nvPicPr>
          <p:cNvPr id="173" name="Google Shape;173;p16"/>
          <p:cNvPicPr preferRelativeResize="0"/>
          <p:nvPr/>
        </p:nvPicPr>
        <p:blipFill>
          <a:blip r:embed="rId3">
            <a:alphaModFix/>
          </a:blip>
          <a:stretch>
            <a:fillRect/>
          </a:stretch>
        </p:blipFill>
        <p:spPr>
          <a:xfrm>
            <a:off x="10966519" y="3005975"/>
            <a:ext cx="13478282" cy="7704050"/>
          </a:xfrm>
          <a:prstGeom prst="rect">
            <a:avLst/>
          </a:prstGeom>
          <a:noFill/>
          <a:ln>
            <a:noFill/>
          </a:ln>
        </p:spPr>
      </p:pic>
      <p:pic>
        <p:nvPicPr>
          <p:cNvPr id="174" name="Google Shape;174;p16"/>
          <p:cNvPicPr preferRelativeResize="0"/>
          <p:nvPr/>
        </p:nvPicPr>
        <p:blipFill>
          <a:blip r:embed="rId4">
            <a:alphaModFix/>
          </a:blip>
          <a:stretch>
            <a:fillRect/>
          </a:stretch>
        </p:blipFill>
        <p:spPr>
          <a:xfrm>
            <a:off x="156575" y="2708200"/>
            <a:ext cx="10809951" cy="77040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1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Font typeface="Montserrat"/>
              <a:buNone/>
            </a:pPr>
            <a:r>
              <a:rPr b="1" lang="en-US" sz="7200">
                <a:latin typeface="Montserrat"/>
                <a:ea typeface="Montserrat"/>
                <a:cs typeface="Montserrat"/>
                <a:sym typeface="Montserrat"/>
              </a:rPr>
              <a:t>OTHER REASONS</a:t>
            </a:r>
            <a:endParaRPr b="1" sz="7200">
              <a:latin typeface="Montserrat"/>
              <a:ea typeface="Montserrat"/>
              <a:cs typeface="Montserrat"/>
              <a:sym typeface="Montserrat"/>
            </a:endParaRPr>
          </a:p>
        </p:txBody>
      </p:sp>
      <p:sp>
        <p:nvSpPr>
          <p:cNvPr id="180" name="Google Shape;180;p17"/>
          <p:cNvSpPr txBox="1"/>
          <p:nvPr/>
        </p:nvSpPr>
        <p:spPr>
          <a:xfrm>
            <a:off x="2924725" y="1762950"/>
            <a:ext cx="140937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WHY BLOCKCHAIN</a:t>
            </a:r>
            <a:endParaRPr b="1" sz="4500">
              <a:latin typeface="Proxima Nova"/>
              <a:ea typeface="Proxima Nova"/>
              <a:cs typeface="Proxima Nova"/>
              <a:sym typeface="Proxima Nova"/>
            </a:endParaRPr>
          </a:p>
        </p:txBody>
      </p:sp>
      <p:sp>
        <p:nvSpPr>
          <p:cNvPr id="181" name="Google Shape;181;p17"/>
          <p:cNvSpPr txBox="1"/>
          <p:nvPr/>
        </p:nvSpPr>
        <p:spPr>
          <a:xfrm>
            <a:off x="24507650" y="0"/>
            <a:ext cx="4891200" cy="4528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US" sz="3600">
                <a:latin typeface="Proxima Nova"/>
                <a:ea typeface="Proxima Nova"/>
                <a:cs typeface="Proxima Nova"/>
                <a:sym typeface="Proxima Nova"/>
              </a:rPr>
              <a:t>NOTES FOR FONT</a:t>
            </a:r>
            <a:endParaRPr b="1" sz="3600">
              <a:latin typeface="Proxima Nova"/>
              <a:ea typeface="Proxima Nova"/>
              <a:cs typeface="Proxima Nova"/>
              <a:sym typeface="Proxima Nova"/>
            </a:endParaRPr>
          </a:p>
          <a:p>
            <a:pPr indent="0" lvl="0" marL="0" rtl="0" algn="l">
              <a:spcBef>
                <a:spcPts val="0"/>
              </a:spcBef>
              <a:spcAft>
                <a:spcPts val="0"/>
              </a:spcAft>
              <a:buNone/>
            </a:pPr>
            <a:r>
              <a:rPr b="1" lang="en-US" sz="3600">
                <a:latin typeface="Proxima Nova"/>
                <a:ea typeface="Proxima Nova"/>
                <a:cs typeface="Proxima Nova"/>
                <a:sym typeface="Proxima Nova"/>
              </a:rPr>
              <a:t>CONSISTENCY:</a:t>
            </a:r>
            <a:endParaRPr b="1" sz="3600">
              <a:latin typeface="Proxima Nova"/>
              <a:ea typeface="Proxima Nova"/>
              <a:cs typeface="Proxima Nova"/>
              <a:sym typeface="Proxima Nova"/>
            </a:endParaRPr>
          </a:p>
          <a:p>
            <a:pPr indent="-457200" lvl="0" marL="457200" rtl="0" algn="l">
              <a:spcBef>
                <a:spcPts val="0"/>
              </a:spcBef>
              <a:spcAft>
                <a:spcPts val="0"/>
              </a:spcAft>
              <a:buSzPts val="3600"/>
              <a:buFont typeface="Proxima Nova"/>
              <a:buChar char="●"/>
            </a:pPr>
            <a:r>
              <a:rPr lang="en-US" sz="3600">
                <a:latin typeface="Proxima Nova"/>
                <a:ea typeface="Proxima Nova"/>
                <a:cs typeface="Proxima Nova"/>
                <a:sym typeface="Proxima Nova"/>
              </a:rPr>
              <a:t>Everything is Proxima Nova, except:</a:t>
            </a:r>
            <a:endParaRPr sz="3600">
              <a:latin typeface="Proxima Nova"/>
              <a:ea typeface="Proxima Nova"/>
              <a:cs typeface="Proxima Nova"/>
              <a:sym typeface="Proxima Nova"/>
            </a:endParaRPr>
          </a:p>
          <a:p>
            <a:pPr indent="-457200" lvl="1" marL="914400" rtl="0" algn="l">
              <a:spcBef>
                <a:spcPts val="0"/>
              </a:spcBef>
              <a:spcAft>
                <a:spcPts val="0"/>
              </a:spcAft>
              <a:buSzPts val="3600"/>
              <a:buFont typeface="Proxima Nova"/>
              <a:buChar char="○"/>
            </a:pPr>
            <a:r>
              <a:rPr lang="en-US" sz="3600">
                <a:latin typeface="Proxima Nova"/>
                <a:ea typeface="Proxima Nova"/>
                <a:cs typeface="Proxima Nova"/>
                <a:sym typeface="Proxima Nova"/>
              </a:rPr>
              <a:t>First slide uses Roboto Mono in the title</a:t>
            </a:r>
            <a:endParaRPr sz="3600">
              <a:latin typeface="Proxima Nova"/>
              <a:ea typeface="Proxima Nova"/>
              <a:cs typeface="Proxima Nova"/>
              <a:sym typeface="Proxima Nova"/>
            </a:endParaRPr>
          </a:p>
          <a:p>
            <a:pPr indent="-457200" lvl="1" marL="914400" rtl="0" algn="l">
              <a:spcBef>
                <a:spcPts val="0"/>
              </a:spcBef>
              <a:spcAft>
                <a:spcPts val="0"/>
              </a:spcAft>
              <a:buSzPts val="3600"/>
              <a:buFont typeface="Proxima Nova"/>
              <a:buChar char="○"/>
            </a:pPr>
            <a:r>
              <a:rPr lang="en-US" sz="3600">
                <a:latin typeface="Proxima Nova"/>
                <a:ea typeface="Proxima Nova"/>
                <a:cs typeface="Proxima Nova"/>
                <a:sym typeface="Proxima Nova"/>
              </a:rPr>
              <a:t>The main title in all slides uses Montserrat</a:t>
            </a:r>
            <a:endParaRPr sz="3600">
              <a:latin typeface="Proxima Nova"/>
              <a:ea typeface="Proxima Nova"/>
              <a:cs typeface="Proxima Nova"/>
              <a:sym typeface="Proxima Nova"/>
            </a:endParaRPr>
          </a:p>
          <a:p>
            <a:pPr indent="-457200" lvl="0" marL="457200" rtl="0" algn="l">
              <a:spcBef>
                <a:spcPts val="0"/>
              </a:spcBef>
              <a:spcAft>
                <a:spcPts val="0"/>
              </a:spcAft>
              <a:buSzPts val="3600"/>
              <a:buFont typeface="Proxima Nova"/>
              <a:buChar char="●"/>
            </a:pPr>
            <a:r>
              <a:rPr lang="en-US" sz="3600">
                <a:latin typeface="Proxima Nova"/>
                <a:ea typeface="Proxima Nova"/>
                <a:cs typeface="Proxima Nova"/>
                <a:sym typeface="Proxima Nova"/>
              </a:rPr>
              <a:t>Try to make sure that all the slides you use match up with the first 15 slides in this template. Currently the other 70+ slides use Lato (replace with Proxima Nova)</a:t>
            </a:r>
            <a:endParaRPr sz="3600">
              <a:latin typeface="Proxima Nova"/>
              <a:ea typeface="Proxima Nova"/>
              <a:cs typeface="Proxima Nova"/>
              <a:sym typeface="Proxima Nova"/>
            </a:endParaRPr>
          </a:p>
          <a:p>
            <a:pPr indent="-457200" lvl="0" marL="457200" rtl="0" algn="l">
              <a:spcBef>
                <a:spcPts val="0"/>
              </a:spcBef>
              <a:spcAft>
                <a:spcPts val="0"/>
              </a:spcAft>
              <a:buSzPts val="3600"/>
              <a:buFont typeface="Proxima Nova"/>
              <a:buChar char="●"/>
            </a:pPr>
            <a:r>
              <a:rPr lang="en-US" sz="3600">
                <a:latin typeface="Proxima Nova"/>
                <a:ea typeface="Proxima Nova"/>
                <a:cs typeface="Proxima Nova"/>
                <a:sym typeface="Proxima Nova"/>
              </a:rPr>
              <a:t>You can copy and paste elements onto new slides into the same section of the slide it was copied from to make your own “consistent format”</a:t>
            </a:r>
            <a:endParaRPr sz="3600">
              <a:latin typeface="Proxima Nova"/>
              <a:ea typeface="Proxima Nova"/>
              <a:cs typeface="Proxima Nova"/>
              <a:sym typeface="Proxima Nova"/>
            </a:endParaRPr>
          </a:p>
          <a:p>
            <a:pPr indent="0" lvl="0" marL="0" rtl="0" algn="l">
              <a:spcBef>
                <a:spcPts val="0"/>
              </a:spcBef>
              <a:spcAft>
                <a:spcPts val="0"/>
              </a:spcAft>
              <a:buNone/>
            </a:pPr>
            <a:r>
              <a:t/>
            </a:r>
            <a:endParaRPr sz="3600">
              <a:latin typeface="Proxima Nova"/>
              <a:ea typeface="Proxima Nova"/>
              <a:cs typeface="Proxima Nova"/>
              <a:sym typeface="Proxima Nova"/>
            </a:endParaRPr>
          </a:p>
        </p:txBody>
      </p:sp>
      <p:sp>
        <p:nvSpPr>
          <p:cNvPr id="182" name="Google Shape;182;p17"/>
          <p:cNvSpPr txBox="1"/>
          <p:nvPr/>
        </p:nvSpPr>
        <p:spPr>
          <a:xfrm>
            <a:off x="625850" y="120083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AKASH KHOSLA</a:t>
            </a:r>
            <a:endParaRPr sz="2400">
              <a:solidFill>
                <a:srgbClr val="B7B7B7"/>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UPDATED: DANIEL GUSHCHYAN</a:t>
            </a:r>
            <a:endParaRPr sz="2400">
              <a:solidFill>
                <a:srgbClr val="B7B7B7"/>
              </a:solidFill>
              <a:latin typeface="Proxima Nova"/>
              <a:ea typeface="Proxima Nova"/>
              <a:cs typeface="Proxima Nova"/>
              <a:sym typeface="Proxima Nova"/>
            </a:endParaRPr>
          </a:p>
        </p:txBody>
      </p:sp>
      <p:sp>
        <p:nvSpPr>
          <p:cNvPr id="183" name="Google Shape;183;p17"/>
          <p:cNvSpPr txBox="1"/>
          <p:nvPr/>
        </p:nvSpPr>
        <p:spPr>
          <a:xfrm>
            <a:off x="1398575" y="3038375"/>
            <a:ext cx="21630300" cy="9181200"/>
          </a:xfrm>
          <a:prstGeom prst="rect">
            <a:avLst/>
          </a:prstGeom>
          <a:noFill/>
          <a:ln>
            <a:noFill/>
          </a:ln>
        </p:spPr>
        <p:txBody>
          <a:bodyPr anchorCtr="0" anchor="t" bIns="0" lIns="0" spcFirstLastPara="1" rIns="0" wrap="square" tIns="0">
            <a:noAutofit/>
          </a:bodyPr>
          <a:lstStyle/>
          <a:p>
            <a:pPr indent="-533400" lvl="0" marL="457200" marR="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Open Community</a:t>
            </a:r>
            <a:endParaRPr b="1"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Accessible to anyone, most code is open source</a:t>
            </a:r>
            <a:endParaRPr sz="4800">
              <a:latin typeface="Proxima Nova"/>
              <a:ea typeface="Proxima Nova"/>
              <a:cs typeface="Proxima Nova"/>
              <a:sym typeface="Proxima Nova"/>
            </a:endParaRPr>
          </a:p>
          <a:p>
            <a:pPr indent="-533400" lvl="0" marL="457200" marR="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Niche, but also not ridiculously competitive</a:t>
            </a:r>
            <a:endParaRPr b="1"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There’s not a lot of people who know about this stuff, and not everyone is eyeing it right now.</a:t>
            </a:r>
            <a:endParaRPr sz="4800">
              <a:latin typeface="Proxima Nova"/>
              <a:ea typeface="Proxima Nova"/>
              <a:cs typeface="Proxima Nova"/>
              <a:sym typeface="Proxima Nova"/>
            </a:endParaRPr>
          </a:p>
          <a:p>
            <a:pPr indent="-533400" lvl="0" marL="457200" rtl="0" algn="l">
              <a:lnSpc>
                <a:spcPct val="125000"/>
              </a:lnSpc>
              <a:spcBef>
                <a:spcPts val="0"/>
              </a:spcBef>
              <a:spcAft>
                <a:spcPts val="0"/>
              </a:spcAft>
              <a:buClr>
                <a:schemeClr val="dk2"/>
              </a:buClr>
              <a:buSzPts val="4800"/>
              <a:buFont typeface="Proxima Nova"/>
              <a:buChar char="●"/>
            </a:pPr>
            <a:r>
              <a:rPr b="1" lang="en-US" sz="4800">
                <a:solidFill>
                  <a:schemeClr val="dk2"/>
                </a:solidFill>
                <a:latin typeface="Proxima Nova"/>
                <a:ea typeface="Proxima Nova"/>
                <a:cs typeface="Proxima Nova"/>
                <a:sym typeface="Proxima Nova"/>
              </a:rPr>
              <a:t>Higher demand, lower supply of developers</a:t>
            </a:r>
            <a:endParaRPr b="1" sz="4800">
              <a:solidFill>
                <a:schemeClr val="dk2"/>
              </a:solidFill>
              <a:latin typeface="Proxima Nova"/>
              <a:ea typeface="Proxima Nova"/>
              <a:cs typeface="Proxima Nova"/>
              <a:sym typeface="Proxima Nova"/>
            </a:endParaRPr>
          </a:p>
          <a:p>
            <a:pPr indent="-533400" lvl="1" marL="91440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That’s why Blockchain at Berkeley is successful</a:t>
            </a:r>
            <a:endParaRPr sz="4800">
              <a:latin typeface="Proxima Nova"/>
              <a:ea typeface="Proxima Nova"/>
              <a:cs typeface="Proxima Nova"/>
              <a:sym typeface="Proxima Nova"/>
            </a:endParaRPr>
          </a:p>
          <a:p>
            <a:pPr indent="-533400" lvl="0" marL="457200" marR="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Easy to get internships/jobs and make big bank if you know stuff</a:t>
            </a:r>
            <a:endParaRPr b="1" sz="4800">
              <a:latin typeface="Proxima Nova"/>
              <a:ea typeface="Proxima Nova"/>
              <a:cs typeface="Proxima Nova"/>
              <a:sym typeface="Proxima Nova"/>
            </a:endParaRPr>
          </a:p>
          <a:p>
            <a:pPr indent="-533400" lvl="1" marL="91440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Can be a 16 year old with billion dollar TVL (Total Value Locked) protocol</a:t>
            </a:r>
            <a:endParaRPr b="1" sz="4800">
              <a:latin typeface="Proxima Nova"/>
              <a:ea typeface="Proxima Nova"/>
              <a:cs typeface="Proxima Nova"/>
              <a:sym typeface="Proxima Nova"/>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 name="Shape 188"/>
        <p:cNvGrpSpPr/>
        <p:nvPr/>
      </p:nvGrpSpPr>
      <p:grpSpPr>
        <a:xfrm>
          <a:off x="0" y="0"/>
          <a:ext cx="0" cy="0"/>
          <a:chOff x="0" y="0"/>
          <a:chExt cx="0" cy="0"/>
        </a:xfrm>
      </p:grpSpPr>
      <p:pic>
        <p:nvPicPr>
          <p:cNvPr id="189" name="Google Shape;189;p18"/>
          <p:cNvPicPr preferRelativeResize="0"/>
          <p:nvPr/>
        </p:nvPicPr>
        <p:blipFill>
          <a:blip r:embed="rId3">
            <a:alphaModFix/>
          </a:blip>
          <a:stretch>
            <a:fillRect/>
          </a:stretch>
        </p:blipFill>
        <p:spPr>
          <a:xfrm>
            <a:off x="1687625" y="7471000"/>
            <a:ext cx="3694287" cy="3694300"/>
          </a:xfrm>
          <a:prstGeom prst="rect">
            <a:avLst/>
          </a:prstGeom>
          <a:noFill/>
          <a:ln>
            <a:noFill/>
          </a:ln>
        </p:spPr>
      </p:pic>
      <p:pic>
        <p:nvPicPr>
          <p:cNvPr id="190" name="Google Shape;190;p18"/>
          <p:cNvPicPr preferRelativeResize="0"/>
          <p:nvPr/>
        </p:nvPicPr>
        <p:blipFill>
          <a:blip r:embed="rId4">
            <a:alphaModFix/>
          </a:blip>
          <a:stretch>
            <a:fillRect/>
          </a:stretch>
        </p:blipFill>
        <p:spPr>
          <a:xfrm>
            <a:off x="8352475" y="3425975"/>
            <a:ext cx="6772275" cy="3810000"/>
          </a:xfrm>
          <a:prstGeom prst="rect">
            <a:avLst/>
          </a:prstGeom>
          <a:noFill/>
          <a:ln>
            <a:noFill/>
          </a:ln>
        </p:spPr>
      </p:pic>
      <p:pic>
        <p:nvPicPr>
          <p:cNvPr id="191" name="Google Shape;191;p18"/>
          <p:cNvPicPr preferRelativeResize="0"/>
          <p:nvPr/>
        </p:nvPicPr>
        <p:blipFill rotWithShape="1">
          <a:blip r:embed="rId5">
            <a:alphaModFix/>
          </a:blip>
          <a:srcRect b="0" l="12636" r="14280" t="0"/>
          <a:stretch/>
        </p:blipFill>
        <p:spPr>
          <a:xfrm>
            <a:off x="2004425" y="3146975"/>
            <a:ext cx="5429701" cy="3857625"/>
          </a:xfrm>
          <a:prstGeom prst="rect">
            <a:avLst/>
          </a:prstGeom>
          <a:noFill/>
          <a:ln>
            <a:noFill/>
          </a:ln>
        </p:spPr>
      </p:pic>
      <p:pic>
        <p:nvPicPr>
          <p:cNvPr id="192" name="Google Shape;192;p18"/>
          <p:cNvPicPr preferRelativeResize="0"/>
          <p:nvPr/>
        </p:nvPicPr>
        <p:blipFill rotWithShape="1">
          <a:blip r:embed="rId6">
            <a:alphaModFix/>
          </a:blip>
          <a:srcRect b="0" l="0" r="63113" t="0"/>
          <a:stretch/>
        </p:blipFill>
        <p:spPr>
          <a:xfrm>
            <a:off x="15386711" y="7856753"/>
            <a:ext cx="2504979" cy="2882994"/>
          </a:xfrm>
          <a:prstGeom prst="rect">
            <a:avLst/>
          </a:prstGeom>
          <a:noFill/>
          <a:ln>
            <a:noFill/>
          </a:ln>
        </p:spPr>
      </p:pic>
      <p:pic>
        <p:nvPicPr>
          <p:cNvPr id="193" name="Google Shape;193;p18"/>
          <p:cNvPicPr preferRelativeResize="0"/>
          <p:nvPr/>
        </p:nvPicPr>
        <p:blipFill rotWithShape="1">
          <a:blip r:embed="rId7">
            <a:alphaModFix/>
          </a:blip>
          <a:srcRect b="30798" l="12044" r="11777" t="27083"/>
          <a:stretch/>
        </p:blipFill>
        <p:spPr>
          <a:xfrm>
            <a:off x="12231817" y="8973106"/>
            <a:ext cx="3174789" cy="917152"/>
          </a:xfrm>
          <a:prstGeom prst="rect">
            <a:avLst/>
          </a:prstGeom>
          <a:noFill/>
          <a:ln>
            <a:noFill/>
          </a:ln>
        </p:spPr>
      </p:pic>
      <p:pic>
        <p:nvPicPr>
          <p:cNvPr id="194" name="Google Shape;194;p18"/>
          <p:cNvPicPr preferRelativeResize="0"/>
          <p:nvPr/>
        </p:nvPicPr>
        <p:blipFill>
          <a:blip r:embed="rId8">
            <a:alphaModFix/>
          </a:blip>
          <a:stretch>
            <a:fillRect/>
          </a:stretch>
        </p:blipFill>
        <p:spPr>
          <a:xfrm>
            <a:off x="6641626" y="7763143"/>
            <a:ext cx="4740902" cy="3110042"/>
          </a:xfrm>
          <a:prstGeom prst="rect">
            <a:avLst/>
          </a:prstGeom>
          <a:noFill/>
          <a:ln>
            <a:noFill/>
          </a:ln>
        </p:spPr>
      </p:pic>
      <p:pic>
        <p:nvPicPr>
          <p:cNvPr id="195" name="Google Shape;195;p18"/>
          <p:cNvPicPr preferRelativeResize="0"/>
          <p:nvPr/>
        </p:nvPicPr>
        <p:blipFill>
          <a:blip r:embed="rId9">
            <a:alphaModFix/>
          </a:blip>
          <a:stretch>
            <a:fillRect/>
          </a:stretch>
        </p:blipFill>
        <p:spPr>
          <a:xfrm>
            <a:off x="15124750" y="2722455"/>
            <a:ext cx="8258353" cy="2511549"/>
          </a:xfrm>
          <a:prstGeom prst="rect">
            <a:avLst/>
          </a:prstGeom>
          <a:noFill/>
          <a:ln>
            <a:noFill/>
          </a:ln>
        </p:spPr>
      </p:pic>
      <p:pic>
        <p:nvPicPr>
          <p:cNvPr id="196" name="Google Shape;196;p18"/>
          <p:cNvPicPr preferRelativeResize="0"/>
          <p:nvPr/>
        </p:nvPicPr>
        <p:blipFill>
          <a:blip r:embed="rId10">
            <a:alphaModFix/>
          </a:blip>
          <a:stretch>
            <a:fillRect/>
          </a:stretch>
        </p:blipFill>
        <p:spPr>
          <a:xfrm>
            <a:off x="16794198" y="5211901"/>
            <a:ext cx="4919450" cy="1893700"/>
          </a:xfrm>
          <a:prstGeom prst="rect">
            <a:avLst/>
          </a:prstGeom>
          <a:noFill/>
          <a:ln>
            <a:noFill/>
          </a:ln>
        </p:spPr>
      </p:pic>
      <p:sp>
        <p:nvSpPr>
          <p:cNvPr id="197" name="Google Shape;197;p1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Font typeface="Montserrat"/>
              <a:buNone/>
            </a:pPr>
            <a:r>
              <a:rPr b="1" lang="en-US" sz="7200">
                <a:latin typeface="Montserrat"/>
                <a:ea typeface="Montserrat"/>
                <a:cs typeface="Montserrat"/>
                <a:sym typeface="Montserrat"/>
              </a:rPr>
              <a:t>NO LONGER MARGINALIZED</a:t>
            </a:r>
            <a:endParaRPr b="1" sz="7200">
              <a:latin typeface="Montserrat"/>
              <a:ea typeface="Montserrat"/>
              <a:cs typeface="Montserrat"/>
              <a:sym typeface="Montserrat"/>
            </a:endParaRPr>
          </a:p>
        </p:txBody>
      </p:sp>
      <p:sp>
        <p:nvSpPr>
          <p:cNvPr id="198" name="Google Shape;198;p18"/>
          <p:cNvSpPr txBox="1"/>
          <p:nvPr/>
        </p:nvSpPr>
        <p:spPr>
          <a:xfrm>
            <a:off x="2924725" y="1762950"/>
            <a:ext cx="140937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Big players are moving into the field.</a:t>
            </a:r>
            <a:endParaRPr b="1" sz="4500">
              <a:latin typeface="Proxima Nova"/>
              <a:ea typeface="Proxima Nova"/>
              <a:cs typeface="Proxima Nova"/>
              <a:sym typeface="Proxima Nova"/>
            </a:endParaRPr>
          </a:p>
        </p:txBody>
      </p:sp>
      <p:pic>
        <p:nvPicPr>
          <p:cNvPr id="199" name="Google Shape;199;p18"/>
          <p:cNvPicPr preferRelativeResize="0"/>
          <p:nvPr/>
        </p:nvPicPr>
        <p:blipFill>
          <a:blip r:embed="rId11">
            <a:alphaModFix/>
          </a:blip>
          <a:stretch>
            <a:fillRect/>
          </a:stretch>
        </p:blipFill>
        <p:spPr>
          <a:xfrm>
            <a:off x="17934300" y="7192878"/>
            <a:ext cx="4571000" cy="4571000"/>
          </a:xfrm>
          <a:prstGeom prst="rect">
            <a:avLst/>
          </a:prstGeom>
          <a:noFill/>
          <a:ln>
            <a:noFill/>
          </a:ln>
        </p:spPr>
      </p:pic>
      <p:sp>
        <p:nvSpPr>
          <p:cNvPr id="200" name="Google Shape;200;p18"/>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SIMON GUO</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 name="Shape 205"/>
        <p:cNvGrpSpPr/>
        <p:nvPr/>
      </p:nvGrpSpPr>
      <p:grpSpPr>
        <a:xfrm>
          <a:off x="0" y="0"/>
          <a:ext cx="0" cy="0"/>
          <a:chOff x="0" y="0"/>
          <a:chExt cx="0" cy="0"/>
        </a:xfrm>
      </p:grpSpPr>
      <p:sp>
        <p:nvSpPr>
          <p:cNvPr id="206" name="Google Shape;206;p1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Font typeface="Montserrat"/>
              <a:buNone/>
            </a:pPr>
            <a:r>
              <a:rPr b="1" lang="en-US" sz="7200">
                <a:latin typeface="Montserrat"/>
                <a:ea typeface="Montserrat"/>
                <a:cs typeface="Montserrat"/>
                <a:sym typeface="Montserrat"/>
              </a:rPr>
              <a:t>WHAT YOU CAN DO?</a:t>
            </a:r>
            <a:endParaRPr b="1" sz="7200">
              <a:latin typeface="Montserrat"/>
              <a:ea typeface="Montserrat"/>
              <a:cs typeface="Montserrat"/>
              <a:sym typeface="Montserrat"/>
            </a:endParaRPr>
          </a:p>
        </p:txBody>
      </p:sp>
      <p:sp>
        <p:nvSpPr>
          <p:cNvPr id="207" name="Google Shape;207;p19"/>
          <p:cNvSpPr txBox="1"/>
          <p:nvPr/>
        </p:nvSpPr>
        <p:spPr>
          <a:xfrm>
            <a:off x="2924725" y="1762950"/>
            <a:ext cx="201042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You can impact industries that you previously you could not enter</a:t>
            </a:r>
            <a:endParaRPr b="1" sz="4500">
              <a:latin typeface="Proxima Nova"/>
              <a:ea typeface="Proxima Nova"/>
              <a:cs typeface="Proxima Nova"/>
              <a:sym typeface="Proxima Nova"/>
            </a:endParaRPr>
          </a:p>
        </p:txBody>
      </p:sp>
      <p:sp>
        <p:nvSpPr>
          <p:cNvPr id="208" name="Google Shape;208;p19"/>
          <p:cNvSpPr txBox="1"/>
          <p:nvPr/>
        </p:nvSpPr>
        <p:spPr>
          <a:xfrm>
            <a:off x="1398575" y="3038375"/>
            <a:ext cx="21630300" cy="9181200"/>
          </a:xfrm>
          <a:prstGeom prst="rect">
            <a:avLst/>
          </a:prstGeom>
          <a:noFill/>
          <a:ln>
            <a:noFill/>
          </a:ln>
        </p:spPr>
        <p:txBody>
          <a:bodyPr anchorCtr="0" anchor="t" bIns="0" lIns="0" spcFirstLastPara="1" rIns="0" wrap="square" tIns="0">
            <a:noAutofit/>
          </a:bodyPr>
          <a:lstStyle/>
          <a:p>
            <a:pPr indent="-533400" lvl="0" marL="457200" marR="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For example, </a:t>
            </a:r>
            <a:r>
              <a:rPr b="1" lang="en-US" sz="4800">
                <a:latin typeface="Proxima Nova"/>
                <a:ea typeface="Proxima Nova"/>
                <a:cs typeface="Proxima Nova"/>
                <a:sym typeface="Proxima Nova"/>
              </a:rPr>
              <a:t>DeFi - Decentralized Finance</a:t>
            </a:r>
            <a:endParaRPr b="1"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Financial services industry previously hard to break into without enough capital and power</a:t>
            </a:r>
            <a:endParaRPr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Use cases built by distributed ledger technology</a:t>
            </a:r>
            <a:endParaRPr sz="4800">
              <a:latin typeface="Proxima Nova"/>
              <a:ea typeface="Proxima Nova"/>
              <a:cs typeface="Proxima Nova"/>
              <a:sym typeface="Proxima Nova"/>
            </a:endParaRPr>
          </a:p>
          <a:p>
            <a:pPr indent="-533400" lvl="2" marL="13716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Automated Market Makers (AMMs)</a:t>
            </a:r>
            <a:endParaRPr sz="4800">
              <a:latin typeface="Proxima Nova"/>
              <a:ea typeface="Proxima Nova"/>
              <a:cs typeface="Proxima Nova"/>
              <a:sym typeface="Proxima Nova"/>
            </a:endParaRPr>
          </a:p>
          <a:p>
            <a:pPr indent="-533400" lvl="2" marL="13716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Stable currencies / stablecoins (rip terra)</a:t>
            </a:r>
            <a:endParaRPr sz="4800">
              <a:latin typeface="Proxima Nova"/>
              <a:ea typeface="Proxima Nova"/>
              <a:cs typeface="Proxima Nova"/>
              <a:sym typeface="Proxima Nova"/>
            </a:endParaRPr>
          </a:p>
          <a:p>
            <a:pPr indent="-533400" lvl="2" marL="13716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Trustless derivatives trading</a:t>
            </a:r>
            <a:endParaRPr sz="4800">
              <a:latin typeface="Proxima Nova"/>
              <a:ea typeface="Proxima Nova"/>
              <a:cs typeface="Proxima Nova"/>
              <a:sym typeface="Proxima Nova"/>
            </a:endParaRPr>
          </a:p>
          <a:p>
            <a:pPr indent="-533400" lvl="2" marL="13716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Democratized financial and banking access</a:t>
            </a:r>
            <a:endParaRPr b="1" sz="4800">
              <a:latin typeface="Proxima Nova"/>
              <a:ea typeface="Proxima Nova"/>
              <a:cs typeface="Proxima Nova"/>
              <a:sym typeface="Proxima Nova"/>
            </a:endParaRPr>
          </a:p>
        </p:txBody>
      </p:sp>
      <p:sp>
        <p:nvSpPr>
          <p:cNvPr id="209" name="Google Shape;209;p19"/>
          <p:cNvSpPr txBox="1"/>
          <p:nvPr/>
        </p:nvSpPr>
        <p:spPr>
          <a:xfrm>
            <a:off x="625850" y="12008400"/>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SIMON GUO</a:t>
            </a:r>
            <a:endParaRPr sz="2400">
              <a:solidFill>
                <a:srgbClr val="B7B7B7"/>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UPDATED: MOHAMMED ALOBAIDI</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 name="Shape 214"/>
        <p:cNvGrpSpPr/>
        <p:nvPr/>
      </p:nvGrpSpPr>
      <p:grpSpPr>
        <a:xfrm>
          <a:off x="0" y="0"/>
          <a:ext cx="0" cy="0"/>
          <a:chOff x="0" y="0"/>
          <a:chExt cx="0" cy="0"/>
        </a:xfrm>
      </p:grpSpPr>
      <p:sp>
        <p:nvSpPr>
          <p:cNvPr id="215" name="Google Shape;215;p20"/>
          <p:cNvSpPr txBox="1"/>
          <p:nvPr/>
        </p:nvSpPr>
        <p:spPr>
          <a:xfrm>
            <a:off x="1398575" y="3038375"/>
            <a:ext cx="21630300" cy="9181200"/>
          </a:xfrm>
          <a:prstGeom prst="rect">
            <a:avLst/>
          </a:prstGeom>
          <a:noFill/>
          <a:ln>
            <a:noFill/>
          </a:ln>
        </p:spPr>
        <p:txBody>
          <a:bodyPr anchorCtr="0" anchor="t" bIns="0" lIns="0" spcFirstLastPara="1" rIns="0" wrap="square" tIns="0">
            <a:noAutofit/>
          </a:bodyPr>
          <a:lstStyle/>
          <a:p>
            <a:pPr indent="-533400" lvl="0" marL="457200" marR="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Experience the bleeding edge of cryptography</a:t>
            </a:r>
            <a:endParaRPr b="1" sz="4800">
              <a:latin typeface="Proxima Nova"/>
              <a:ea typeface="Proxima Nova"/>
              <a:cs typeface="Proxima Nova"/>
              <a:sym typeface="Proxima Nova"/>
            </a:endParaRPr>
          </a:p>
          <a:p>
            <a:pPr indent="-533400" lvl="1" marL="91440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Leverage Zero Knowledge Proof technologies such as SNARKs and STARKs to facilitate peer-to-peer </a:t>
            </a:r>
            <a:r>
              <a:rPr b="1" lang="en-US" sz="4800">
                <a:solidFill>
                  <a:schemeClr val="dk2"/>
                </a:solidFill>
                <a:latin typeface="Proxima Nova"/>
                <a:ea typeface="Proxima Nova"/>
                <a:cs typeface="Proxima Nova"/>
                <a:sym typeface="Proxima Nova"/>
              </a:rPr>
              <a:t>private</a:t>
            </a:r>
            <a:r>
              <a:rPr b="1" i="1" lang="en-US" sz="4800">
                <a:solidFill>
                  <a:schemeClr val="dk2"/>
                </a:solidFill>
                <a:latin typeface="Proxima Nova"/>
                <a:ea typeface="Proxima Nova"/>
                <a:cs typeface="Proxima Nova"/>
                <a:sym typeface="Proxima Nova"/>
              </a:rPr>
              <a:t> </a:t>
            </a:r>
            <a:r>
              <a:rPr lang="en-US" sz="4800">
                <a:solidFill>
                  <a:schemeClr val="dk2"/>
                </a:solidFill>
                <a:latin typeface="Proxima Nova"/>
                <a:ea typeface="Proxima Nova"/>
                <a:cs typeface="Proxima Nova"/>
                <a:sym typeface="Proxima Nova"/>
              </a:rPr>
              <a:t>transacting and computing</a:t>
            </a:r>
            <a:endParaRPr sz="4800">
              <a:solidFill>
                <a:schemeClr val="dk2"/>
              </a:solidFill>
              <a:latin typeface="Proxima Nova"/>
              <a:ea typeface="Proxima Nova"/>
              <a:cs typeface="Proxima Nova"/>
              <a:sym typeface="Proxima Nova"/>
            </a:endParaRPr>
          </a:p>
          <a:p>
            <a:pPr indent="-533400" lvl="1" marL="91440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Build systems that preserve peoples rights and privacy</a:t>
            </a:r>
            <a:endParaRPr sz="4800">
              <a:solidFill>
                <a:schemeClr val="dk2"/>
              </a:solidFill>
              <a:latin typeface="Proxima Nova"/>
              <a:ea typeface="Proxima Nova"/>
              <a:cs typeface="Proxima Nova"/>
              <a:sym typeface="Proxima Nova"/>
            </a:endParaRPr>
          </a:p>
          <a:p>
            <a:pPr indent="0" lvl="0" marL="0" rtl="0" algn="l">
              <a:lnSpc>
                <a:spcPct val="12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0" lvl="0" marL="0" rtl="0" algn="l">
              <a:lnSpc>
                <a:spcPct val="125000"/>
              </a:lnSpc>
              <a:spcBef>
                <a:spcPts val="0"/>
              </a:spcBef>
              <a:spcAft>
                <a:spcPts val="0"/>
              </a:spcAft>
              <a:buNone/>
            </a:pPr>
            <a:r>
              <a:t/>
            </a:r>
            <a:endParaRPr sz="4800">
              <a:solidFill>
                <a:schemeClr val="dk2"/>
              </a:solidFill>
              <a:latin typeface="Proxima Nova"/>
              <a:ea typeface="Proxima Nova"/>
              <a:cs typeface="Proxima Nova"/>
              <a:sym typeface="Proxima Nova"/>
            </a:endParaRPr>
          </a:p>
        </p:txBody>
      </p:sp>
      <p:sp>
        <p:nvSpPr>
          <p:cNvPr id="216" name="Google Shape;216;p2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WHAT CAN YOU DO WITH IT?</a:t>
            </a:r>
            <a:endParaRPr b="1" sz="7200">
              <a:latin typeface="Montserrat"/>
              <a:ea typeface="Montserrat"/>
              <a:cs typeface="Montserrat"/>
              <a:sym typeface="Montserrat"/>
            </a:endParaRPr>
          </a:p>
        </p:txBody>
      </p:sp>
      <p:sp>
        <p:nvSpPr>
          <p:cNvPr id="217" name="Google Shape;217;p20"/>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More Examples</a:t>
            </a:r>
            <a:endParaRPr b="1" sz="4500">
              <a:latin typeface="Proxima Nova"/>
              <a:ea typeface="Proxima Nova"/>
              <a:cs typeface="Proxima Nova"/>
              <a:sym typeface="Proxima Nova"/>
            </a:endParaRPr>
          </a:p>
        </p:txBody>
      </p:sp>
      <p:sp>
        <p:nvSpPr>
          <p:cNvPr id="218" name="Google Shape;218;p20"/>
          <p:cNvSpPr txBox="1"/>
          <p:nvPr/>
        </p:nvSpPr>
        <p:spPr>
          <a:xfrm>
            <a:off x="625850" y="12492100"/>
            <a:ext cx="5363100" cy="8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1"/>
          <p:cNvSpPr txBox="1"/>
          <p:nvPr/>
        </p:nvSpPr>
        <p:spPr>
          <a:xfrm>
            <a:off x="1398575" y="3038375"/>
            <a:ext cx="21630300" cy="9181200"/>
          </a:xfrm>
          <a:prstGeom prst="rect">
            <a:avLst/>
          </a:prstGeom>
          <a:noFill/>
          <a:ln>
            <a:noFill/>
          </a:ln>
        </p:spPr>
        <p:txBody>
          <a:bodyPr anchorCtr="0" anchor="t" bIns="0" lIns="0" spcFirstLastPara="1" rIns="0" wrap="square" tIns="0">
            <a:noAutofit/>
          </a:bodyPr>
          <a:lstStyle/>
          <a:p>
            <a:pPr indent="-533400" lvl="0" marL="457200" marR="0" rtl="0" algn="l">
              <a:lnSpc>
                <a:spcPct val="125000"/>
              </a:lnSpc>
              <a:spcBef>
                <a:spcPts val="0"/>
              </a:spcBef>
              <a:spcAft>
                <a:spcPts val="0"/>
              </a:spcAft>
              <a:buSzPts val="4800"/>
              <a:buFont typeface="Proxima Nova"/>
              <a:buChar char="●"/>
            </a:pPr>
            <a:r>
              <a:rPr b="1" lang="en-US" sz="4800">
                <a:latin typeface="Proxima Nova"/>
                <a:ea typeface="Proxima Nova"/>
                <a:cs typeface="Proxima Nova"/>
                <a:sym typeface="Proxima Nova"/>
              </a:rPr>
              <a:t>Creator economy</a:t>
            </a:r>
            <a:endParaRPr b="1"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Blockchain allows creators to cut out </a:t>
            </a:r>
            <a:r>
              <a:rPr lang="en-US" sz="4800">
                <a:latin typeface="Proxima Nova"/>
                <a:ea typeface="Proxima Nova"/>
                <a:cs typeface="Proxima Nova"/>
                <a:sym typeface="Proxima Nova"/>
              </a:rPr>
              <a:t>middlemen</a:t>
            </a:r>
            <a:r>
              <a:rPr lang="en-US" sz="4800">
                <a:latin typeface="Proxima Nova"/>
                <a:ea typeface="Proxima Nova"/>
                <a:cs typeface="Proxima Nova"/>
                <a:sym typeface="Proxima Nova"/>
              </a:rPr>
              <a:t> in the </a:t>
            </a:r>
            <a:r>
              <a:rPr lang="en-US" sz="4800">
                <a:latin typeface="Proxima Nova"/>
                <a:ea typeface="Proxima Nova"/>
                <a:cs typeface="Proxima Nova"/>
                <a:sym typeface="Proxima Nova"/>
              </a:rPr>
              <a:t>distribution</a:t>
            </a:r>
            <a:r>
              <a:rPr lang="en-US" sz="4800">
                <a:latin typeface="Proxima Nova"/>
                <a:ea typeface="Proxima Nova"/>
                <a:cs typeface="Proxima Nova"/>
                <a:sym typeface="Proxima Nova"/>
              </a:rPr>
              <a:t> of their content to fans</a:t>
            </a:r>
            <a:endParaRPr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It allows fans to invest in their favorite creators, creating an open creator economy</a:t>
            </a:r>
            <a:endParaRPr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De-platforms creators making for censorship resistant </a:t>
            </a:r>
            <a:r>
              <a:rPr lang="en-US" sz="4800">
                <a:latin typeface="Proxima Nova"/>
                <a:ea typeface="Proxima Nova"/>
                <a:cs typeface="Proxima Nova"/>
                <a:sym typeface="Proxima Nova"/>
              </a:rPr>
              <a:t>consumption</a:t>
            </a:r>
            <a:r>
              <a:rPr lang="en-US" sz="4800">
                <a:latin typeface="Proxima Nova"/>
                <a:ea typeface="Proxima Nova"/>
                <a:cs typeface="Proxima Nova"/>
                <a:sym typeface="Proxima Nova"/>
              </a:rPr>
              <a:t> layers</a:t>
            </a:r>
            <a:endParaRPr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Allows </a:t>
            </a:r>
            <a:r>
              <a:rPr lang="en-US" sz="4800">
                <a:latin typeface="Proxima Nova"/>
                <a:ea typeface="Proxima Nova"/>
                <a:cs typeface="Proxima Nova"/>
                <a:sym typeface="Proxima Nova"/>
              </a:rPr>
              <a:t>creators to keep track and manage IP so they are fairly rewarded for their work</a:t>
            </a:r>
            <a:endParaRPr sz="4800">
              <a:latin typeface="Proxima Nova"/>
              <a:ea typeface="Proxima Nova"/>
              <a:cs typeface="Proxima Nova"/>
              <a:sym typeface="Proxima Nova"/>
            </a:endParaRPr>
          </a:p>
          <a:p>
            <a:pPr indent="-533400" lvl="1" marL="914400" marR="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Globalizes royalty distribution</a:t>
            </a:r>
            <a:endParaRPr sz="4800">
              <a:latin typeface="Proxima Nova"/>
              <a:ea typeface="Proxima Nova"/>
              <a:cs typeface="Proxima Nova"/>
              <a:sym typeface="Proxima Nova"/>
            </a:endParaRPr>
          </a:p>
        </p:txBody>
      </p:sp>
      <p:sp>
        <p:nvSpPr>
          <p:cNvPr id="225" name="Google Shape;225;p2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WHAT CAN YOU DO WITH IT?</a:t>
            </a:r>
            <a:endParaRPr b="1" sz="7200">
              <a:latin typeface="Montserrat"/>
              <a:ea typeface="Montserrat"/>
              <a:cs typeface="Montserrat"/>
              <a:sym typeface="Montserrat"/>
            </a:endParaRPr>
          </a:p>
        </p:txBody>
      </p:sp>
      <p:sp>
        <p:nvSpPr>
          <p:cNvPr id="226" name="Google Shape;226;p21"/>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More Examples</a:t>
            </a:r>
            <a:endParaRPr b="1" sz="4500">
              <a:latin typeface="Proxima Nova"/>
              <a:ea typeface="Proxima Nova"/>
              <a:cs typeface="Proxima Nova"/>
              <a:sym typeface="Proxima Nova"/>
            </a:endParaRPr>
          </a:p>
        </p:txBody>
      </p:sp>
      <p:sp>
        <p:nvSpPr>
          <p:cNvPr id="227" name="Google Shape;227;p21"/>
          <p:cNvSpPr txBox="1"/>
          <p:nvPr/>
        </p:nvSpPr>
        <p:spPr>
          <a:xfrm>
            <a:off x="625850" y="12492100"/>
            <a:ext cx="5363100" cy="8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Mohammed Alobaidi</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31" name="Shape 231"/>
        <p:cNvGrpSpPr/>
        <p:nvPr/>
      </p:nvGrpSpPr>
      <p:grpSpPr>
        <a:xfrm>
          <a:off x="0" y="0"/>
          <a:ext cx="0" cy="0"/>
          <a:chOff x="0" y="0"/>
          <a:chExt cx="0" cy="0"/>
        </a:xfrm>
      </p:grpSpPr>
      <p:sp>
        <p:nvSpPr>
          <p:cNvPr id="232" name="Google Shape;232;p22"/>
          <p:cNvSpPr txBox="1"/>
          <p:nvPr/>
        </p:nvSpPr>
        <p:spPr>
          <a:xfrm>
            <a:off x="3266225" y="211725"/>
            <a:ext cx="17540100" cy="1647900"/>
          </a:xfrm>
          <a:prstGeom prst="rect">
            <a:avLst/>
          </a:prstGeom>
          <a:noFill/>
          <a:ln>
            <a:noFill/>
          </a:ln>
        </p:spPr>
        <p:txBody>
          <a:bodyPr anchorCtr="0" anchor="t" bIns="243750" lIns="243750" spcFirstLastPara="1" rIns="243750" wrap="square" tIns="243750">
            <a:noAutofit/>
          </a:bodyPr>
          <a:lstStyle/>
          <a:p>
            <a:pPr indent="0" lvl="0" marL="0" rtl="0" algn="l">
              <a:lnSpc>
                <a:spcPct val="130740"/>
              </a:lnSpc>
              <a:spcBef>
                <a:spcPts val="0"/>
              </a:spcBef>
              <a:spcAft>
                <a:spcPts val="0"/>
              </a:spcAft>
              <a:buClr>
                <a:schemeClr val="dk2"/>
              </a:buClr>
              <a:buFont typeface="Montserrat"/>
              <a:buNone/>
            </a:pPr>
            <a:r>
              <a:rPr b="1" lang="en-US" sz="7200">
                <a:solidFill>
                  <a:schemeClr val="dk2"/>
                </a:solidFill>
                <a:latin typeface="Montserrat"/>
                <a:ea typeface="Montserrat"/>
                <a:cs typeface="Montserrat"/>
                <a:sym typeface="Montserrat"/>
              </a:rPr>
              <a:t>DEMO: B@B HARMONIO PROJECT</a:t>
            </a:r>
            <a:endParaRPr b="1" sz="8000">
              <a:latin typeface="Proxima Nova"/>
              <a:ea typeface="Proxima Nova"/>
              <a:cs typeface="Proxima Nova"/>
              <a:sym typeface="Proxima Nova"/>
            </a:endParaRPr>
          </a:p>
        </p:txBody>
      </p:sp>
      <p:pic>
        <p:nvPicPr>
          <p:cNvPr id="233" name="Google Shape;233;p22"/>
          <p:cNvPicPr preferRelativeResize="0"/>
          <p:nvPr/>
        </p:nvPicPr>
        <p:blipFill rotWithShape="1">
          <a:blip r:embed="rId3">
            <a:alphaModFix/>
          </a:blip>
          <a:srcRect b="4321" l="7011" r="0" t="3547"/>
          <a:stretch/>
        </p:blipFill>
        <p:spPr>
          <a:xfrm>
            <a:off x="20075650" y="325130"/>
            <a:ext cx="1434900" cy="1421100"/>
          </a:xfrm>
          <a:prstGeom prst="ellipse">
            <a:avLst/>
          </a:prstGeom>
          <a:noFill/>
          <a:ln>
            <a:noFill/>
          </a:ln>
        </p:spPr>
      </p:pic>
      <p:grpSp>
        <p:nvGrpSpPr>
          <p:cNvPr id="234" name="Google Shape;234;p22"/>
          <p:cNvGrpSpPr/>
          <p:nvPr/>
        </p:nvGrpSpPr>
        <p:grpSpPr>
          <a:xfrm>
            <a:off x="20024931" y="2224889"/>
            <a:ext cx="1634373" cy="2421615"/>
            <a:chOff x="6551983" y="824515"/>
            <a:chExt cx="668100" cy="955800"/>
          </a:xfrm>
        </p:grpSpPr>
        <p:sp>
          <p:nvSpPr>
            <p:cNvPr id="235" name="Google Shape;235;p22"/>
            <p:cNvSpPr/>
            <p:nvPr/>
          </p:nvSpPr>
          <p:spPr>
            <a:xfrm>
              <a:off x="6677753" y="1093159"/>
              <a:ext cx="88500" cy="75600"/>
            </a:xfrm>
            <a:custGeom>
              <a:rect b="b" l="l" r="r" t="t"/>
              <a:pathLst>
                <a:path extrusionOk="0" h="120000" w="120000">
                  <a:moveTo>
                    <a:pt x="110769" y="70909"/>
                  </a:moveTo>
                  <a:cubicBezTo>
                    <a:pt x="18461" y="0"/>
                    <a:pt x="18461" y="0"/>
                    <a:pt x="18461" y="0"/>
                  </a:cubicBezTo>
                  <a:cubicBezTo>
                    <a:pt x="13846" y="0"/>
                    <a:pt x="4615" y="0"/>
                    <a:pt x="4615" y="5454"/>
                  </a:cubicBezTo>
                  <a:cubicBezTo>
                    <a:pt x="0" y="10909"/>
                    <a:pt x="0" y="21818"/>
                    <a:pt x="9230" y="21818"/>
                  </a:cubicBezTo>
                  <a:cubicBezTo>
                    <a:pt x="78461" y="76363"/>
                    <a:pt x="78461" y="76363"/>
                    <a:pt x="78461" y="76363"/>
                  </a:cubicBezTo>
                  <a:cubicBezTo>
                    <a:pt x="9230" y="92727"/>
                    <a:pt x="9230" y="92727"/>
                    <a:pt x="9230" y="92727"/>
                  </a:cubicBezTo>
                  <a:cubicBezTo>
                    <a:pt x="4615" y="98181"/>
                    <a:pt x="0" y="103636"/>
                    <a:pt x="0" y="109090"/>
                  </a:cubicBezTo>
                  <a:cubicBezTo>
                    <a:pt x="4615" y="114545"/>
                    <a:pt x="9230" y="120000"/>
                    <a:pt x="13846" y="120000"/>
                  </a:cubicBezTo>
                  <a:cubicBezTo>
                    <a:pt x="13846" y="120000"/>
                    <a:pt x="13846" y="120000"/>
                    <a:pt x="13846" y="120000"/>
                  </a:cubicBezTo>
                  <a:cubicBezTo>
                    <a:pt x="110769" y="92727"/>
                    <a:pt x="110769" y="92727"/>
                    <a:pt x="110769" y="92727"/>
                  </a:cubicBezTo>
                  <a:cubicBezTo>
                    <a:pt x="115384" y="92727"/>
                    <a:pt x="115384" y="87272"/>
                    <a:pt x="115384" y="81818"/>
                  </a:cubicBezTo>
                  <a:cubicBezTo>
                    <a:pt x="120000" y="76363"/>
                    <a:pt x="115384" y="76363"/>
                    <a:pt x="110769" y="70909"/>
                  </a:cubicBezTo>
                  <a:close/>
                </a:path>
              </a:pathLst>
            </a:custGeom>
            <a:solidFill>
              <a:srgbClr val="000000"/>
            </a:solidFill>
            <a:ln>
              <a:noFill/>
            </a:ln>
          </p:spPr>
          <p:txBody>
            <a:bodyPr anchorCtr="0" anchor="t" bIns="121850" lIns="243750" spcFirstLastPara="1" rIns="243750" wrap="square" tIns="121850">
              <a:noAutofit/>
            </a:bodyPr>
            <a:lstStyle/>
            <a:p>
              <a:pPr indent="0" lvl="0" marL="0" marR="0" rtl="0" algn="l">
                <a:spcBef>
                  <a:spcPts val="0"/>
                </a:spcBef>
                <a:spcAft>
                  <a:spcPts val="0"/>
                </a:spcAft>
                <a:buNone/>
              </a:pPr>
              <a:r>
                <a:t/>
              </a:r>
              <a:endParaRPr sz="4800">
                <a:solidFill>
                  <a:srgbClr val="000000"/>
                </a:solidFill>
                <a:latin typeface="Calibri"/>
                <a:ea typeface="Calibri"/>
                <a:cs typeface="Calibri"/>
                <a:sym typeface="Calibri"/>
              </a:endParaRPr>
            </a:p>
          </p:txBody>
        </p:sp>
        <p:sp>
          <p:nvSpPr>
            <p:cNvPr id="236" name="Google Shape;236;p22"/>
            <p:cNvSpPr/>
            <p:nvPr/>
          </p:nvSpPr>
          <p:spPr>
            <a:xfrm>
              <a:off x="6551983" y="824515"/>
              <a:ext cx="668100" cy="955800"/>
            </a:xfrm>
            <a:custGeom>
              <a:rect b="b" l="l" r="r" t="t"/>
              <a:pathLst>
                <a:path extrusionOk="0" h="120000" w="120000">
                  <a:moveTo>
                    <a:pt x="15228" y="70889"/>
                  </a:moveTo>
                  <a:cubicBezTo>
                    <a:pt x="14619" y="71316"/>
                    <a:pt x="14619" y="71316"/>
                    <a:pt x="14619" y="71743"/>
                  </a:cubicBezTo>
                  <a:cubicBezTo>
                    <a:pt x="14619" y="72170"/>
                    <a:pt x="15837" y="82846"/>
                    <a:pt x="42030" y="83274"/>
                  </a:cubicBezTo>
                  <a:cubicBezTo>
                    <a:pt x="42030" y="94804"/>
                    <a:pt x="42030" y="94804"/>
                    <a:pt x="42030" y="94804"/>
                  </a:cubicBezTo>
                  <a:cubicBezTo>
                    <a:pt x="20101" y="120000"/>
                    <a:pt x="20101" y="120000"/>
                    <a:pt x="20101" y="120000"/>
                  </a:cubicBezTo>
                  <a:cubicBezTo>
                    <a:pt x="23147" y="120000"/>
                    <a:pt x="23147" y="120000"/>
                    <a:pt x="23147" y="120000"/>
                  </a:cubicBezTo>
                  <a:cubicBezTo>
                    <a:pt x="44467" y="95658"/>
                    <a:pt x="44467" y="95658"/>
                    <a:pt x="44467" y="95658"/>
                  </a:cubicBezTo>
                  <a:cubicBezTo>
                    <a:pt x="44467" y="95231"/>
                    <a:pt x="44467" y="95231"/>
                    <a:pt x="44467" y="94804"/>
                  </a:cubicBezTo>
                  <a:cubicBezTo>
                    <a:pt x="44467" y="82419"/>
                    <a:pt x="44467" y="82419"/>
                    <a:pt x="44467" y="82419"/>
                  </a:cubicBezTo>
                  <a:cubicBezTo>
                    <a:pt x="44467" y="81565"/>
                    <a:pt x="43857" y="81138"/>
                    <a:pt x="43248" y="81138"/>
                  </a:cubicBezTo>
                  <a:cubicBezTo>
                    <a:pt x="21928" y="81138"/>
                    <a:pt x="18274" y="74306"/>
                    <a:pt x="17664" y="72170"/>
                  </a:cubicBezTo>
                  <a:cubicBezTo>
                    <a:pt x="33502" y="64483"/>
                    <a:pt x="33502" y="64483"/>
                    <a:pt x="33502" y="64483"/>
                  </a:cubicBezTo>
                  <a:cubicBezTo>
                    <a:pt x="34111" y="64056"/>
                    <a:pt x="34111" y="63629"/>
                    <a:pt x="34111" y="63202"/>
                  </a:cubicBezTo>
                  <a:cubicBezTo>
                    <a:pt x="34111" y="63202"/>
                    <a:pt x="33502" y="62775"/>
                    <a:pt x="33502" y="62775"/>
                  </a:cubicBezTo>
                  <a:cubicBezTo>
                    <a:pt x="10964" y="57651"/>
                    <a:pt x="10964" y="57651"/>
                    <a:pt x="10964" y="57651"/>
                  </a:cubicBezTo>
                  <a:cubicBezTo>
                    <a:pt x="13401" y="52526"/>
                    <a:pt x="13401" y="52526"/>
                    <a:pt x="13401" y="52526"/>
                  </a:cubicBezTo>
                  <a:cubicBezTo>
                    <a:pt x="13401" y="52099"/>
                    <a:pt x="13401" y="51672"/>
                    <a:pt x="12791" y="51245"/>
                  </a:cubicBezTo>
                  <a:cubicBezTo>
                    <a:pt x="3654" y="47829"/>
                    <a:pt x="3654" y="47829"/>
                    <a:pt x="3654" y="47829"/>
                  </a:cubicBezTo>
                  <a:cubicBezTo>
                    <a:pt x="14619" y="36725"/>
                    <a:pt x="14619" y="36725"/>
                    <a:pt x="14619" y="36725"/>
                  </a:cubicBezTo>
                  <a:cubicBezTo>
                    <a:pt x="15228" y="36725"/>
                    <a:pt x="15228" y="36298"/>
                    <a:pt x="15228" y="36298"/>
                  </a:cubicBezTo>
                  <a:cubicBezTo>
                    <a:pt x="15228" y="21352"/>
                    <a:pt x="19492" y="17081"/>
                    <a:pt x="19492" y="17081"/>
                  </a:cubicBezTo>
                  <a:cubicBezTo>
                    <a:pt x="20101" y="17081"/>
                    <a:pt x="20101" y="16654"/>
                    <a:pt x="19492" y="16227"/>
                  </a:cubicBezTo>
                  <a:cubicBezTo>
                    <a:pt x="19492" y="15800"/>
                    <a:pt x="18883" y="15800"/>
                    <a:pt x="18274" y="15800"/>
                  </a:cubicBezTo>
                  <a:cubicBezTo>
                    <a:pt x="18274" y="15800"/>
                    <a:pt x="18274" y="15800"/>
                    <a:pt x="18274" y="15800"/>
                  </a:cubicBezTo>
                  <a:cubicBezTo>
                    <a:pt x="14619" y="15800"/>
                    <a:pt x="12182" y="16654"/>
                    <a:pt x="10355" y="17508"/>
                  </a:cubicBezTo>
                  <a:cubicBezTo>
                    <a:pt x="12182" y="14092"/>
                    <a:pt x="15228" y="11103"/>
                    <a:pt x="19492" y="8540"/>
                  </a:cubicBezTo>
                  <a:cubicBezTo>
                    <a:pt x="24974" y="5551"/>
                    <a:pt x="35939" y="2135"/>
                    <a:pt x="55431" y="4270"/>
                  </a:cubicBezTo>
                  <a:cubicBezTo>
                    <a:pt x="101116" y="9822"/>
                    <a:pt x="103553" y="35871"/>
                    <a:pt x="103553" y="36298"/>
                  </a:cubicBezTo>
                  <a:cubicBezTo>
                    <a:pt x="103553" y="36298"/>
                    <a:pt x="103553" y="36298"/>
                    <a:pt x="103553" y="36725"/>
                  </a:cubicBezTo>
                  <a:cubicBezTo>
                    <a:pt x="103553" y="38007"/>
                    <a:pt x="104162" y="52526"/>
                    <a:pt x="104162" y="62348"/>
                  </a:cubicBezTo>
                  <a:cubicBezTo>
                    <a:pt x="103553" y="62775"/>
                    <a:pt x="102944" y="71316"/>
                    <a:pt x="109035" y="75587"/>
                  </a:cubicBezTo>
                  <a:cubicBezTo>
                    <a:pt x="109644" y="76441"/>
                    <a:pt x="110862" y="76868"/>
                    <a:pt x="112081" y="77295"/>
                  </a:cubicBezTo>
                  <a:cubicBezTo>
                    <a:pt x="105380" y="78149"/>
                    <a:pt x="94416" y="79003"/>
                    <a:pt x="87106" y="77722"/>
                  </a:cubicBezTo>
                  <a:cubicBezTo>
                    <a:pt x="86497" y="77722"/>
                    <a:pt x="85888" y="77722"/>
                    <a:pt x="85888" y="78149"/>
                  </a:cubicBezTo>
                  <a:cubicBezTo>
                    <a:pt x="85279" y="78149"/>
                    <a:pt x="85279" y="78576"/>
                    <a:pt x="85279" y="78576"/>
                  </a:cubicBezTo>
                  <a:cubicBezTo>
                    <a:pt x="85279" y="87117"/>
                    <a:pt x="85279" y="87117"/>
                    <a:pt x="85279" y="87117"/>
                  </a:cubicBezTo>
                  <a:cubicBezTo>
                    <a:pt x="85279" y="87544"/>
                    <a:pt x="85279" y="87971"/>
                    <a:pt x="85888" y="87971"/>
                  </a:cubicBezTo>
                  <a:cubicBezTo>
                    <a:pt x="90761" y="91387"/>
                    <a:pt x="90761" y="91387"/>
                    <a:pt x="90761" y="91387"/>
                  </a:cubicBezTo>
                  <a:cubicBezTo>
                    <a:pt x="101725" y="99074"/>
                    <a:pt x="107817" y="109323"/>
                    <a:pt x="108426" y="120000"/>
                  </a:cubicBezTo>
                  <a:cubicBezTo>
                    <a:pt x="111472" y="120000"/>
                    <a:pt x="111472" y="120000"/>
                    <a:pt x="111472" y="120000"/>
                  </a:cubicBezTo>
                  <a:cubicBezTo>
                    <a:pt x="110862" y="108896"/>
                    <a:pt x="104162" y="98220"/>
                    <a:pt x="92588" y="90106"/>
                  </a:cubicBezTo>
                  <a:cubicBezTo>
                    <a:pt x="88324" y="86690"/>
                    <a:pt x="88324" y="86690"/>
                    <a:pt x="88324" y="86690"/>
                  </a:cubicBezTo>
                  <a:cubicBezTo>
                    <a:pt x="88324" y="79857"/>
                    <a:pt x="88324" y="79857"/>
                    <a:pt x="88324" y="79857"/>
                  </a:cubicBezTo>
                  <a:cubicBezTo>
                    <a:pt x="100507" y="81565"/>
                    <a:pt x="118172" y="78576"/>
                    <a:pt x="118781" y="78576"/>
                  </a:cubicBezTo>
                  <a:cubicBezTo>
                    <a:pt x="120000" y="78576"/>
                    <a:pt x="120000" y="78149"/>
                    <a:pt x="120000" y="77295"/>
                  </a:cubicBezTo>
                  <a:cubicBezTo>
                    <a:pt x="120000" y="76868"/>
                    <a:pt x="119390" y="76441"/>
                    <a:pt x="118781" y="76441"/>
                  </a:cubicBezTo>
                  <a:cubicBezTo>
                    <a:pt x="115736" y="76441"/>
                    <a:pt x="113299" y="76014"/>
                    <a:pt x="110862" y="74306"/>
                  </a:cubicBezTo>
                  <a:cubicBezTo>
                    <a:pt x="105989" y="70462"/>
                    <a:pt x="106598" y="62348"/>
                    <a:pt x="106598" y="62348"/>
                  </a:cubicBezTo>
                  <a:cubicBezTo>
                    <a:pt x="106598" y="62348"/>
                    <a:pt x="106598" y="62348"/>
                    <a:pt x="106598" y="62348"/>
                  </a:cubicBezTo>
                  <a:cubicBezTo>
                    <a:pt x="106598" y="62348"/>
                    <a:pt x="106598" y="55943"/>
                    <a:pt x="106598" y="49110"/>
                  </a:cubicBezTo>
                  <a:cubicBezTo>
                    <a:pt x="106598" y="46120"/>
                    <a:pt x="106598" y="42704"/>
                    <a:pt x="106598" y="40569"/>
                  </a:cubicBezTo>
                  <a:cubicBezTo>
                    <a:pt x="106598" y="38434"/>
                    <a:pt x="106598" y="37153"/>
                    <a:pt x="106598" y="36298"/>
                  </a:cubicBezTo>
                  <a:cubicBezTo>
                    <a:pt x="106598" y="36298"/>
                    <a:pt x="106598" y="36298"/>
                    <a:pt x="106598" y="36298"/>
                  </a:cubicBezTo>
                  <a:cubicBezTo>
                    <a:pt x="106598" y="35444"/>
                    <a:pt x="105380" y="28185"/>
                    <a:pt x="98680" y="20925"/>
                  </a:cubicBezTo>
                  <a:cubicBezTo>
                    <a:pt x="92588" y="14092"/>
                    <a:pt x="80406" y="5124"/>
                    <a:pt x="56040" y="2562"/>
                  </a:cubicBezTo>
                  <a:cubicBezTo>
                    <a:pt x="35329" y="0"/>
                    <a:pt x="23756" y="3416"/>
                    <a:pt x="17664" y="7259"/>
                  </a:cubicBezTo>
                  <a:cubicBezTo>
                    <a:pt x="10964" y="10676"/>
                    <a:pt x="7309" y="15373"/>
                    <a:pt x="6700" y="20498"/>
                  </a:cubicBezTo>
                  <a:cubicBezTo>
                    <a:pt x="6700" y="21352"/>
                    <a:pt x="7309" y="21779"/>
                    <a:pt x="7918" y="21779"/>
                  </a:cubicBezTo>
                  <a:cubicBezTo>
                    <a:pt x="8527" y="21779"/>
                    <a:pt x="9137" y="21779"/>
                    <a:pt x="9137" y="21352"/>
                  </a:cubicBezTo>
                  <a:cubicBezTo>
                    <a:pt x="9137" y="21352"/>
                    <a:pt x="11573" y="18790"/>
                    <a:pt x="15837" y="17935"/>
                  </a:cubicBezTo>
                  <a:cubicBezTo>
                    <a:pt x="14619" y="20498"/>
                    <a:pt x="12182" y="25622"/>
                    <a:pt x="12182" y="35871"/>
                  </a:cubicBezTo>
                  <a:cubicBezTo>
                    <a:pt x="609" y="47402"/>
                    <a:pt x="609" y="47402"/>
                    <a:pt x="609" y="47402"/>
                  </a:cubicBezTo>
                  <a:cubicBezTo>
                    <a:pt x="0" y="47829"/>
                    <a:pt x="0" y="47829"/>
                    <a:pt x="0" y="48256"/>
                  </a:cubicBezTo>
                  <a:cubicBezTo>
                    <a:pt x="609" y="48683"/>
                    <a:pt x="609" y="48683"/>
                    <a:pt x="1218" y="49110"/>
                  </a:cubicBezTo>
                  <a:cubicBezTo>
                    <a:pt x="10355" y="52526"/>
                    <a:pt x="10355" y="52526"/>
                    <a:pt x="10355" y="52526"/>
                  </a:cubicBezTo>
                  <a:cubicBezTo>
                    <a:pt x="7309" y="58078"/>
                    <a:pt x="7309" y="58078"/>
                    <a:pt x="7309" y="58078"/>
                  </a:cubicBezTo>
                  <a:cubicBezTo>
                    <a:pt x="7309" y="58078"/>
                    <a:pt x="7309" y="58505"/>
                    <a:pt x="7918" y="58932"/>
                  </a:cubicBezTo>
                  <a:cubicBezTo>
                    <a:pt x="7918" y="58932"/>
                    <a:pt x="7918" y="59359"/>
                    <a:pt x="8527" y="59359"/>
                  </a:cubicBezTo>
                  <a:cubicBezTo>
                    <a:pt x="29847" y="64056"/>
                    <a:pt x="29847" y="64056"/>
                    <a:pt x="29847" y="64056"/>
                  </a:cubicBezTo>
                  <a:lnTo>
                    <a:pt x="15228" y="70889"/>
                  </a:lnTo>
                  <a:close/>
                </a:path>
              </a:pathLst>
            </a:custGeom>
            <a:solidFill>
              <a:srgbClr val="000000"/>
            </a:solidFill>
            <a:ln>
              <a:noFill/>
            </a:ln>
          </p:spPr>
          <p:txBody>
            <a:bodyPr anchorCtr="0" anchor="t" bIns="121850" lIns="243750" spcFirstLastPara="1" rIns="243750" wrap="square" tIns="121850">
              <a:noAutofit/>
            </a:bodyPr>
            <a:lstStyle/>
            <a:p>
              <a:pPr indent="0" lvl="0" marL="0" marR="0" rtl="0" algn="l">
                <a:spcBef>
                  <a:spcPts val="0"/>
                </a:spcBef>
                <a:spcAft>
                  <a:spcPts val="0"/>
                </a:spcAft>
                <a:buNone/>
              </a:pPr>
              <a:r>
                <a:t/>
              </a:r>
              <a:endParaRPr sz="4800">
                <a:solidFill>
                  <a:srgbClr val="000000"/>
                </a:solidFill>
                <a:latin typeface="Calibri"/>
                <a:ea typeface="Calibri"/>
                <a:cs typeface="Calibri"/>
                <a:sym typeface="Calibri"/>
              </a:endParaRPr>
            </a:p>
          </p:txBody>
        </p:sp>
      </p:grpSp>
      <p:grpSp>
        <p:nvGrpSpPr>
          <p:cNvPr id="237" name="Google Shape;237;p22"/>
          <p:cNvGrpSpPr/>
          <p:nvPr/>
        </p:nvGrpSpPr>
        <p:grpSpPr>
          <a:xfrm>
            <a:off x="2540539" y="2215001"/>
            <a:ext cx="1634346" cy="2421533"/>
            <a:chOff x="1592134" y="905671"/>
            <a:chExt cx="630900" cy="980100"/>
          </a:xfrm>
        </p:grpSpPr>
        <p:sp>
          <p:nvSpPr>
            <p:cNvPr id="238" name="Google Shape;238;p22"/>
            <p:cNvSpPr/>
            <p:nvPr/>
          </p:nvSpPr>
          <p:spPr>
            <a:xfrm flipH="1" rot="10800000">
              <a:off x="2006959" y="1161273"/>
              <a:ext cx="88500" cy="57300"/>
            </a:xfrm>
            <a:custGeom>
              <a:rect b="b" l="l" r="r" t="t"/>
              <a:pathLst>
                <a:path extrusionOk="0" h="120000" w="120000">
                  <a:moveTo>
                    <a:pt x="106153" y="28235"/>
                  </a:moveTo>
                  <a:cubicBezTo>
                    <a:pt x="50769" y="28235"/>
                    <a:pt x="50769" y="28235"/>
                    <a:pt x="50769" y="28235"/>
                  </a:cubicBezTo>
                  <a:cubicBezTo>
                    <a:pt x="110769" y="91764"/>
                    <a:pt x="110769" y="91764"/>
                    <a:pt x="110769" y="91764"/>
                  </a:cubicBezTo>
                  <a:cubicBezTo>
                    <a:pt x="115384" y="91764"/>
                    <a:pt x="120000" y="105882"/>
                    <a:pt x="115384" y="112941"/>
                  </a:cubicBezTo>
                  <a:cubicBezTo>
                    <a:pt x="110769" y="120000"/>
                    <a:pt x="106153" y="120000"/>
                    <a:pt x="101538" y="120000"/>
                  </a:cubicBezTo>
                  <a:cubicBezTo>
                    <a:pt x="4615" y="28235"/>
                    <a:pt x="4615" y="28235"/>
                    <a:pt x="4615" y="28235"/>
                  </a:cubicBezTo>
                  <a:cubicBezTo>
                    <a:pt x="4615" y="28235"/>
                    <a:pt x="0" y="14117"/>
                    <a:pt x="0" y="7058"/>
                  </a:cubicBezTo>
                  <a:cubicBezTo>
                    <a:pt x="4615" y="0"/>
                    <a:pt x="9230" y="0"/>
                    <a:pt x="13846" y="0"/>
                  </a:cubicBezTo>
                  <a:cubicBezTo>
                    <a:pt x="106153" y="0"/>
                    <a:pt x="106153" y="0"/>
                    <a:pt x="106153" y="0"/>
                  </a:cubicBezTo>
                  <a:cubicBezTo>
                    <a:pt x="110769" y="0"/>
                    <a:pt x="115384" y="7058"/>
                    <a:pt x="115384" y="14117"/>
                  </a:cubicBezTo>
                  <a:cubicBezTo>
                    <a:pt x="115384" y="21176"/>
                    <a:pt x="110769" y="28235"/>
                    <a:pt x="106153" y="28235"/>
                  </a:cubicBezTo>
                  <a:close/>
                </a:path>
              </a:pathLst>
            </a:custGeom>
            <a:solidFill>
              <a:srgbClr val="000000"/>
            </a:solidFill>
            <a:ln>
              <a:noFill/>
            </a:ln>
          </p:spPr>
          <p:txBody>
            <a:bodyPr anchorCtr="0" anchor="t" bIns="121850" lIns="243750" spcFirstLastPara="1" rIns="243750" wrap="square" tIns="121850">
              <a:noAutofit/>
            </a:bodyPr>
            <a:lstStyle/>
            <a:p>
              <a:pPr indent="0" lvl="0" marL="0" marR="0" rtl="0" algn="l">
                <a:spcBef>
                  <a:spcPts val="0"/>
                </a:spcBef>
                <a:spcAft>
                  <a:spcPts val="0"/>
                </a:spcAft>
                <a:buNone/>
              </a:pPr>
              <a:r>
                <a:t/>
              </a:r>
              <a:endParaRPr sz="4800">
                <a:solidFill>
                  <a:srgbClr val="000000"/>
                </a:solidFill>
                <a:latin typeface="Calibri"/>
                <a:ea typeface="Calibri"/>
                <a:cs typeface="Calibri"/>
                <a:sym typeface="Calibri"/>
              </a:endParaRPr>
            </a:p>
          </p:txBody>
        </p:sp>
        <p:sp>
          <p:nvSpPr>
            <p:cNvPr id="239" name="Google Shape;239;p22"/>
            <p:cNvSpPr/>
            <p:nvPr/>
          </p:nvSpPr>
          <p:spPr>
            <a:xfrm flipH="1" rot="10800000">
              <a:off x="1592134" y="905671"/>
              <a:ext cx="630900" cy="980100"/>
            </a:xfrm>
            <a:custGeom>
              <a:rect b="b" l="l" r="r" t="t"/>
              <a:pathLst>
                <a:path extrusionOk="0" h="120000" w="120000">
                  <a:moveTo>
                    <a:pt x="119354" y="70000"/>
                  </a:moveTo>
                  <a:cubicBezTo>
                    <a:pt x="119354" y="69583"/>
                    <a:pt x="120000" y="69166"/>
                    <a:pt x="119354" y="69166"/>
                  </a:cubicBezTo>
                  <a:cubicBezTo>
                    <a:pt x="119354" y="68750"/>
                    <a:pt x="119354" y="68333"/>
                    <a:pt x="118709" y="68333"/>
                  </a:cubicBezTo>
                  <a:cubicBezTo>
                    <a:pt x="107096" y="65833"/>
                    <a:pt x="107096" y="65833"/>
                    <a:pt x="107096" y="65833"/>
                  </a:cubicBezTo>
                  <a:cubicBezTo>
                    <a:pt x="109677" y="60833"/>
                    <a:pt x="109677" y="60833"/>
                    <a:pt x="109677" y="60833"/>
                  </a:cubicBezTo>
                  <a:cubicBezTo>
                    <a:pt x="110322" y="60833"/>
                    <a:pt x="110322" y="60416"/>
                    <a:pt x="109677" y="60416"/>
                  </a:cubicBezTo>
                  <a:cubicBezTo>
                    <a:pt x="109677" y="60000"/>
                    <a:pt x="109032" y="60000"/>
                    <a:pt x="109032" y="59583"/>
                  </a:cubicBezTo>
                  <a:cubicBezTo>
                    <a:pt x="81290" y="55416"/>
                    <a:pt x="81290" y="55416"/>
                    <a:pt x="81290" y="55416"/>
                  </a:cubicBezTo>
                  <a:cubicBezTo>
                    <a:pt x="101935" y="48333"/>
                    <a:pt x="101935" y="48333"/>
                    <a:pt x="101935" y="48333"/>
                  </a:cubicBezTo>
                  <a:cubicBezTo>
                    <a:pt x="101935" y="48333"/>
                    <a:pt x="102580" y="47916"/>
                    <a:pt x="102580" y="47500"/>
                  </a:cubicBezTo>
                  <a:cubicBezTo>
                    <a:pt x="102580" y="47500"/>
                    <a:pt x="103225" y="43333"/>
                    <a:pt x="98064" y="39166"/>
                  </a:cubicBezTo>
                  <a:cubicBezTo>
                    <a:pt x="92903" y="35833"/>
                    <a:pt x="85161" y="33750"/>
                    <a:pt x="73548" y="33750"/>
                  </a:cubicBezTo>
                  <a:cubicBezTo>
                    <a:pt x="73548" y="25416"/>
                    <a:pt x="73548" y="25416"/>
                    <a:pt x="73548" y="25416"/>
                  </a:cubicBezTo>
                  <a:cubicBezTo>
                    <a:pt x="100000" y="0"/>
                    <a:pt x="100000" y="0"/>
                    <a:pt x="100000" y="0"/>
                  </a:cubicBezTo>
                  <a:cubicBezTo>
                    <a:pt x="96129" y="0"/>
                    <a:pt x="96129" y="0"/>
                    <a:pt x="96129" y="0"/>
                  </a:cubicBezTo>
                  <a:cubicBezTo>
                    <a:pt x="70967" y="24166"/>
                    <a:pt x="70967" y="24166"/>
                    <a:pt x="70967" y="24166"/>
                  </a:cubicBezTo>
                  <a:cubicBezTo>
                    <a:pt x="70322" y="24583"/>
                    <a:pt x="70322" y="24583"/>
                    <a:pt x="70322" y="25000"/>
                  </a:cubicBezTo>
                  <a:cubicBezTo>
                    <a:pt x="70322" y="34583"/>
                    <a:pt x="70322" y="34583"/>
                    <a:pt x="70322" y="34583"/>
                  </a:cubicBezTo>
                  <a:cubicBezTo>
                    <a:pt x="70322" y="35416"/>
                    <a:pt x="70967" y="35833"/>
                    <a:pt x="72258" y="35833"/>
                  </a:cubicBezTo>
                  <a:cubicBezTo>
                    <a:pt x="83225" y="35833"/>
                    <a:pt x="90967" y="37500"/>
                    <a:pt x="95483" y="40416"/>
                  </a:cubicBezTo>
                  <a:cubicBezTo>
                    <a:pt x="99354" y="42916"/>
                    <a:pt x="99354" y="45833"/>
                    <a:pt x="99354" y="47083"/>
                  </a:cubicBezTo>
                  <a:cubicBezTo>
                    <a:pt x="76129" y="54583"/>
                    <a:pt x="76129" y="54583"/>
                    <a:pt x="76129" y="54583"/>
                  </a:cubicBezTo>
                  <a:cubicBezTo>
                    <a:pt x="76129" y="55000"/>
                    <a:pt x="75483" y="55416"/>
                    <a:pt x="75483" y="55833"/>
                  </a:cubicBezTo>
                  <a:cubicBezTo>
                    <a:pt x="75483" y="56250"/>
                    <a:pt x="76129" y="56250"/>
                    <a:pt x="76774" y="56666"/>
                  </a:cubicBezTo>
                  <a:cubicBezTo>
                    <a:pt x="106451" y="61250"/>
                    <a:pt x="106451" y="61250"/>
                    <a:pt x="106451" y="61250"/>
                  </a:cubicBezTo>
                  <a:cubicBezTo>
                    <a:pt x="103870" y="66250"/>
                    <a:pt x="103870" y="66250"/>
                    <a:pt x="103870" y="66250"/>
                  </a:cubicBezTo>
                  <a:cubicBezTo>
                    <a:pt x="103870" y="66666"/>
                    <a:pt x="103870" y="66666"/>
                    <a:pt x="103870" y="67083"/>
                  </a:cubicBezTo>
                  <a:cubicBezTo>
                    <a:pt x="104516" y="67500"/>
                    <a:pt x="104516" y="67500"/>
                    <a:pt x="105161" y="67500"/>
                  </a:cubicBezTo>
                  <a:cubicBezTo>
                    <a:pt x="115483" y="70000"/>
                    <a:pt x="115483" y="70000"/>
                    <a:pt x="115483" y="70000"/>
                  </a:cubicBezTo>
                  <a:cubicBezTo>
                    <a:pt x="101935" y="81666"/>
                    <a:pt x="101935" y="81666"/>
                    <a:pt x="101935" y="81666"/>
                  </a:cubicBezTo>
                  <a:cubicBezTo>
                    <a:pt x="101935" y="82083"/>
                    <a:pt x="101935" y="82083"/>
                    <a:pt x="101935" y="82500"/>
                  </a:cubicBezTo>
                  <a:cubicBezTo>
                    <a:pt x="101935" y="96666"/>
                    <a:pt x="97419" y="102083"/>
                    <a:pt x="97419" y="102083"/>
                  </a:cubicBezTo>
                  <a:cubicBezTo>
                    <a:pt x="96774" y="102500"/>
                    <a:pt x="96774" y="102916"/>
                    <a:pt x="96774" y="102916"/>
                  </a:cubicBezTo>
                  <a:cubicBezTo>
                    <a:pt x="97419" y="103333"/>
                    <a:pt x="97419" y="103333"/>
                    <a:pt x="98064" y="103750"/>
                  </a:cubicBezTo>
                  <a:cubicBezTo>
                    <a:pt x="111612" y="105833"/>
                    <a:pt x="113548" y="112916"/>
                    <a:pt x="114193" y="116666"/>
                  </a:cubicBezTo>
                  <a:cubicBezTo>
                    <a:pt x="105806" y="112083"/>
                    <a:pt x="101935" y="112083"/>
                    <a:pt x="89677" y="111666"/>
                  </a:cubicBezTo>
                  <a:cubicBezTo>
                    <a:pt x="82580" y="111666"/>
                    <a:pt x="73548" y="111666"/>
                    <a:pt x="60000" y="110833"/>
                  </a:cubicBezTo>
                  <a:cubicBezTo>
                    <a:pt x="40000" y="109166"/>
                    <a:pt x="25806" y="104166"/>
                    <a:pt x="18709" y="95833"/>
                  </a:cubicBezTo>
                  <a:cubicBezTo>
                    <a:pt x="13548" y="89583"/>
                    <a:pt x="14193" y="83333"/>
                    <a:pt x="14193" y="83333"/>
                  </a:cubicBezTo>
                  <a:cubicBezTo>
                    <a:pt x="14193" y="83333"/>
                    <a:pt x="14193" y="83333"/>
                    <a:pt x="14193" y="83333"/>
                  </a:cubicBezTo>
                  <a:cubicBezTo>
                    <a:pt x="14193" y="83333"/>
                    <a:pt x="14193" y="78333"/>
                    <a:pt x="14193" y="69583"/>
                  </a:cubicBezTo>
                  <a:cubicBezTo>
                    <a:pt x="14193" y="53750"/>
                    <a:pt x="26451" y="49166"/>
                    <a:pt x="27096" y="49166"/>
                  </a:cubicBezTo>
                  <a:cubicBezTo>
                    <a:pt x="27096" y="49166"/>
                    <a:pt x="27741" y="48750"/>
                    <a:pt x="27741" y="48333"/>
                  </a:cubicBezTo>
                  <a:cubicBezTo>
                    <a:pt x="27741" y="32500"/>
                    <a:pt x="27741" y="32500"/>
                    <a:pt x="27741" y="32500"/>
                  </a:cubicBezTo>
                  <a:cubicBezTo>
                    <a:pt x="27741" y="32083"/>
                    <a:pt x="27741" y="32083"/>
                    <a:pt x="27096" y="31666"/>
                  </a:cubicBezTo>
                  <a:cubicBezTo>
                    <a:pt x="21935" y="28333"/>
                    <a:pt x="21935" y="28333"/>
                    <a:pt x="21935" y="28333"/>
                  </a:cubicBezTo>
                  <a:cubicBezTo>
                    <a:pt x="10322" y="20833"/>
                    <a:pt x="3225" y="10833"/>
                    <a:pt x="3225" y="0"/>
                  </a:cubicBezTo>
                  <a:cubicBezTo>
                    <a:pt x="0" y="0"/>
                    <a:pt x="0" y="0"/>
                    <a:pt x="0" y="0"/>
                  </a:cubicBezTo>
                  <a:cubicBezTo>
                    <a:pt x="645" y="11250"/>
                    <a:pt x="7096" y="21666"/>
                    <a:pt x="19354" y="29583"/>
                  </a:cubicBezTo>
                  <a:cubicBezTo>
                    <a:pt x="24516" y="32916"/>
                    <a:pt x="24516" y="32916"/>
                    <a:pt x="24516" y="32916"/>
                  </a:cubicBezTo>
                  <a:cubicBezTo>
                    <a:pt x="24516" y="47916"/>
                    <a:pt x="24516" y="47916"/>
                    <a:pt x="24516" y="47916"/>
                  </a:cubicBezTo>
                  <a:cubicBezTo>
                    <a:pt x="21290" y="49166"/>
                    <a:pt x="10967" y="54583"/>
                    <a:pt x="10967" y="69583"/>
                  </a:cubicBezTo>
                  <a:cubicBezTo>
                    <a:pt x="10967" y="77916"/>
                    <a:pt x="10967" y="82916"/>
                    <a:pt x="10967" y="83333"/>
                  </a:cubicBezTo>
                  <a:cubicBezTo>
                    <a:pt x="10967" y="84583"/>
                    <a:pt x="9677" y="109166"/>
                    <a:pt x="60000" y="112500"/>
                  </a:cubicBezTo>
                  <a:cubicBezTo>
                    <a:pt x="73548" y="113333"/>
                    <a:pt x="82580" y="113750"/>
                    <a:pt x="89677" y="113750"/>
                  </a:cubicBezTo>
                  <a:cubicBezTo>
                    <a:pt x="103225" y="114166"/>
                    <a:pt x="105161" y="114166"/>
                    <a:pt x="114193" y="119583"/>
                  </a:cubicBezTo>
                  <a:cubicBezTo>
                    <a:pt x="114838" y="119583"/>
                    <a:pt x="115483" y="120000"/>
                    <a:pt x="116129" y="119583"/>
                  </a:cubicBezTo>
                  <a:cubicBezTo>
                    <a:pt x="116774" y="119583"/>
                    <a:pt x="116774" y="119166"/>
                    <a:pt x="116774" y="118750"/>
                  </a:cubicBezTo>
                  <a:cubicBezTo>
                    <a:pt x="116774" y="118750"/>
                    <a:pt x="118709" y="105833"/>
                    <a:pt x="100645" y="102083"/>
                  </a:cubicBezTo>
                  <a:cubicBezTo>
                    <a:pt x="101935" y="99583"/>
                    <a:pt x="104516" y="93750"/>
                    <a:pt x="105161" y="82500"/>
                  </a:cubicBezTo>
                  <a:lnTo>
                    <a:pt x="119354" y="70000"/>
                  </a:lnTo>
                  <a:close/>
                </a:path>
              </a:pathLst>
            </a:custGeom>
            <a:solidFill>
              <a:srgbClr val="000000"/>
            </a:solidFill>
            <a:ln>
              <a:noFill/>
            </a:ln>
          </p:spPr>
          <p:txBody>
            <a:bodyPr anchorCtr="0" anchor="t" bIns="121850" lIns="243750" spcFirstLastPara="1" rIns="243750" wrap="square" tIns="121850">
              <a:noAutofit/>
            </a:bodyPr>
            <a:lstStyle/>
            <a:p>
              <a:pPr indent="0" lvl="0" marL="0" marR="0" rtl="0" algn="l">
                <a:spcBef>
                  <a:spcPts val="0"/>
                </a:spcBef>
                <a:spcAft>
                  <a:spcPts val="0"/>
                </a:spcAft>
                <a:buNone/>
              </a:pPr>
              <a:r>
                <a:t/>
              </a:r>
              <a:endParaRPr sz="4800">
                <a:solidFill>
                  <a:srgbClr val="000000"/>
                </a:solidFill>
                <a:latin typeface="Calibri"/>
                <a:ea typeface="Calibri"/>
                <a:cs typeface="Calibri"/>
                <a:sym typeface="Calibri"/>
              </a:endParaRPr>
            </a:p>
          </p:txBody>
        </p:sp>
      </p:grpSp>
      <p:grpSp>
        <p:nvGrpSpPr>
          <p:cNvPr id="240" name="Google Shape;240;p22"/>
          <p:cNvGrpSpPr/>
          <p:nvPr/>
        </p:nvGrpSpPr>
        <p:grpSpPr>
          <a:xfrm>
            <a:off x="7228957" y="2359596"/>
            <a:ext cx="1083729" cy="1084014"/>
            <a:chOff x="3249644" y="1762402"/>
            <a:chExt cx="406500" cy="406500"/>
          </a:xfrm>
        </p:grpSpPr>
        <p:sp>
          <p:nvSpPr>
            <p:cNvPr id="241" name="Google Shape;241;p22"/>
            <p:cNvSpPr/>
            <p:nvPr/>
          </p:nvSpPr>
          <p:spPr>
            <a:xfrm>
              <a:off x="3249644" y="1762402"/>
              <a:ext cx="406500" cy="406500"/>
            </a:xfrm>
            <a:prstGeom prst="ellipse">
              <a:avLst/>
            </a:prstGeom>
            <a:solidFill>
              <a:srgbClr val="6AA84F"/>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42" name="Google Shape;242;p22"/>
            <p:cNvSpPr txBox="1"/>
            <p:nvPr/>
          </p:nvSpPr>
          <p:spPr>
            <a:xfrm>
              <a:off x="3293589" y="1811851"/>
              <a:ext cx="318000" cy="3231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lang="en-US" sz="5100">
                  <a:solidFill>
                    <a:schemeClr val="lt1"/>
                  </a:solidFill>
                  <a:latin typeface="Montserrat"/>
                  <a:ea typeface="Montserrat"/>
                  <a:cs typeface="Montserrat"/>
                  <a:sym typeface="Montserrat"/>
                </a:rPr>
                <a:t>1</a:t>
              </a:r>
              <a:endParaRPr sz="1300"/>
            </a:p>
          </p:txBody>
        </p:sp>
      </p:grpSp>
      <p:grpSp>
        <p:nvGrpSpPr>
          <p:cNvPr id="243" name="Google Shape;243;p22"/>
          <p:cNvGrpSpPr/>
          <p:nvPr/>
        </p:nvGrpSpPr>
        <p:grpSpPr>
          <a:xfrm>
            <a:off x="7228920" y="4330390"/>
            <a:ext cx="1083729" cy="1084014"/>
            <a:chOff x="3137394" y="2587352"/>
            <a:chExt cx="406500" cy="406500"/>
          </a:xfrm>
        </p:grpSpPr>
        <p:sp>
          <p:nvSpPr>
            <p:cNvPr id="244" name="Google Shape;244;p22"/>
            <p:cNvSpPr/>
            <p:nvPr/>
          </p:nvSpPr>
          <p:spPr>
            <a:xfrm>
              <a:off x="3137394" y="2587352"/>
              <a:ext cx="406500" cy="406500"/>
            </a:xfrm>
            <a:prstGeom prst="ellipse">
              <a:avLst/>
            </a:prstGeom>
            <a:solidFill>
              <a:srgbClr val="6AA84F"/>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chemeClr val="lt1"/>
                </a:solidFill>
                <a:latin typeface="Lato"/>
                <a:ea typeface="Lato"/>
                <a:cs typeface="Lato"/>
                <a:sym typeface="Lato"/>
              </a:endParaRPr>
            </a:p>
          </p:txBody>
        </p:sp>
        <p:sp>
          <p:nvSpPr>
            <p:cNvPr id="245" name="Google Shape;245;p22"/>
            <p:cNvSpPr txBox="1"/>
            <p:nvPr/>
          </p:nvSpPr>
          <p:spPr>
            <a:xfrm>
              <a:off x="3181639" y="2630151"/>
              <a:ext cx="318000" cy="3231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chemeClr val="lt1"/>
                </a:buClr>
                <a:buFont typeface="Montserrat"/>
                <a:buNone/>
              </a:pPr>
              <a:r>
                <a:rPr b="1" i="0" lang="en-US" sz="5100" u="none" cap="none" strike="noStrike">
                  <a:solidFill>
                    <a:schemeClr val="lt1"/>
                  </a:solidFill>
                  <a:latin typeface="Montserrat"/>
                  <a:ea typeface="Montserrat"/>
                  <a:cs typeface="Montserrat"/>
                  <a:sym typeface="Montserrat"/>
                </a:rPr>
                <a:t>2</a:t>
              </a:r>
              <a:endParaRPr sz="1300"/>
            </a:p>
          </p:txBody>
        </p:sp>
      </p:grpSp>
      <p:sp>
        <p:nvSpPr>
          <p:cNvPr id="246" name="Google Shape;246;p22"/>
          <p:cNvSpPr txBox="1"/>
          <p:nvPr/>
        </p:nvSpPr>
        <p:spPr>
          <a:xfrm>
            <a:off x="8459696" y="2190332"/>
            <a:ext cx="7998000" cy="1625700"/>
          </a:xfrm>
          <a:prstGeom prst="rect">
            <a:avLst/>
          </a:prstGeom>
          <a:noFill/>
          <a:ln>
            <a:noFill/>
          </a:ln>
        </p:spPr>
        <p:txBody>
          <a:bodyPr anchorCtr="0" anchor="t" bIns="243750" lIns="243750" spcFirstLastPara="1" rIns="243750" wrap="square" tIns="243750">
            <a:noAutofit/>
          </a:bodyPr>
          <a:lstStyle/>
          <a:p>
            <a:pPr indent="0" lvl="0" marL="0" rtl="0" algn="l">
              <a:spcBef>
                <a:spcPts val="0"/>
              </a:spcBef>
              <a:spcAft>
                <a:spcPts val="0"/>
              </a:spcAft>
              <a:buNone/>
            </a:pPr>
            <a:r>
              <a:rPr lang="en-US" sz="3700">
                <a:latin typeface="Barlow Light"/>
                <a:ea typeface="Barlow Light"/>
                <a:cs typeface="Barlow Light"/>
                <a:sym typeface="Barlow Light"/>
              </a:rPr>
              <a:t>Transaction without mediator: Direct Transaction from Buyer to Seller </a:t>
            </a:r>
            <a:endParaRPr sz="3700">
              <a:latin typeface="Barlow Light"/>
              <a:ea typeface="Barlow Light"/>
              <a:cs typeface="Barlow Light"/>
              <a:sym typeface="Barlow Light"/>
            </a:endParaRPr>
          </a:p>
          <a:p>
            <a:pPr indent="0" lvl="0" marL="0" rtl="0" algn="l">
              <a:spcBef>
                <a:spcPts val="0"/>
              </a:spcBef>
              <a:spcAft>
                <a:spcPts val="0"/>
              </a:spcAft>
              <a:buNone/>
            </a:pPr>
            <a:r>
              <a:t/>
            </a:r>
            <a:endParaRPr sz="3700">
              <a:latin typeface="Barlow Light"/>
              <a:ea typeface="Barlow Light"/>
              <a:cs typeface="Barlow Light"/>
              <a:sym typeface="Barlow Light"/>
            </a:endParaRPr>
          </a:p>
          <a:p>
            <a:pPr indent="0" lvl="0" marL="0" rtl="0" algn="l">
              <a:spcBef>
                <a:spcPts val="0"/>
              </a:spcBef>
              <a:spcAft>
                <a:spcPts val="0"/>
              </a:spcAft>
              <a:buNone/>
            </a:pPr>
            <a:r>
              <a:t/>
            </a:r>
            <a:endParaRPr sz="3700">
              <a:latin typeface="Barlow Light"/>
              <a:ea typeface="Barlow Light"/>
              <a:cs typeface="Barlow Light"/>
              <a:sym typeface="Barlow Light"/>
            </a:endParaRPr>
          </a:p>
        </p:txBody>
      </p:sp>
      <p:sp>
        <p:nvSpPr>
          <p:cNvPr id="247" name="Google Shape;247;p22"/>
          <p:cNvSpPr txBox="1"/>
          <p:nvPr/>
        </p:nvSpPr>
        <p:spPr>
          <a:xfrm>
            <a:off x="8596161" y="4247432"/>
            <a:ext cx="6929400" cy="1083900"/>
          </a:xfrm>
          <a:prstGeom prst="rect">
            <a:avLst/>
          </a:prstGeom>
          <a:noFill/>
          <a:ln>
            <a:noFill/>
          </a:ln>
        </p:spPr>
        <p:txBody>
          <a:bodyPr anchorCtr="0" anchor="t" bIns="243750" lIns="243750" spcFirstLastPara="1" rIns="243750" wrap="square" tIns="243750">
            <a:noAutofit/>
          </a:bodyPr>
          <a:lstStyle/>
          <a:p>
            <a:pPr indent="0" lvl="0" marL="0" rtl="0" algn="l">
              <a:spcBef>
                <a:spcPts val="0"/>
              </a:spcBef>
              <a:spcAft>
                <a:spcPts val="0"/>
              </a:spcAft>
              <a:buNone/>
            </a:pPr>
            <a:r>
              <a:rPr lang="en-US" sz="3700">
                <a:latin typeface="Barlow Light"/>
                <a:ea typeface="Barlow Light"/>
                <a:cs typeface="Barlow Light"/>
                <a:sym typeface="Barlow Light"/>
              </a:rPr>
              <a:t>Transact with mediator + fee</a:t>
            </a:r>
            <a:endParaRPr sz="3700">
              <a:latin typeface="Barlow Light"/>
              <a:ea typeface="Barlow Light"/>
              <a:cs typeface="Barlow Light"/>
              <a:sym typeface="Barlow Light"/>
            </a:endParaRPr>
          </a:p>
        </p:txBody>
      </p:sp>
      <p:sp>
        <p:nvSpPr>
          <p:cNvPr id="248" name="Google Shape;248;p22"/>
          <p:cNvSpPr/>
          <p:nvPr/>
        </p:nvSpPr>
        <p:spPr>
          <a:xfrm>
            <a:off x="10713875" y="10055970"/>
            <a:ext cx="2476990" cy="2286387"/>
          </a:xfrm>
          <a:custGeom>
            <a:rect b="b" l="l" r="r" t="t"/>
            <a:pathLst>
              <a:path extrusionOk="0" fill="none" h="16075" w="15247">
                <a:moveTo>
                  <a:pt x="9401" y="10717"/>
                </a:moveTo>
                <a:lnTo>
                  <a:pt x="9401" y="10717"/>
                </a:lnTo>
                <a:lnTo>
                  <a:pt x="9085" y="10692"/>
                </a:lnTo>
                <a:lnTo>
                  <a:pt x="9085" y="9596"/>
                </a:lnTo>
                <a:lnTo>
                  <a:pt x="9085" y="9596"/>
                </a:lnTo>
                <a:lnTo>
                  <a:pt x="9401" y="9377"/>
                </a:lnTo>
                <a:lnTo>
                  <a:pt x="9718" y="9133"/>
                </a:lnTo>
                <a:lnTo>
                  <a:pt x="10010" y="8866"/>
                </a:lnTo>
                <a:lnTo>
                  <a:pt x="10302" y="8573"/>
                </a:lnTo>
                <a:lnTo>
                  <a:pt x="10546" y="8232"/>
                </a:lnTo>
                <a:lnTo>
                  <a:pt x="10765" y="7867"/>
                </a:lnTo>
                <a:lnTo>
                  <a:pt x="10984" y="7502"/>
                </a:lnTo>
                <a:lnTo>
                  <a:pt x="11155" y="7088"/>
                </a:lnTo>
                <a:lnTo>
                  <a:pt x="11155" y="7088"/>
                </a:lnTo>
                <a:lnTo>
                  <a:pt x="11228" y="7112"/>
                </a:lnTo>
                <a:lnTo>
                  <a:pt x="11228" y="7112"/>
                </a:lnTo>
                <a:lnTo>
                  <a:pt x="11374" y="7112"/>
                </a:lnTo>
                <a:lnTo>
                  <a:pt x="11496" y="7039"/>
                </a:lnTo>
                <a:lnTo>
                  <a:pt x="11617" y="6942"/>
                </a:lnTo>
                <a:lnTo>
                  <a:pt x="11715" y="6771"/>
                </a:lnTo>
                <a:lnTo>
                  <a:pt x="11812" y="6601"/>
                </a:lnTo>
                <a:lnTo>
                  <a:pt x="11910" y="6381"/>
                </a:lnTo>
                <a:lnTo>
                  <a:pt x="11958" y="6138"/>
                </a:lnTo>
                <a:lnTo>
                  <a:pt x="12007" y="5870"/>
                </a:lnTo>
                <a:lnTo>
                  <a:pt x="12007" y="5870"/>
                </a:lnTo>
                <a:lnTo>
                  <a:pt x="12031" y="5626"/>
                </a:lnTo>
                <a:lnTo>
                  <a:pt x="12007" y="5383"/>
                </a:lnTo>
                <a:lnTo>
                  <a:pt x="11983" y="5188"/>
                </a:lnTo>
                <a:lnTo>
                  <a:pt x="11934" y="4993"/>
                </a:lnTo>
                <a:lnTo>
                  <a:pt x="11885" y="4823"/>
                </a:lnTo>
                <a:lnTo>
                  <a:pt x="11812" y="4677"/>
                </a:lnTo>
                <a:lnTo>
                  <a:pt x="11715" y="4579"/>
                </a:lnTo>
                <a:lnTo>
                  <a:pt x="11593" y="4506"/>
                </a:lnTo>
                <a:lnTo>
                  <a:pt x="11593" y="4506"/>
                </a:lnTo>
                <a:lnTo>
                  <a:pt x="11666" y="4141"/>
                </a:lnTo>
                <a:lnTo>
                  <a:pt x="11690" y="3800"/>
                </a:lnTo>
                <a:lnTo>
                  <a:pt x="11690" y="3483"/>
                </a:lnTo>
                <a:lnTo>
                  <a:pt x="11690" y="3191"/>
                </a:lnTo>
                <a:lnTo>
                  <a:pt x="11666" y="2899"/>
                </a:lnTo>
                <a:lnTo>
                  <a:pt x="11617" y="2631"/>
                </a:lnTo>
                <a:lnTo>
                  <a:pt x="11544" y="2387"/>
                </a:lnTo>
                <a:lnTo>
                  <a:pt x="11471" y="2144"/>
                </a:lnTo>
                <a:lnTo>
                  <a:pt x="11374" y="1924"/>
                </a:lnTo>
                <a:lnTo>
                  <a:pt x="11276" y="1705"/>
                </a:lnTo>
                <a:lnTo>
                  <a:pt x="11155" y="1510"/>
                </a:lnTo>
                <a:lnTo>
                  <a:pt x="11009" y="1340"/>
                </a:lnTo>
                <a:lnTo>
                  <a:pt x="10862" y="1169"/>
                </a:lnTo>
                <a:lnTo>
                  <a:pt x="10716" y="1023"/>
                </a:lnTo>
                <a:lnTo>
                  <a:pt x="10400" y="755"/>
                </a:lnTo>
                <a:lnTo>
                  <a:pt x="10034" y="561"/>
                </a:lnTo>
                <a:lnTo>
                  <a:pt x="9669" y="366"/>
                </a:lnTo>
                <a:lnTo>
                  <a:pt x="9304" y="244"/>
                </a:lnTo>
                <a:lnTo>
                  <a:pt x="8938" y="146"/>
                </a:lnTo>
                <a:lnTo>
                  <a:pt x="8573" y="73"/>
                </a:lnTo>
                <a:lnTo>
                  <a:pt x="8232" y="25"/>
                </a:lnTo>
                <a:lnTo>
                  <a:pt x="7915" y="0"/>
                </a:lnTo>
                <a:lnTo>
                  <a:pt x="7623" y="0"/>
                </a:lnTo>
                <a:lnTo>
                  <a:pt x="7623" y="0"/>
                </a:lnTo>
                <a:lnTo>
                  <a:pt x="7282" y="25"/>
                </a:lnTo>
                <a:lnTo>
                  <a:pt x="6990" y="98"/>
                </a:lnTo>
                <a:lnTo>
                  <a:pt x="6746" y="171"/>
                </a:lnTo>
                <a:lnTo>
                  <a:pt x="6527" y="293"/>
                </a:lnTo>
                <a:lnTo>
                  <a:pt x="6332" y="390"/>
                </a:lnTo>
                <a:lnTo>
                  <a:pt x="6186" y="536"/>
                </a:lnTo>
                <a:lnTo>
                  <a:pt x="6040" y="658"/>
                </a:lnTo>
                <a:lnTo>
                  <a:pt x="5943" y="780"/>
                </a:lnTo>
                <a:lnTo>
                  <a:pt x="5943" y="780"/>
                </a:lnTo>
                <a:lnTo>
                  <a:pt x="5943" y="780"/>
                </a:lnTo>
                <a:lnTo>
                  <a:pt x="5943" y="780"/>
                </a:lnTo>
                <a:lnTo>
                  <a:pt x="5553" y="853"/>
                </a:lnTo>
                <a:lnTo>
                  <a:pt x="5188" y="975"/>
                </a:lnTo>
                <a:lnTo>
                  <a:pt x="4871" y="1145"/>
                </a:lnTo>
                <a:lnTo>
                  <a:pt x="4603" y="1316"/>
                </a:lnTo>
                <a:lnTo>
                  <a:pt x="4360" y="1535"/>
                </a:lnTo>
                <a:lnTo>
                  <a:pt x="4165" y="1754"/>
                </a:lnTo>
                <a:lnTo>
                  <a:pt x="4019" y="2022"/>
                </a:lnTo>
                <a:lnTo>
                  <a:pt x="3897" y="2290"/>
                </a:lnTo>
                <a:lnTo>
                  <a:pt x="3799" y="2558"/>
                </a:lnTo>
                <a:lnTo>
                  <a:pt x="3726" y="2826"/>
                </a:lnTo>
                <a:lnTo>
                  <a:pt x="3678" y="3118"/>
                </a:lnTo>
                <a:lnTo>
                  <a:pt x="3629" y="3410"/>
                </a:lnTo>
                <a:lnTo>
                  <a:pt x="3629" y="3702"/>
                </a:lnTo>
                <a:lnTo>
                  <a:pt x="3629" y="3970"/>
                </a:lnTo>
                <a:lnTo>
                  <a:pt x="3678" y="4482"/>
                </a:lnTo>
                <a:lnTo>
                  <a:pt x="3678" y="4482"/>
                </a:lnTo>
                <a:lnTo>
                  <a:pt x="3678" y="4506"/>
                </a:lnTo>
                <a:lnTo>
                  <a:pt x="3678" y="4506"/>
                </a:lnTo>
                <a:lnTo>
                  <a:pt x="3556" y="4555"/>
                </a:lnTo>
                <a:lnTo>
                  <a:pt x="3459" y="4652"/>
                </a:lnTo>
                <a:lnTo>
                  <a:pt x="3385" y="4798"/>
                </a:lnTo>
                <a:lnTo>
                  <a:pt x="3312" y="4969"/>
                </a:lnTo>
                <a:lnTo>
                  <a:pt x="3264" y="5164"/>
                </a:lnTo>
                <a:lnTo>
                  <a:pt x="3239" y="5383"/>
                </a:lnTo>
                <a:lnTo>
                  <a:pt x="3215" y="5626"/>
                </a:lnTo>
                <a:lnTo>
                  <a:pt x="3239" y="5870"/>
                </a:lnTo>
                <a:lnTo>
                  <a:pt x="3239" y="5870"/>
                </a:lnTo>
                <a:lnTo>
                  <a:pt x="3288" y="6138"/>
                </a:lnTo>
                <a:lnTo>
                  <a:pt x="3337" y="6381"/>
                </a:lnTo>
                <a:lnTo>
                  <a:pt x="3434" y="6601"/>
                </a:lnTo>
                <a:lnTo>
                  <a:pt x="3532" y="6771"/>
                </a:lnTo>
                <a:lnTo>
                  <a:pt x="3629" y="6942"/>
                </a:lnTo>
                <a:lnTo>
                  <a:pt x="3751" y="7039"/>
                </a:lnTo>
                <a:lnTo>
                  <a:pt x="3873" y="7112"/>
                </a:lnTo>
                <a:lnTo>
                  <a:pt x="4019" y="7112"/>
                </a:lnTo>
                <a:lnTo>
                  <a:pt x="4019" y="7112"/>
                </a:lnTo>
                <a:lnTo>
                  <a:pt x="4092" y="7088"/>
                </a:lnTo>
                <a:lnTo>
                  <a:pt x="4092" y="7088"/>
                </a:lnTo>
                <a:lnTo>
                  <a:pt x="4262" y="7502"/>
                </a:lnTo>
                <a:lnTo>
                  <a:pt x="4481" y="7867"/>
                </a:lnTo>
                <a:lnTo>
                  <a:pt x="4701" y="8232"/>
                </a:lnTo>
                <a:lnTo>
                  <a:pt x="4969" y="8573"/>
                </a:lnTo>
                <a:lnTo>
                  <a:pt x="5236" y="8866"/>
                </a:lnTo>
                <a:lnTo>
                  <a:pt x="5529" y="9133"/>
                </a:lnTo>
                <a:lnTo>
                  <a:pt x="5845" y="9377"/>
                </a:lnTo>
                <a:lnTo>
                  <a:pt x="6162" y="9596"/>
                </a:lnTo>
                <a:lnTo>
                  <a:pt x="6162" y="10668"/>
                </a:lnTo>
                <a:lnTo>
                  <a:pt x="6162" y="10668"/>
                </a:lnTo>
                <a:lnTo>
                  <a:pt x="5650" y="10717"/>
                </a:lnTo>
                <a:lnTo>
                  <a:pt x="5650" y="10717"/>
                </a:lnTo>
                <a:lnTo>
                  <a:pt x="5066" y="10814"/>
                </a:lnTo>
                <a:lnTo>
                  <a:pt x="4506" y="10936"/>
                </a:lnTo>
                <a:lnTo>
                  <a:pt x="3946" y="11058"/>
                </a:lnTo>
                <a:lnTo>
                  <a:pt x="3410" y="11228"/>
                </a:lnTo>
                <a:lnTo>
                  <a:pt x="2923" y="11423"/>
                </a:lnTo>
                <a:lnTo>
                  <a:pt x="2460" y="11642"/>
                </a:lnTo>
                <a:lnTo>
                  <a:pt x="2022" y="11886"/>
                </a:lnTo>
                <a:lnTo>
                  <a:pt x="1632" y="12153"/>
                </a:lnTo>
                <a:lnTo>
                  <a:pt x="1267" y="12421"/>
                </a:lnTo>
                <a:lnTo>
                  <a:pt x="950" y="12738"/>
                </a:lnTo>
                <a:lnTo>
                  <a:pt x="682" y="13079"/>
                </a:lnTo>
                <a:lnTo>
                  <a:pt x="439" y="13420"/>
                </a:lnTo>
                <a:lnTo>
                  <a:pt x="268" y="13810"/>
                </a:lnTo>
                <a:lnTo>
                  <a:pt x="122" y="14199"/>
                </a:lnTo>
                <a:lnTo>
                  <a:pt x="49" y="14638"/>
                </a:lnTo>
                <a:lnTo>
                  <a:pt x="0" y="15076"/>
                </a:lnTo>
                <a:lnTo>
                  <a:pt x="0" y="15076"/>
                </a:lnTo>
                <a:lnTo>
                  <a:pt x="49" y="15125"/>
                </a:lnTo>
                <a:lnTo>
                  <a:pt x="244" y="15222"/>
                </a:lnTo>
                <a:lnTo>
                  <a:pt x="414" y="15295"/>
                </a:lnTo>
                <a:lnTo>
                  <a:pt x="633" y="15393"/>
                </a:lnTo>
                <a:lnTo>
                  <a:pt x="901" y="15490"/>
                </a:lnTo>
                <a:lnTo>
                  <a:pt x="1267" y="15563"/>
                </a:lnTo>
                <a:lnTo>
                  <a:pt x="1705" y="15661"/>
                </a:lnTo>
                <a:lnTo>
                  <a:pt x="2216" y="15758"/>
                </a:lnTo>
                <a:lnTo>
                  <a:pt x="2825" y="15831"/>
                </a:lnTo>
                <a:lnTo>
                  <a:pt x="3556" y="15928"/>
                </a:lnTo>
                <a:lnTo>
                  <a:pt x="4384" y="15977"/>
                </a:lnTo>
                <a:lnTo>
                  <a:pt x="5309" y="16026"/>
                </a:lnTo>
                <a:lnTo>
                  <a:pt x="6381" y="16050"/>
                </a:lnTo>
                <a:lnTo>
                  <a:pt x="7599" y="16075"/>
                </a:lnTo>
                <a:lnTo>
                  <a:pt x="7599" y="16075"/>
                </a:lnTo>
                <a:lnTo>
                  <a:pt x="8792" y="16050"/>
                </a:lnTo>
                <a:lnTo>
                  <a:pt x="9864" y="16026"/>
                </a:lnTo>
                <a:lnTo>
                  <a:pt x="10814" y="15977"/>
                </a:lnTo>
                <a:lnTo>
                  <a:pt x="11642" y="15928"/>
                </a:lnTo>
                <a:lnTo>
                  <a:pt x="12372" y="15831"/>
                </a:lnTo>
                <a:lnTo>
                  <a:pt x="12981" y="15758"/>
                </a:lnTo>
                <a:lnTo>
                  <a:pt x="13517" y="15661"/>
                </a:lnTo>
                <a:lnTo>
                  <a:pt x="13955" y="15563"/>
                </a:lnTo>
                <a:lnTo>
                  <a:pt x="14321" y="15490"/>
                </a:lnTo>
                <a:lnTo>
                  <a:pt x="14613" y="15393"/>
                </a:lnTo>
                <a:lnTo>
                  <a:pt x="14832" y="15295"/>
                </a:lnTo>
                <a:lnTo>
                  <a:pt x="15003" y="15222"/>
                </a:lnTo>
                <a:lnTo>
                  <a:pt x="15173" y="15125"/>
                </a:lnTo>
                <a:lnTo>
                  <a:pt x="15246" y="15076"/>
                </a:lnTo>
                <a:lnTo>
                  <a:pt x="15246" y="15076"/>
                </a:lnTo>
                <a:lnTo>
                  <a:pt x="15198" y="14613"/>
                </a:lnTo>
                <a:lnTo>
                  <a:pt x="15125" y="14175"/>
                </a:lnTo>
                <a:lnTo>
                  <a:pt x="15003" y="13761"/>
                </a:lnTo>
                <a:lnTo>
                  <a:pt x="14832" y="13371"/>
                </a:lnTo>
                <a:lnTo>
                  <a:pt x="14589" y="13006"/>
                </a:lnTo>
                <a:lnTo>
                  <a:pt x="14321" y="12665"/>
                </a:lnTo>
                <a:lnTo>
                  <a:pt x="14004" y="12373"/>
                </a:lnTo>
                <a:lnTo>
                  <a:pt x="13639" y="12080"/>
                </a:lnTo>
                <a:lnTo>
                  <a:pt x="13249" y="11813"/>
                </a:lnTo>
                <a:lnTo>
                  <a:pt x="12811" y="11593"/>
                </a:lnTo>
                <a:lnTo>
                  <a:pt x="12324" y="11374"/>
                </a:lnTo>
                <a:lnTo>
                  <a:pt x="11812" y="11204"/>
                </a:lnTo>
                <a:lnTo>
                  <a:pt x="11252" y="11033"/>
                </a:lnTo>
                <a:lnTo>
                  <a:pt x="10668" y="10911"/>
                </a:lnTo>
                <a:lnTo>
                  <a:pt x="10034" y="10790"/>
                </a:lnTo>
                <a:lnTo>
                  <a:pt x="9401" y="10717"/>
                </a:lnTo>
                <a:lnTo>
                  <a:pt x="9401" y="10717"/>
                </a:lnTo>
                <a:close/>
              </a:path>
            </a:pathLst>
          </a:custGeom>
          <a:noFill/>
          <a:ln cap="rnd" cmpd="sng" w="19050">
            <a:solidFill>
              <a:srgbClr val="000000"/>
            </a:solidFill>
            <a:prstDash val="solid"/>
            <a:round/>
            <a:headEnd len="sm" w="sm" type="none"/>
            <a:tailEnd len="sm" w="sm" type="none"/>
          </a:ln>
        </p:spPr>
        <p:txBody>
          <a:bodyPr anchorCtr="0" anchor="ctr" bIns="243750" lIns="243750" spcFirstLastPara="1" rIns="243750" wrap="square" tIns="243750">
            <a:noAutofit/>
          </a:bodyPr>
          <a:lstStyle/>
          <a:p>
            <a:pPr indent="0" lvl="0" marL="0" rtl="0" algn="l">
              <a:spcBef>
                <a:spcPts val="0"/>
              </a:spcBef>
              <a:spcAft>
                <a:spcPts val="0"/>
              </a:spcAft>
              <a:buNone/>
            </a:pPr>
            <a:r>
              <a:t/>
            </a:r>
            <a:endParaRPr/>
          </a:p>
        </p:txBody>
      </p:sp>
      <p:sp>
        <p:nvSpPr>
          <p:cNvPr id="249" name="Google Shape;249;p22"/>
          <p:cNvSpPr txBox="1"/>
          <p:nvPr/>
        </p:nvSpPr>
        <p:spPr>
          <a:xfrm>
            <a:off x="7603153" y="5840098"/>
            <a:ext cx="8808000" cy="1421700"/>
          </a:xfrm>
          <a:prstGeom prst="rect">
            <a:avLst/>
          </a:prstGeom>
          <a:noFill/>
          <a:ln>
            <a:noFill/>
          </a:ln>
        </p:spPr>
        <p:txBody>
          <a:bodyPr anchorCtr="0" anchor="t" bIns="243750" lIns="243750" spcFirstLastPara="1" rIns="243750" wrap="square" tIns="243750">
            <a:noAutofit/>
          </a:bodyPr>
          <a:lstStyle/>
          <a:p>
            <a:pPr indent="0" lvl="0" marL="0" rtl="0" algn="l">
              <a:spcBef>
                <a:spcPts val="0"/>
              </a:spcBef>
              <a:spcAft>
                <a:spcPts val="0"/>
              </a:spcAft>
              <a:buNone/>
            </a:pPr>
            <a:r>
              <a:rPr lang="en-US" sz="3200">
                <a:latin typeface="Barlow Light"/>
                <a:ea typeface="Barlow Light"/>
                <a:cs typeface="Barlow Light"/>
                <a:sym typeface="Barlow Light"/>
              </a:rPr>
              <a:t>Buyer’s Insurance via escrow smart contract </a:t>
            </a:r>
            <a:endParaRPr sz="3200">
              <a:latin typeface="Barlow Light"/>
              <a:ea typeface="Barlow Light"/>
              <a:cs typeface="Barlow Light"/>
              <a:sym typeface="Barlow Light"/>
            </a:endParaRPr>
          </a:p>
        </p:txBody>
      </p:sp>
      <p:sp>
        <p:nvSpPr>
          <p:cNvPr id="250" name="Google Shape;250;p22"/>
          <p:cNvSpPr txBox="1"/>
          <p:nvPr/>
        </p:nvSpPr>
        <p:spPr>
          <a:xfrm>
            <a:off x="17917000" y="4755898"/>
            <a:ext cx="5752200" cy="2613600"/>
          </a:xfrm>
          <a:prstGeom prst="rect">
            <a:avLst/>
          </a:prstGeom>
          <a:noFill/>
          <a:ln>
            <a:noFill/>
          </a:ln>
        </p:spPr>
        <p:txBody>
          <a:bodyPr anchorCtr="0" anchor="t" bIns="243750" lIns="243750" spcFirstLastPara="1" rIns="243750" wrap="square" tIns="243750">
            <a:noAutofit/>
          </a:bodyPr>
          <a:lstStyle/>
          <a:p>
            <a:pPr indent="0" lvl="0" marL="0" rtl="0" algn="l">
              <a:spcBef>
                <a:spcPts val="0"/>
              </a:spcBef>
              <a:spcAft>
                <a:spcPts val="0"/>
              </a:spcAft>
              <a:buNone/>
            </a:pPr>
            <a:r>
              <a:rPr lang="en-US" sz="3200">
                <a:latin typeface="Barlow Light"/>
                <a:ea typeface="Barlow Light"/>
                <a:cs typeface="Barlow Light"/>
                <a:sym typeface="Barlow Light"/>
              </a:rPr>
              <a:t>Seller can challenge buyer’s claim by uploading proof of delivery of product</a:t>
            </a:r>
            <a:endParaRPr sz="3200">
              <a:latin typeface="Barlow Light"/>
              <a:ea typeface="Barlow Light"/>
              <a:cs typeface="Barlow Light"/>
              <a:sym typeface="Barlow Light"/>
            </a:endParaRPr>
          </a:p>
        </p:txBody>
      </p:sp>
      <p:cxnSp>
        <p:nvCxnSpPr>
          <p:cNvPr id="251" name="Google Shape;251;p22"/>
          <p:cNvCxnSpPr/>
          <p:nvPr/>
        </p:nvCxnSpPr>
        <p:spPr>
          <a:xfrm>
            <a:off x="7093686" y="3736265"/>
            <a:ext cx="9509400" cy="60900"/>
          </a:xfrm>
          <a:prstGeom prst="straightConnector1">
            <a:avLst/>
          </a:prstGeom>
          <a:noFill/>
          <a:ln cap="flat" cmpd="sng" w="28575">
            <a:solidFill>
              <a:srgbClr val="93C47D"/>
            </a:solidFill>
            <a:prstDash val="dash"/>
            <a:round/>
            <a:headEnd len="med" w="med" type="none"/>
            <a:tailEnd len="med" w="med" type="triangle"/>
          </a:ln>
        </p:spPr>
      </p:cxnSp>
      <p:cxnSp>
        <p:nvCxnSpPr>
          <p:cNvPr id="252" name="Google Shape;252;p22"/>
          <p:cNvCxnSpPr/>
          <p:nvPr/>
        </p:nvCxnSpPr>
        <p:spPr>
          <a:xfrm>
            <a:off x="7093686" y="5768265"/>
            <a:ext cx="9509400" cy="60900"/>
          </a:xfrm>
          <a:prstGeom prst="straightConnector1">
            <a:avLst/>
          </a:prstGeom>
          <a:noFill/>
          <a:ln cap="flat" cmpd="sng" w="28575">
            <a:solidFill>
              <a:srgbClr val="93C47D"/>
            </a:solidFill>
            <a:prstDash val="dash"/>
            <a:round/>
            <a:headEnd len="med" w="med" type="none"/>
            <a:tailEnd len="med" w="med" type="triangle"/>
          </a:ln>
        </p:spPr>
      </p:cxnSp>
      <p:cxnSp>
        <p:nvCxnSpPr>
          <p:cNvPr id="253" name="Google Shape;253;p22"/>
          <p:cNvCxnSpPr/>
          <p:nvPr/>
        </p:nvCxnSpPr>
        <p:spPr>
          <a:xfrm>
            <a:off x="4846871" y="7331432"/>
            <a:ext cx="4878000" cy="4323900"/>
          </a:xfrm>
          <a:prstGeom prst="straightConnector1">
            <a:avLst/>
          </a:prstGeom>
          <a:noFill/>
          <a:ln cap="flat" cmpd="sng" w="28575">
            <a:solidFill>
              <a:srgbClr val="93C47D"/>
            </a:solidFill>
            <a:prstDash val="dash"/>
            <a:round/>
            <a:headEnd len="med" w="med" type="none"/>
            <a:tailEnd len="med" w="med" type="triangle"/>
          </a:ln>
        </p:spPr>
      </p:cxnSp>
      <p:cxnSp>
        <p:nvCxnSpPr>
          <p:cNvPr id="254" name="Google Shape;254;p22"/>
          <p:cNvCxnSpPr/>
          <p:nvPr/>
        </p:nvCxnSpPr>
        <p:spPr>
          <a:xfrm flipH="1">
            <a:off x="14180515" y="7699632"/>
            <a:ext cx="5084400" cy="3908100"/>
          </a:xfrm>
          <a:prstGeom prst="straightConnector1">
            <a:avLst/>
          </a:prstGeom>
          <a:noFill/>
          <a:ln cap="flat" cmpd="sng" w="28575">
            <a:solidFill>
              <a:srgbClr val="93C47D"/>
            </a:solidFill>
            <a:prstDash val="dash"/>
            <a:round/>
            <a:headEnd len="med" w="med" type="none"/>
            <a:tailEnd len="med" w="med" type="triangle"/>
          </a:ln>
        </p:spPr>
      </p:cxnSp>
      <p:sp>
        <p:nvSpPr>
          <p:cNvPr id="255" name="Google Shape;255;p22"/>
          <p:cNvSpPr txBox="1"/>
          <p:nvPr/>
        </p:nvSpPr>
        <p:spPr>
          <a:xfrm>
            <a:off x="4308011" y="3898498"/>
            <a:ext cx="1779600" cy="861600"/>
          </a:xfrm>
          <a:prstGeom prst="rect">
            <a:avLst/>
          </a:prstGeom>
          <a:noFill/>
          <a:ln>
            <a:noFill/>
          </a:ln>
        </p:spPr>
        <p:txBody>
          <a:bodyPr anchorCtr="0" anchor="t" bIns="243750" lIns="243750" spcFirstLastPara="1" rIns="243750" wrap="square" tIns="243750">
            <a:noAutofit/>
          </a:bodyPr>
          <a:lstStyle/>
          <a:p>
            <a:pPr indent="0" lvl="0" marL="0" rtl="0" algn="l">
              <a:spcBef>
                <a:spcPts val="0"/>
              </a:spcBef>
              <a:spcAft>
                <a:spcPts val="0"/>
              </a:spcAft>
              <a:buNone/>
            </a:pPr>
            <a:r>
              <a:rPr b="1" lang="en-US" sz="3700">
                <a:latin typeface="Barlow"/>
                <a:ea typeface="Barlow"/>
                <a:cs typeface="Barlow"/>
                <a:sym typeface="Barlow"/>
              </a:rPr>
              <a:t>Buyer</a:t>
            </a:r>
            <a:endParaRPr b="1" sz="3700">
              <a:latin typeface="Barlow"/>
              <a:ea typeface="Barlow"/>
              <a:cs typeface="Barlow"/>
              <a:sym typeface="Barlow"/>
            </a:endParaRPr>
          </a:p>
        </p:txBody>
      </p:sp>
      <p:sp>
        <p:nvSpPr>
          <p:cNvPr id="256" name="Google Shape;256;p22"/>
          <p:cNvSpPr txBox="1"/>
          <p:nvPr/>
        </p:nvSpPr>
        <p:spPr>
          <a:xfrm>
            <a:off x="17819292" y="3984463"/>
            <a:ext cx="1779600" cy="861600"/>
          </a:xfrm>
          <a:prstGeom prst="rect">
            <a:avLst/>
          </a:prstGeom>
          <a:noFill/>
          <a:ln>
            <a:noFill/>
          </a:ln>
        </p:spPr>
        <p:txBody>
          <a:bodyPr anchorCtr="0" anchor="t" bIns="243750" lIns="243750" spcFirstLastPara="1" rIns="243750" wrap="square" tIns="243750">
            <a:noAutofit/>
          </a:bodyPr>
          <a:lstStyle/>
          <a:p>
            <a:pPr indent="0" lvl="0" marL="0" rtl="0" algn="l">
              <a:spcBef>
                <a:spcPts val="0"/>
              </a:spcBef>
              <a:spcAft>
                <a:spcPts val="0"/>
              </a:spcAft>
              <a:buNone/>
            </a:pPr>
            <a:r>
              <a:rPr b="1" lang="en-US" sz="3700">
                <a:latin typeface="Barlow"/>
                <a:ea typeface="Barlow"/>
                <a:cs typeface="Barlow"/>
                <a:sym typeface="Barlow"/>
              </a:rPr>
              <a:t>Seller</a:t>
            </a:r>
            <a:endParaRPr b="1" sz="3700">
              <a:latin typeface="Barlow"/>
              <a:ea typeface="Barlow"/>
              <a:cs typeface="Barlow"/>
              <a:sym typeface="Barlow"/>
            </a:endParaRPr>
          </a:p>
        </p:txBody>
      </p:sp>
      <p:sp>
        <p:nvSpPr>
          <p:cNvPr id="257" name="Google Shape;257;p22"/>
          <p:cNvSpPr txBox="1"/>
          <p:nvPr/>
        </p:nvSpPr>
        <p:spPr>
          <a:xfrm>
            <a:off x="7703927" y="7688432"/>
            <a:ext cx="9509400" cy="1940700"/>
          </a:xfrm>
          <a:prstGeom prst="rect">
            <a:avLst/>
          </a:prstGeom>
          <a:noFill/>
          <a:ln>
            <a:noFill/>
          </a:ln>
        </p:spPr>
        <p:txBody>
          <a:bodyPr anchorCtr="0" anchor="t" bIns="243750" lIns="243750" spcFirstLastPara="1" rIns="243750" wrap="square" tIns="243750">
            <a:noAutofit/>
          </a:bodyPr>
          <a:lstStyle/>
          <a:p>
            <a:pPr indent="1219200" lvl="0" marL="1219200" rtl="0" algn="l">
              <a:spcBef>
                <a:spcPts val="0"/>
              </a:spcBef>
              <a:spcAft>
                <a:spcPts val="0"/>
              </a:spcAft>
              <a:buNone/>
            </a:pPr>
            <a:r>
              <a:rPr b="1" lang="en-US" sz="3700">
                <a:latin typeface="Barlow"/>
                <a:ea typeface="Barlow"/>
                <a:cs typeface="Barlow"/>
                <a:sym typeface="Barlow"/>
              </a:rPr>
              <a:t>       Mediator</a:t>
            </a:r>
            <a:endParaRPr b="1" sz="3700">
              <a:latin typeface="Barlow"/>
              <a:ea typeface="Barlow"/>
              <a:cs typeface="Barlow"/>
              <a:sym typeface="Barlow"/>
            </a:endParaRPr>
          </a:p>
          <a:p>
            <a:pPr indent="0" lvl="0" marL="0" rtl="0" algn="l">
              <a:spcBef>
                <a:spcPts val="0"/>
              </a:spcBef>
              <a:spcAft>
                <a:spcPts val="0"/>
              </a:spcAft>
              <a:buNone/>
            </a:pPr>
            <a:r>
              <a:rPr lang="en-US" sz="3700">
                <a:latin typeface="Barlow Light"/>
                <a:ea typeface="Barlow Light"/>
                <a:cs typeface="Barlow Light"/>
                <a:sym typeface="Barlow Light"/>
              </a:rPr>
              <a:t>Determine the winner of the challenges. </a:t>
            </a:r>
            <a:endParaRPr sz="3700">
              <a:latin typeface="Barlow Light"/>
              <a:ea typeface="Barlow Light"/>
              <a:cs typeface="Barlow Light"/>
              <a:sym typeface="Barlow Light"/>
            </a:endParaRPr>
          </a:p>
          <a:p>
            <a:pPr indent="0" lvl="0" marL="0" rtl="0" algn="l">
              <a:spcBef>
                <a:spcPts val="0"/>
              </a:spcBef>
              <a:spcAft>
                <a:spcPts val="0"/>
              </a:spcAft>
              <a:buClr>
                <a:schemeClr val="dk1"/>
              </a:buClr>
              <a:buSzPts val="2900"/>
              <a:buFont typeface="Arial"/>
              <a:buNone/>
            </a:pPr>
            <a:r>
              <a:rPr lang="en-US" sz="3700">
                <a:latin typeface="Barlow Light"/>
                <a:ea typeface="Barlow Light"/>
                <a:cs typeface="Barlow Light"/>
                <a:sym typeface="Barlow Light"/>
              </a:rPr>
              <a:t>Selected from a pool of trusted individuals</a:t>
            </a:r>
            <a:endParaRPr sz="3700">
              <a:latin typeface="Barlow Light"/>
              <a:ea typeface="Barlow Light"/>
              <a:cs typeface="Barlow Light"/>
              <a:sym typeface="Barlow Light"/>
            </a:endParaRPr>
          </a:p>
          <a:p>
            <a:pPr indent="0" lvl="0" marL="0" rtl="0" algn="l">
              <a:spcBef>
                <a:spcPts val="0"/>
              </a:spcBef>
              <a:spcAft>
                <a:spcPts val="0"/>
              </a:spcAft>
              <a:buNone/>
            </a:pPr>
            <a:r>
              <a:t/>
            </a:r>
            <a:endParaRPr b="1" sz="3700">
              <a:latin typeface="Barlow"/>
              <a:ea typeface="Barlow"/>
              <a:cs typeface="Barlow"/>
              <a:sym typeface="Barlow"/>
            </a:endParaRPr>
          </a:p>
        </p:txBody>
      </p:sp>
      <p:sp>
        <p:nvSpPr>
          <p:cNvPr id="258" name="Google Shape;258;p22"/>
          <p:cNvSpPr txBox="1"/>
          <p:nvPr/>
        </p:nvSpPr>
        <p:spPr>
          <a:xfrm>
            <a:off x="1461019" y="4787298"/>
            <a:ext cx="4932300" cy="1940700"/>
          </a:xfrm>
          <a:prstGeom prst="rect">
            <a:avLst/>
          </a:prstGeom>
          <a:noFill/>
          <a:ln>
            <a:noFill/>
          </a:ln>
        </p:spPr>
        <p:txBody>
          <a:bodyPr anchorCtr="0" anchor="t" bIns="243750" lIns="243750" spcFirstLastPara="1" rIns="243750" wrap="square" tIns="243750">
            <a:noAutofit/>
          </a:bodyPr>
          <a:lstStyle/>
          <a:p>
            <a:pPr indent="0" lvl="0" marL="0" rtl="0" algn="l">
              <a:spcBef>
                <a:spcPts val="0"/>
              </a:spcBef>
              <a:spcAft>
                <a:spcPts val="0"/>
              </a:spcAft>
              <a:buNone/>
            </a:pPr>
            <a:r>
              <a:rPr lang="en-US" sz="3200">
                <a:latin typeface="Barlow Light"/>
                <a:ea typeface="Barlow Light"/>
                <a:cs typeface="Barlow Light"/>
                <a:sym typeface="Barlow Light"/>
              </a:rPr>
              <a:t>Buyer can challenge seller if didn’t receive product</a:t>
            </a:r>
            <a:endParaRPr sz="3200">
              <a:latin typeface="Barlow Light"/>
              <a:ea typeface="Barlow Light"/>
              <a:cs typeface="Barlow Light"/>
              <a:sym typeface="Barlow Light"/>
            </a:endParaRPr>
          </a:p>
        </p:txBody>
      </p:sp>
      <p:sp>
        <p:nvSpPr>
          <p:cNvPr id="259" name="Google Shape;259;p22"/>
          <p:cNvSpPr txBox="1"/>
          <p:nvPr>
            <p:ph idx="1" type="body"/>
          </p:nvPr>
        </p:nvSpPr>
        <p:spPr>
          <a:xfrm>
            <a:off x="1686561" y="6728098"/>
            <a:ext cx="5752200" cy="2228100"/>
          </a:xfrm>
          <a:prstGeom prst="rect">
            <a:avLst/>
          </a:prstGeom>
          <a:solidFill>
            <a:srgbClr val="D9EAD3"/>
          </a:solidFill>
          <a:ln>
            <a:noFill/>
          </a:ln>
        </p:spPr>
        <p:txBody>
          <a:bodyPr anchorCtr="0" anchor="ctr" bIns="243750" lIns="243750" spcFirstLastPara="1" rIns="243750" wrap="square" tIns="243750">
            <a:noAutofit/>
          </a:bodyPr>
          <a:lstStyle/>
          <a:p>
            <a:pPr indent="0" lvl="0" marL="0" rtl="0" algn="l">
              <a:spcBef>
                <a:spcPts val="0"/>
              </a:spcBef>
              <a:spcAft>
                <a:spcPts val="0"/>
              </a:spcAft>
              <a:buClr>
                <a:schemeClr val="dk2"/>
              </a:buClr>
              <a:buSzPts val="2900"/>
              <a:buFont typeface="Arial"/>
              <a:buNone/>
            </a:pPr>
            <a:r>
              <a:rPr b="1" lang="en-US" sz="3200">
                <a:solidFill>
                  <a:schemeClr val="dk2"/>
                </a:solidFill>
                <a:latin typeface="Barlow"/>
                <a:ea typeface="Barlow"/>
                <a:cs typeface="Barlow"/>
                <a:sym typeface="Barlow"/>
              </a:rPr>
              <a:t>Stability</a:t>
            </a:r>
            <a:endParaRPr b="1" sz="3200">
              <a:solidFill>
                <a:schemeClr val="dk2"/>
              </a:solidFill>
              <a:latin typeface="Barlow"/>
              <a:ea typeface="Barlow"/>
              <a:cs typeface="Barlow"/>
              <a:sym typeface="Barlow"/>
            </a:endParaRPr>
          </a:p>
          <a:p>
            <a:pPr indent="0" lvl="0" marL="0" rtl="0" algn="l">
              <a:spcBef>
                <a:spcPts val="0"/>
              </a:spcBef>
              <a:spcAft>
                <a:spcPts val="0"/>
              </a:spcAft>
              <a:buClr>
                <a:schemeClr val="dk2"/>
              </a:buClr>
              <a:buSzPts val="2900"/>
              <a:buFont typeface="Arial"/>
              <a:buNone/>
            </a:pPr>
            <a:r>
              <a:rPr lang="en-US" sz="3200">
                <a:solidFill>
                  <a:schemeClr val="dk2"/>
                </a:solidFill>
              </a:rPr>
              <a:t>Using Celo Dollar as stable currency for transaction </a:t>
            </a:r>
            <a:endParaRPr sz="3200">
              <a:solidFill>
                <a:schemeClr val="dk2"/>
              </a:solidFill>
            </a:endParaRPr>
          </a:p>
          <a:p>
            <a:pPr indent="0" lvl="0" marL="0" rtl="0" algn="l">
              <a:spcBef>
                <a:spcPts val="0"/>
              </a:spcBef>
              <a:spcAft>
                <a:spcPts val="0"/>
              </a:spcAft>
              <a:buNone/>
            </a:pPr>
            <a:r>
              <a:t/>
            </a:r>
            <a:endParaRPr sz="3200"/>
          </a:p>
        </p:txBody>
      </p:sp>
      <p:sp>
        <p:nvSpPr>
          <p:cNvPr id="260" name="Google Shape;260;p22"/>
          <p:cNvSpPr txBox="1"/>
          <p:nvPr>
            <p:ph idx="2" type="body"/>
          </p:nvPr>
        </p:nvSpPr>
        <p:spPr>
          <a:xfrm>
            <a:off x="17183857" y="9173098"/>
            <a:ext cx="6224100" cy="2401500"/>
          </a:xfrm>
          <a:prstGeom prst="rect">
            <a:avLst/>
          </a:prstGeom>
          <a:solidFill>
            <a:srgbClr val="B6D7A8"/>
          </a:solidFill>
          <a:ln>
            <a:noFill/>
          </a:ln>
        </p:spPr>
        <p:txBody>
          <a:bodyPr anchorCtr="0" anchor="ctr" bIns="243750" lIns="243750" spcFirstLastPara="1" rIns="243750" wrap="square" tIns="243750">
            <a:noAutofit/>
          </a:bodyPr>
          <a:lstStyle/>
          <a:p>
            <a:pPr indent="0" lvl="0" marL="0" rtl="0" algn="l">
              <a:spcBef>
                <a:spcPts val="0"/>
              </a:spcBef>
              <a:spcAft>
                <a:spcPts val="0"/>
              </a:spcAft>
              <a:buNone/>
            </a:pPr>
            <a:r>
              <a:rPr b="1" lang="en-US" sz="3200">
                <a:latin typeface="Barlow"/>
                <a:ea typeface="Barlow"/>
                <a:cs typeface="Barlow"/>
                <a:sym typeface="Barlow"/>
              </a:rPr>
              <a:t>Bookkeeping</a:t>
            </a:r>
            <a:endParaRPr b="1" sz="3200">
              <a:latin typeface="Barlow"/>
              <a:ea typeface="Barlow"/>
              <a:cs typeface="Barlow"/>
              <a:sym typeface="Barlow"/>
            </a:endParaRPr>
          </a:p>
          <a:p>
            <a:pPr indent="0" lvl="0" marL="0" rtl="0" algn="l">
              <a:spcBef>
                <a:spcPts val="0"/>
              </a:spcBef>
              <a:spcAft>
                <a:spcPts val="0"/>
              </a:spcAft>
              <a:buNone/>
            </a:pPr>
            <a:r>
              <a:rPr lang="en-US" sz="3200"/>
              <a:t>Digital record keeping for small businesses</a:t>
            </a:r>
            <a:endParaRPr sz="3200"/>
          </a:p>
        </p:txBody>
      </p:sp>
      <p:sp>
        <p:nvSpPr>
          <p:cNvPr id="261" name="Google Shape;261;p22"/>
          <p:cNvSpPr txBox="1"/>
          <p:nvPr>
            <p:ph idx="3" type="body"/>
          </p:nvPr>
        </p:nvSpPr>
        <p:spPr>
          <a:xfrm>
            <a:off x="1672964" y="8955765"/>
            <a:ext cx="5752200" cy="3039900"/>
          </a:xfrm>
          <a:prstGeom prst="rect">
            <a:avLst/>
          </a:prstGeom>
          <a:solidFill>
            <a:srgbClr val="B6D7A8"/>
          </a:solidFill>
          <a:ln>
            <a:noFill/>
          </a:ln>
        </p:spPr>
        <p:txBody>
          <a:bodyPr anchorCtr="0" anchor="ctr" bIns="243750" lIns="243750" spcFirstLastPara="1" rIns="243750" wrap="square" tIns="243750">
            <a:noAutofit/>
          </a:bodyPr>
          <a:lstStyle/>
          <a:p>
            <a:pPr indent="0" lvl="0" marL="0" rtl="0" algn="l">
              <a:spcBef>
                <a:spcPts val="0"/>
              </a:spcBef>
              <a:spcAft>
                <a:spcPts val="0"/>
              </a:spcAft>
              <a:buNone/>
            </a:pPr>
            <a:r>
              <a:rPr b="1" lang="en-US" sz="3200">
                <a:latin typeface="Barlow"/>
                <a:ea typeface="Barlow"/>
                <a:cs typeface="Barlow"/>
                <a:sym typeface="Barlow"/>
              </a:rPr>
              <a:t>Accessible Affordable</a:t>
            </a:r>
            <a:endParaRPr b="1" sz="3200">
              <a:latin typeface="Barlow"/>
              <a:ea typeface="Barlow"/>
              <a:cs typeface="Barlow"/>
              <a:sym typeface="Barlow"/>
            </a:endParaRPr>
          </a:p>
          <a:p>
            <a:pPr indent="0" lvl="0" marL="0" rtl="0" algn="l">
              <a:spcBef>
                <a:spcPts val="0"/>
              </a:spcBef>
              <a:spcAft>
                <a:spcPts val="0"/>
              </a:spcAft>
              <a:buNone/>
            </a:pPr>
            <a:r>
              <a:rPr lang="en-US" sz="3200"/>
              <a:t>No existing banking relationship required</a:t>
            </a:r>
            <a:endParaRPr sz="3200"/>
          </a:p>
          <a:p>
            <a:pPr indent="0" lvl="0" marL="0" rtl="0" algn="l">
              <a:spcBef>
                <a:spcPts val="0"/>
              </a:spcBef>
              <a:spcAft>
                <a:spcPts val="0"/>
              </a:spcAft>
              <a:buClr>
                <a:schemeClr val="dk1"/>
              </a:buClr>
              <a:buSzPts val="2900"/>
              <a:buFont typeface="Arial"/>
              <a:buNone/>
            </a:pPr>
            <a:r>
              <a:rPr lang="en-US" sz="3200"/>
              <a:t>Circumvent fees of traditional payment systems</a:t>
            </a:r>
            <a:endParaRPr sz="3200"/>
          </a:p>
          <a:p>
            <a:pPr indent="0" lvl="0" marL="0" rtl="0" algn="l">
              <a:spcBef>
                <a:spcPts val="0"/>
              </a:spcBef>
              <a:spcAft>
                <a:spcPts val="0"/>
              </a:spcAft>
              <a:buNone/>
            </a:pPr>
            <a:r>
              <a:t/>
            </a:r>
            <a:endParaRPr sz="3200"/>
          </a:p>
        </p:txBody>
      </p:sp>
      <p:sp>
        <p:nvSpPr>
          <p:cNvPr id="262" name="Google Shape;262;p22"/>
          <p:cNvSpPr txBox="1"/>
          <p:nvPr>
            <p:ph idx="4" type="body"/>
          </p:nvPr>
        </p:nvSpPr>
        <p:spPr>
          <a:xfrm>
            <a:off x="17169861" y="7128232"/>
            <a:ext cx="6224100" cy="2286300"/>
          </a:xfrm>
          <a:prstGeom prst="rect">
            <a:avLst/>
          </a:prstGeom>
          <a:solidFill>
            <a:srgbClr val="D9EAD3"/>
          </a:solidFill>
          <a:ln>
            <a:noFill/>
          </a:ln>
        </p:spPr>
        <p:txBody>
          <a:bodyPr anchorCtr="0" anchor="ctr" bIns="243750" lIns="243750" spcFirstLastPara="1" rIns="243750" wrap="square" tIns="243750">
            <a:noAutofit/>
          </a:bodyPr>
          <a:lstStyle/>
          <a:p>
            <a:pPr indent="0" lvl="0" marL="0" rtl="0" algn="l">
              <a:spcBef>
                <a:spcPts val="0"/>
              </a:spcBef>
              <a:spcAft>
                <a:spcPts val="0"/>
              </a:spcAft>
              <a:buClr>
                <a:schemeClr val="dk2"/>
              </a:buClr>
              <a:buSzPts val="2900"/>
              <a:buFont typeface="Arial"/>
              <a:buNone/>
            </a:pPr>
            <a:r>
              <a:rPr b="1" lang="en-US" sz="3200">
                <a:solidFill>
                  <a:schemeClr val="dk2"/>
                </a:solidFill>
                <a:latin typeface="Barlow"/>
                <a:ea typeface="Barlow"/>
                <a:cs typeface="Barlow"/>
                <a:sym typeface="Barlow"/>
              </a:rPr>
              <a:t>Frictionless</a:t>
            </a:r>
            <a:endParaRPr b="1" sz="3200">
              <a:solidFill>
                <a:schemeClr val="dk2"/>
              </a:solidFill>
              <a:latin typeface="Barlow"/>
              <a:ea typeface="Barlow"/>
              <a:cs typeface="Barlow"/>
              <a:sym typeface="Barlow"/>
            </a:endParaRPr>
          </a:p>
          <a:p>
            <a:pPr indent="0" lvl="0" marL="0" rtl="0" algn="l">
              <a:spcBef>
                <a:spcPts val="0"/>
              </a:spcBef>
              <a:spcAft>
                <a:spcPts val="0"/>
              </a:spcAft>
              <a:buClr>
                <a:schemeClr val="dk2"/>
              </a:buClr>
              <a:buSzPts val="2900"/>
              <a:buFont typeface="Arial"/>
              <a:buNone/>
            </a:pPr>
            <a:r>
              <a:rPr lang="en-US" sz="3200">
                <a:solidFill>
                  <a:schemeClr val="dk2"/>
                </a:solidFill>
              </a:rPr>
              <a:t>Direct P2P transfer between buyers and sellers </a:t>
            </a:r>
            <a:endParaRPr b="1" sz="3200">
              <a:latin typeface="Barlow"/>
              <a:ea typeface="Barlow"/>
              <a:cs typeface="Barlow"/>
              <a:sym typeface="Barlow"/>
            </a:endParaRPr>
          </a:p>
          <a:p>
            <a:pPr indent="0" lvl="0" marL="0" rtl="0" algn="l">
              <a:spcBef>
                <a:spcPts val="0"/>
              </a:spcBef>
              <a:spcAft>
                <a:spcPts val="0"/>
              </a:spcAft>
              <a:buNone/>
            </a:pPr>
            <a:r>
              <a:t/>
            </a:r>
            <a:endParaRPr sz="3200"/>
          </a:p>
        </p:txBody>
      </p:sp>
      <p:sp>
        <p:nvSpPr>
          <p:cNvPr id="263" name="Google Shape;263;p22"/>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B@B CONSULTING DEPT.</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268" name="Shape 268"/>
        <p:cNvGrpSpPr/>
        <p:nvPr/>
      </p:nvGrpSpPr>
      <p:grpSpPr>
        <a:xfrm>
          <a:off x="0" y="0"/>
          <a:ext cx="0" cy="0"/>
          <a:chOff x="0" y="0"/>
          <a:chExt cx="0" cy="0"/>
        </a:xfrm>
      </p:grpSpPr>
      <p:sp>
        <p:nvSpPr>
          <p:cNvPr id="269" name="Google Shape;269;p23"/>
          <p:cNvSpPr txBox="1"/>
          <p:nvPr/>
        </p:nvSpPr>
        <p:spPr>
          <a:xfrm>
            <a:off x="9652950" y="2884450"/>
            <a:ext cx="12083400" cy="10029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rgbClr val="D8D8D8"/>
              </a:buClr>
              <a:buFont typeface="Montserrat"/>
              <a:buNone/>
            </a:pPr>
            <a:r>
              <a:rPr b="1" lang="en-US" sz="4500" u="sng">
                <a:solidFill>
                  <a:schemeClr val="hlink"/>
                </a:solidFill>
                <a:latin typeface="Proxima Nova"/>
                <a:ea typeface="Proxima Nova"/>
                <a:cs typeface="Proxima Nova"/>
                <a:sym typeface="Proxima Nova"/>
                <a:hlinkClick r:id="rId3"/>
              </a:rPr>
              <a:t>https://youtu.be/g-Od7wGq2HE</a:t>
            </a:r>
            <a:endParaRPr b="1" sz="4500">
              <a:latin typeface="Proxima Nova"/>
              <a:ea typeface="Proxima Nova"/>
              <a:cs typeface="Proxima Nova"/>
              <a:sym typeface="Proxima Nova"/>
            </a:endParaRPr>
          </a:p>
        </p:txBody>
      </p:sp>
      <p:pic>
        <p:nvPicPr>
          <p:cNvPr id="270" name="Google Shape;270;p23"/>
          <p:cNvPicPr preferRelativeResize="0"/>
          <p:nvPr/>
        </p:nvPicPr>
        <p:blipFill>
          <a:blip r:embed="rId4">
            <a:alphaModFix/>
          </a:blip>
          <a:stretch>
            <a:fillRect/>
          </a:stretch>
        </p:blipFill>
        <p:spPr>
          <a:xfrm>
            <a:off x="6607050" y="2462950"/>
            <a:ext cx="3750376" cy="1845900"/>
          </a:xfrm>
          <a:prstGeom prst="rect">
            <a:avLst/>
          </a:prstGeom>
          <a:noFill/>
          <a:ln>
            <a:noFill/>
          </a:ln>
        </p:spPr>
      </p:pic>
      <p:sp>
        <p:nvSpPr>
          <p:cNvPr id="271" name="Google Shape;271;p2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rtl="0" algn="l">
              <a:lnSpc>
                <a:spcPct val="130740"/>
              </a:lnSpc>
              <a:spcBef>
                <a:spcPts val="0"/>
              </a:spcBef>
              <a:spcAft>
                <a:spcPts val="0"/>
              </a:spcAft>
              <a:buClr>
                <a:schemeClr val="dk2"/>
              </a:buClr>
              <a:buFont typeface="Montserrat"/>
              <a:buNone/>
            </a:pPr>
            <a:r>
              <a:rPr b="1" lang="en-US" sz="7200">
                <a:solidFill>
                  <a:schemeClr val="dk2"/>
                </a:solidFill>
                <a:latin typeface="Montserrat"/>
                <a:ea typeface="Montserrat"/>
                <a:cs typeface="Montserrat"/>
                <a:sym typeface="Montserrat"/>
              </a:rPr>
              <a:t>DEMO: B@B HARMONIO PROJECT</a:t>
            </a:r>
            <a:endParaRPr b="1" sz="7200">
              <a:latin typeface="Montserrat"/>
              <a:ea typeface="Montserrat"/>
              <a:cs typeface="Montserrat"/>
              <a:sym typeface="Montserrat"/>
            </a:endParaRPr>
          </a:p>
        </p:txBody>
      </p:sp>
      <p:sp>
        <p:nvSpPr>
          <p:cNvPr id="272" name="Google Shape;272;p23"/>
          <p:cNvSpPr txBox="1"/>
          <p:nvPr/>
        </p:nvSpPr>
        <p:spPr>
          <a:xfrm>
            <a:off x="4963550" y="2884450"/>
            <a:ext cx="1515000" cy="1002900"/>
          </a:xfrm>
          <a:prstGeom prst="rect">
            <a:avLst/>
          </a:prstGeom>
          <a:noFill/>
          <a:ln>
            <a:noFill/>
          </a:ln>
        </p:spPr>
        <p:txBody>
          <a:bodyPr anchorCtr="0" anchor="t" bIns="91425" lIns="91425" spcFirstLastPara="1" rIns="91425" wrap="square" tIns="91425">
            <a:noAutofit/>
          </a:bodyPr>
          <a:lstStyle/>
          <a:p>
            <a:pPr indent="0" lvl="0" marL="457200" rtl="0" algn="l">
              <a:lnSpc>
                <a:spcPct val="125000"/>
              </a:lnSpc>
              <a:spcBef>
                <a:spcPts val="0"/>
              </a:spcBef>
              <a:spcAft>
                <a:spcPts val="0"/>
              </a:spcAft>
              <a:buNone/>
            </a:pPr>
            <a:r>
              <a:rPr b="1" lang="en-US" sz="4800">
                <a:solidFill>
                  <a:schemeClr val="dk2"/>
                </a:solidFill>
                <a:latin typeface="Proxima Nova"/>
                <a:ea typeface="Proxima Nova"/>
                <a:cs typeface="Proxima Nova"/>
                <a:sym typeface="Proxima Nova"/>
              </a:rPr>
              <a:t>X</a:t>
            </a:r>
            <a:endParaRPr sz="4800">
              <a:solidFill>
                <a:schemeClr val="dk2"/>
              </a:solidFill>
              <a:latin typeface="Proxima Nova"/>
              <a:ea typeface="Proxima Nova"/>
              <a:cs typeface="Proxima Nova"/>
              <a:sym typeface="Proxima Nova"/>
            </a:endParaRPr>
          </a:p>
        </p:txBody>
      </p:sp>
      <p:pic>
        <p:nvPicPr>
          <p:cNvPr id="273" name="Google Shape;273;p23"/>
          <p:cNvPicPr preferRelativeResize="0"/>
          <p:nvPr/>
        </p:nvPicPr>
        <p:blipFill>
          <a:blip r:embed="rId5">
            <a:alphaModFix/>
          </a:blip>
          <a:stretch>
            <a:fillRect/>
          </a:stretch>
        </p:blipFill>
        <p:spPr>
          <a:xfrm>
            <a:off x="2691925" y="2224488"/>
            <a:ext cx="2143125" cy="2143125"/>
          </a:xfrm>
          <a:prstGeom prst="rect">
            <a:avLst/>
          </a:prstGeom>
          <a:noFill/>
          <a:ln>
            <a:noFill/>
          </a:ln>
        </p:spPr>
      </p:pic>
      <p:pic>
        <p:nvPicPr>
          <p:cNvPr descr="Harmonio demonstration for Blockchain at Berkeley Demo Day." id="274" name="Google Shape;274;p23" title="Harmonio Demo">
            <a:hlinkClick r:id="rId6"/>
          </p:cNvPr>
          <p:cNvPicPr preferRelativeResize="0"/>
          <p:nvPr/>
        </p:nvPicPr>
        <p:blipFill>
          <a:blip r:embed="rId7">
            <a:alphaModFix/>
          </a:blip>
          <a:stretch>
            <a:fillRect/>
          </a:stretch>
        </p:blipFill>
        <p:spPr>
          <a:xfrm>
            <a:off x="5988950" y="4308850"/>
            <a:ext cx="11648500" cy="8736425"/>
          </a:xfrm>
          <a:prstGeom prst="rect">
            <a:avLst/>
          </a:prstGeom>
          <a:noFill/>
          <a:ln>
            <a:noFill/>
          </a:ln>
        </p:spPr>
      </p:pic>
      <p:sp>
        <p:nvSpPr>
          <p:cNvPr id="275" name="Google Shape;275;p23"/>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B@B CONSULTING DEPT.</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 name="Shape 280"/>
        <p:cNvGrpSpPr/>
        <p:nvPr/>
      </p:nvGrpSpPr>
      <p:grpSpPr>
        <a:xfrm>
          <a:off x="0" y="0"/>
          <a:ext cx="0" cy="0"/>
          <a:chOff x="0" y="0"/>
          <a:chExt cx="0" cy="0"/>
        </a:xfrm>
      </p:grpSpPr>
      <p:sp>
        <p:nvSpPr>
          <p:cNvPr id="281" name="Google Shape;281;p24"/>
          <p:cNvSpPr txBox="1"/>
          <p:nvPr/>
        </p:nvSpPr>
        <p:spPr>
          <a:xfrm>
            <a:off x="1398575" y="3038375"/>
            <a:ext cx="21630300" cy="9181200"/>
          </a:xfrm>
          <a:prstGeom prst="rect">
            <a:avLst/>
          </a:prstGeom>
          <a:noFill/>
          <a:ln>
            <a:noFill/>
          </a:ln>
        </p:spPr>
        <p:txBody>
          <a:bodyPr anchorCtr="0" anchor="t" bIns="0" lIns="0" spcFirstLastPara="1" rIns="0" wrap="square" tIns="0">
            <a:noAutofit/>
          </a:bodyPr>
          <a:lstStyle/>
          <a:p>
            <a:pPr indent="0" lvl="0" marL="0" marR="0" rtl="0" algn="l">
              <a:lnSpc>
                <a:spcPct val="125000"/>
              </a:lnSpc>
              <a:spcBef>
                <a:spcPts val="0"/>
              </a:spcBef>
              <a:spcAft>
                <a:spcPts val="0"/>
              </a:spcAft>
              <a:buNone/>
            </a:pPr>
            <a:r>
              <a:t/>
            </a:r>
            <a:endParaRPr b="1" sz="4800">
              <a:solidFill>
                <a:schemeClr val="dk2"/>
              </a:solidFill>
              <a:latin typeface="Proxima Nova"/>
              <a:ea typeface="Proxima Nova"/>
              <a:cs typeface="Proxima Nova"/>
              <a:sym typeface="Proxima Nova"/>
            </a:endParaRPr>
          </a:p>
          <a:p>
            <a:pPr indent="0" lvl="0" marL="0" marR="0" rtl="0" algn="l">
              <a:lnSpc>
                <a:spcPct val="125000"/>
              </a:lnSpc>
              <a:spcBef>
                <a:spcPts val="0"/>
              </a:spcBef>
              <a:spcAft>
                <a:spcPts val="0"/>
              </a:spcAft>
              <a:buNone/>
            </a:pPr>
            <a:r>
              <a:rPr b="1" lang="en-US" sz="4800">
                <a:solidFill>
                  <a:schemeClr val="dk2"/>
                </a:solidFill>
                <a:latin typeface="Proxima Nova"/>
                <a:ea typeface="Proxima Nova"/>
                <a:cs typeface="Proxima Nova"/>
                <a:sym typeface="Proxima Nova"/>
              </a:rPr>
              <a:t>With blockchain, you can:</a:t>
            </a:r>
            <a:endParaRPr sz="4800">
              <a:solidFill>
                <a:schemeClr val="dk2"/>
              </a:solidFill>
              <a:latin typeface="Proxima Nova"/>
              <a:ea typeface="Proxima Nova"/>
              <a:cs typeface="Proxima Nova"/>
              <a:sym typeface="Proxima Nova"/>
            </a:endParaRPr>
          </a:p>
          <a:p>
            <a:pPr indent="-533400" lvl="0" marL="914400" marR="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Build global financial apps</a:t>
            </a:r>
            <a:endParaRPr sz="4800">
              <a:solidFill>
                <a:schemeClr val="dk2"/>
              </a:solidFill>
              <a:latin typeface="Proxima Nova"/>
              <a:ea typeface="Proxima Nova"/>
              <a:cs typeface="Proxima Nova"/>
              <a:sym typeface="Proxima Nova"/>
            </a:endParaRPr>
          </a:p>
          <a:p>
            <a:pPr indent="0" lvl="0" marL="914400" marR="0" rtl="0" algn="l">
              <a:lnSpc>
                <a:spcPct val="12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914400" marR="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Build software that has a real</a:t>
            </a:r>
            <a:r>
              <a:rPr lang="en-US" sz="4800">
                <a:solidFill>
                  <a:schemeClr val="dk2"/>
                </a:solidFill>
                <a:latin typeface="Proxima Nova"/>
                <a:ea typeface="Proxima Nova"/>
                <a:cs typeface="Proxima Nova"/>
                <a:sym typeface="Proxima Nova"/>
              </a:rPr>
              <a:t>, worldwide</a:t>
            </a:r>
            <a:r>
              <a:rPr lang="en-US" sz="4800">
                <a:solidFill>
                  <a:schemeClr val="dk2"/>
                </a:solidFill>
                <a:latin typeface="Proxima Nova"/>
                <a:ea typeface="Proxima Nova"/>
                <a:cs typeface="Proxima Nova"/>
                <a:sym typeface="Proxima Nova"/>
              </a:rPr>
              <a:t> social impact </a:t>
            </a:r>
            <a:endParaRPr sz="4800">
              <a:solidFill>
                <a:schemeClr val="dk2"/>
              </a:solidFill>
              <a:latin typeface="Proxima Nova"/>
              <a:ea typeface="Proxima Nova"/>
              <a:cs typeface="Proxima Nova"/>
              <a:sym typeface="Proxima Nova"/>
            </a:endParaRPr>
          </a:p>
          <a:p>
            <a:pPr indent="0" lvl="0" marL="457200" marR="0" rtl="0" algn="l">
              <a:lnSpc>
                <a:spcPct val="12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914400" marR="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Build </a:t>
            </a:r>
            <a:r>
              <a:rPr lang="en-US" sz="4800">
                <a:solidFill>
                  <a:schemeClr val="dk2"/>
                </a:solidFill>
                <a:latin typeface="Proxima Nova"/>
                <a:ea typeface="Proxima Nova"/>
                <a:cs typeface="Proxima Nova"/>
                <a:sym typeface="Proxima Nova"/>
              </a:rPr>
              <a:t>infrastructural </a:t>
            </a:r>
            <a:r>
              <a:rPr lang="en-US" sz="4800">
                <a:solidFill>
                  <a:schemeClr val="dk2"/>
                </a:solidFill>
                <a:latin typeface="Proxima Nova"/>
                <a:ea typeface="Proxima Nova"/>
                <a:cs typeface="Proxima Nova"/>
                <a:sym typeface="Proxima Nova"/>
              </a:rPr>
              <a:t>protocols, not just one-off apps</a:t>
            </a:r>
            <a:endParaRPr sz="4800">
              <a:solidFill>
                <a:schemeClr val="dk2"/>
              </a:solidFill>
              <a:latin typeface="Proxima Nova"/>
              <a:ea typeface="Proxima Nova"/>
              <a:cs typeface="Proxima Nova"/>
              <a:sym typeface="Proxima Nova"/>
            </a:endParaRPr>
          </a:p>
          <a:p>
            <a:pPr indent="0" lvl="0" marL="914400" marR="0" rtl="0" algn="l">
              <a:lnSpc>
                <a:spcPct val="12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914400" marR="0" rtl="0" algn="l">
              <a:lnSpc>
                <a:spcPct val="12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Disrupt industries by decentralizing business models</a:t>
            </a:r>
            <a:endParaRPr sz="4800">
              <a:solidFill>
                <a:schemeClr val="dk2"/>
              </a:solidFill>
              <a:latin typeface="Proxima Nova"/>
              <a:ea typeface="Proxima Nova"/>
              <a:cs typeface="Proxima Nova"/>
              <a:sym typeface="Proxima Nova"/>
            </a:endParaRPr>
          </a:p>
        </p:txBody>
      </p:sp>
      <p:sp>
        <p:nvSpPr>
          <p:cNvPr id="282" name="Google Shape;282;p24"/>
          <p:cNvSpPr txBox="1"/>
          <p:nvPr/>
        </p:nvSpPr>
        <p:spPr>
          <a:xfrm>
            <a:off x="3077125" y="12314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Summary</a:t>
            </a:r>
            <a:endParaRPr b="1" sz="7200">
              <a:latin typeface="Montserrat"/>
              <a:ea typeface="Montserrat"/>
              <a:cs typeface="Montserrat"/>
              <a:sym typeface="Montserrat"/>
            </a:endParaRPr>
          </a:p>
        </p:txBody>
      </p:sp>
      <p:sp>
        <p:nvSpPr>
          <p:cNvPr id="283" name="Google Shape;283;p24"/>
          <p:cNvSpPr txBox="1"/>
          <p:nvPr/>
        </p:nvSpPr>
        <p:spPr>
          <a:xfrm>
            <a:off x="3077125" y="19153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What’s waiting for you</a:t>
            </a:r>
            <a:endParaRPr b="1" sz="4500">
              <a:latin typeface="Proxima Nova"/>
              <a:ea typeface="Proxima Nova"/>
              <a:cs typeface="Proxima Nova"/>
              <a:sym typeface="Proxima Nova"/>
            </a:endParaRPr>
          </a:p>
        </p:txBody>
      </p:sp>
      <p:sp>
        <p:nvSpPr>
          <p:cNvPr id="284" name="Google Shape;284;p24"/>
          <p:cNvSpPr txBox="1"/>
          <p:nvPr/>
        </p:nvSpPr>
        <p:spPr>
          <a:xfrm>
            <a:off x="625850" y="12492100"/>
            <a:ext cx="5363100" cy="81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a:t>
            </a:r>
            <a:r>
              <a:rPr lang="en-US" sz="2400">
                <a:solidFill>
                  <a:srgbClr val="B7B7B7"/>
                </a:solidFill>
                <a:latin typeface="Proxima Nova"/>
                <a:ea typeface="Proxima Nova"/>
                <a:cs typeface="Proxima Nova"/>
                <a:sym typeface="Proxima Nova"/>
              </a:rPr>
              <a:t>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 name="Shape 288"/>
        <p:cNvGrpSpPr/>
        <p:nvPr/>
      </p:nvGrpSpPr>
      <p:grpSpPr>
        <a:xfrm>
          <a:off x="0" y="0"/>
          <a:ext cx="0" cy="0"/>
          <a:chOff x="0" y="0"/>
          <a:chExt cx="0" cy="0"/>
        </a:xfrm>
      </p:grpSpPr>
      <p:grpSp>
        <p:nvGrpSpPr>
          <p:cNvPr id="289" name="Google Shape;289;p25"/>
          <p:cNvGrpSpPr/>
          <p:nvPr/>
        </p:nvGrpSpPr>
        <p:grpSpPr>
          <a:xfrm>
            <a:off x="3278869" y="4108725"/>
            <a:ext cx="14645916" cy="5498021"/>
            <a:chOff x="8048061" y="4117650"/>
            <a:chExt cx="6428441" cy="2413212"/>
          </a:xfrm>
        </p:grpSpPr>
        <p:sp>
          <p:nvSpPr>
            <p:cNvPr id="290" name="Google Shape;290;p25"/>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COURSE DETAILS</a:t>
              </a:r>
              <a:endParaRPr sz="9400"/>
            </a:p>
          </p:txBody>
        </p:sp>
        <p:sp>
          <p:nvSpPr>
            <p:cNvPr id="291" name="Google Shape;291;p25"/>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2</a:t>
              </a:r>
              <a:endParaRPr/>
            </a:p>
          </p:txBody>
        </p:sp>
        <p:cxnSp>
          <p:nvCxnSpPr>
            <p:cNvPr id="292" name="Google Shape;292;p25"/>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293" name="Google Shape;293;p25"/>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294" name="Google Shape;294;p25"/>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295" name="Google Shape;295;p25"/>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296" name="Google Shape;296;p25"/>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26"/>
          <p:cNvSpPr txBox="1"/>
          <p:nvPr/>
        </p:nvSpPr>
        <p:spPr>
          <a:xfrm>
            <a:off x="2106200" y="3820650"/>
            <a:ext cx="18715800" cy="8075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4800">
                <a:latin typeface="Proxima Nova"/>
                <a:ea typeface="Proxima Nova"/>
                <a:cs typeface="Proxima Nova"/>
                <a:sym typeface="Proxima Nova"/>
              </a:rPr>
              <a:t>This course aims to teach students </a:t>
            </a:r>
            <a:r>
              <a:rPr b="1" lang="en-US" sz="4800">
                <a:latin typeface="Proxima Nova"/>
                <a:ea typeface="Proxima Nova"/>
                <a:cs typeface="Proxima Nova"/>
                <a:sym typeface="Proxima Nova"/>
              </a:rPr>
              <a:t>the fundamentals of blockchains development</a:t>
            </a:r>
            <a:r>
              <a:rPr lang="en-US" sz="4800">
                <a:latin typeface="Proxima Nova"/>
                <a:ea typeface="Proxima Nova"/>
                <a:cs typeface="Proxima Nova"/>
                <a:sym typeface="Proxima Nova"/>
              </a:rPr>
              <a:t>, the </a:t>
            </a:r>
            <a:r>
              <a:rPr b="1" lang="en-US" sz="4800">
                <a:latin typeface="Proxima Nova"/>
                <a:ea typeface="Proxima Nova"/>
                <a:cs typeface="Proxima Nova"/>
                <a:sym typeface="Proxima Nova"/>
              </a:rPr>
              <a:t>Ethereum ecosystem </a:t>
            </a:r>
            <a:r>
              <a:rPr lang="en-US" sz="4800">
                <a:latin typeface="Proxima Nova"/>
                <a:ea typeface="Proxima Nova"/>
                <a:cs typeface="Proxima Nova"/>
                <a:sym typeface="Proxima Nova"/>
              </a:rPr>
              <a:t>and </a:t>
            </a:r>
            <a:r>
              <a:rPr lang="en-US" sz="4800">
                <a:latin typeface="Proxima Nova"/>
                <a:ea typeface="Proxima Nova"/>
                <a:cs typeface="Proxima Nova"/>
                <a:sym typeface="Proxima Nova"/>
              </a:rPr>
              <a:t>the</a:t>
            </a:r>
            <a:r>
              <a:rPr b="1" lang="en-US" sz="4800">
                <a:latin typeface="Proxima Nova"/>
                <a:ea typeface="Proxima Nova"/>
                <a:cs typeface="Proxima Nova"/>
                <a:sym typeface="Proxima Nova"/>
              </a:rPr>
              <a:t> Solidity programming language</a:t>
            </a:r>
            <a:r>
              <a:rPr lang="en-US" sz="4800">
                <a:latin typeface="Proxima Nova"/>
                <a:ea typeface="Proxima Nova"/>
                <a:cs typeface="Proxima Nova"/>
                <a:sym typeface="Proxima Nova"/>
              </a:rPr>
              <a:t>. We also introduce </a:t>
            </a:r>
            <a:r>
              <a:rPr b="1" lang="en-US" sz="4800">
                <a:latin typeface="Proxima Nova"/>
                <a:ea typeface="Proxima Nova"/>
                <a:cs typeface="Proxima Nova"/>
                <a:sym typeface="Proxima Nova"/>
              </a:rPr>
              <a:t>industry-relevant tools</a:t>
            </a:r>
            <a:r>
              <a:rPr lang="en-US" sz="4800">
                <a:latin typeface="Proxima Nova"/>
                <a:ea typeface="Proxima Nova"/>
                <a:cs typeface="Proxima Nova"/>
                <a:sym typeface="Proxima Nova"/>
              </a:rPr>
              <a:t> such as Foundry in an accessible, collaborative environment. </a:t>
            </a:r>
            <a:endParaRPr sz="4800">
              <a:latin typeface="Proxima Nova"/>
              <a:ea typeface="Proxima Nova"/>
              <a:cs typeface="Proxima Nova"/>
              <a:sym typeface="Proxima Nova"/>
            </a:endParaRPr>
          </a:p>
          <a:p>
            <a:pPr indent="0" lvl="0" marL="0" rtl="0" algn="l">
              <a:spcBef>
                <a:spcPts val="0"/>
              </a:spcBef>
              <a:spcAft>
                <a:spcPts val="0"/>
              </a:spcAft>
              <a:buNone/>
            </a:pPr>
            <a:r>
              <a:t/>
            </a:r>
            <a:endParaRPr sz="4800">
              <a:latin typeface="Proxima Nova"/>
              <a:ea typeface="Proxima Nova"/>
              <a:cs typeface="Proxima Nova"/>
              <a:sym typeface="Proxima Nova"/>
            </a:endParaRPr>
          </a:p>
          <a:p>
            <a:pPr indent="0" lvl="0" marL="0" rtl="0" algn="l">
              <a:spcBef>
                <a:spcPts val="0"/>
              </a:spcBef>
              <a:spcAft>
                <a:spcPts val="0"/>
              </a:spcAft>
              <a:buNone/>
            </a:pPr>
            <a:r>
              <a:rPr lang="en-US" sz="4800">
                <a:latin typeface="Proxima Nova"/>
                <a:ea typeface="Proxima Nova"/>
                <a:cs typeface="Proxima Nova"/>
                <a:sym typeface="Proxima Nova"/>
              </a:rPr>
              <a:t>This semester, we will also be delving into </a:t>
            </a:r>
            <a:r>
              <a:rPr b="1" lang="en-US" sz="4800">
                <a:latin typeface="Proxima Nova"/>
                <a:ea typeface="Proxima Nova"/>
                <a:cs typeface="Proxima Nova"/>
                <a:sym typeface="Proxima Nova"/>
              </a:rPr>
              <a:t>Rust</a:t>
            </a:r>
            <a:r>
              <a:rPr lang="en-US" sz="4800">
                <a:latin typeface="Proxima Nova"/>
                <a:ea typeface="Proxima Nova"/>
                <a:cs typeface="Proxima Nova"/>
                <a:sym typeface="Proxima Nova"/>
              </a:rPr>
              <a:t> development, and use tools such as </a:t>
            </a:r>
            <a:r>
              <a:rPr b="1" lang="en-US" sz="4800">
                <a:latin typeface="Proxima Nova"/>
                <a:ea typeface="Proxima Nova"/>
                <a:cs typeface="Proxima Nova"/>
                <a:sym typeface="Proxima Nova"/>
              </a:rPr>
              <a:t>CosmWasm</a:t>
            </a:r>
            <a:r>
              <a:rPr lang="en-US" sz="4800">
                <a:latin typeface="Proxima Nova"/>
                <a:ea typeface="Proxima Nova"/>
                <a:cs typeface="Proxima Nova"/>
                <a:sym typeface="Proxima Nova"/>
              </a:rPr>
              <a:t> to explore the frontiers of blockchain innovation.</a:t>
            </a:r>
            <a:endParaRPr sz="4800">
              <a:latin typeface="Proxima Nova"/>
              <a:ea typeface="Proxima Nova"/>
              <a:cs typeface="Proxima Nova"/>
              <a:sym typeface="Proxima Nova"/>
            </a:endParaRPr>
          </a:p>
          <a:p>
            <a:pPr indent="0" lvl="0" marL="0" rtl="0" algn="l">
              <a:spcBef>
                <a:spcPts val="0"/>
              </a:spcBef>
              <a:spcAft>
                <a:spcPts val="0"/>
              </a:spcAft>
              <a:buNone/>
            </a:pPr>
            <a:r>
              <a:t/>
            </a:r>
            <a:endParaRPr sz="4800">
              <a:latin typeface="Proxima Nova"/>
              <a:ea typeface="Proxima Nova"/>
              <a:cs typeface="Proxima Nova"/>
              <a:sym typeface="Proxima Nova"/>
            </a:endParaRPr>
          </a:p>
          <a:p>
            <a:pPr indent="0" lvl="0" marL="0" rtl="0" algn="l">
              <a:spcBef>
                <a:spcPts val="0"/>
              </a:spcBef>
              <a:spcAft>
                <a:spcPts val="0"/>
              </a:spcAft>
              <a:buNone/>
            </a:pPr>
            <a:r>
              <a:rPr lang="en-US" sz="4800">
                <a:latin typeface="Proxima Nova"/>
                <a:ea typeface="Proxima Nova"/>
                <a:cs typeface="Proxima Nova"/>
                <a:sym typeface="Proxima Nova"/>
              </a:rPr>
              <a:t>We hope that through this course, students will become more confident in their ability to </a:t>
            </a:r>
            <a:r>
              <a:rPr b="1" lang="en-US" sz="4800">
                <a:latin typeface="Proxima Nova"/>
                <a:ea typeface="Proxima Nova"/>
                <a:cs typeface="Proxima Nova"/>
                <a:sym typeface="Proxima Nova"/>
              </a:rPr>
              <a:t>develop and deploy blockchain-based solutions on important industry issues.</a:t>
            </a:r>
            <a:endParaRPr b="1" sz="4800">
              <a:latin typeface="Proxima Nova"/>
              <a:ea typeface="Proxima Nova"/>
              <a:cs typeface="Proxima Nova"/>
              <a:sym typeface="Proxima Nova"/>
            </a:endParaRPr>
          </a:p>
        </p:txBody>
      </p:sp>
      <p:sp>
        <p:nvSpPr>
          <p:cNvPr id="303" name="Google Shape;303;p2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THE GOAL</a:t>
            </a:r>
            <a:endParaRPr b="1" sz="7200">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27"/>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10" name="Google Shape;310;p2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SYLLABUS</a:t>
            </a:r>
            <a:endParaRPr b="1" sz="7200">
              <a:latin typeface="Montserrat"/>
              <a:ea typeface="Montserrat"/>
              <a:cs typeface="Montserrat"/>
              <a:sym typeface="Montserrat"/>
            </a:endParaRPr>
          </a:p>
        </p:txBody>
      </p:sp>
      <p:sp>
        <p:nvSpPr>
          <p:cNvPr id="311" name="Google Shape;311;p27"/>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WEEKLY SCHEDULE</a:t>
            </a:r>
            <a:endParaRPr b="1" sz="4500">
              <a:latin typeface="Proxima Nova"/>
              <a:ea typeface="Proxima Nova"/>
              <a:cs typeface="Proxima Nova"/>
              <a:sym typeface="Proxima Nova"/>
            </a:endParaRPr>
          </a:p>
        </p:txBody>
      </p:sp>
      <p:sp>
        <p:nvSpPr>
          <p:cNvPr id="312" name="Google Shape;312;p27"/>
          <p:cNvSpPr txBox="1"/>
          <p:nvPr/>
        </p:nvSpPr>
        <p:spPr>
          <a:xfrm>
            <a:off x="2771050" y="2409825"/>
            <a:ext cx="20540400" cy="10600200"/>
          </a:xfrm>
          <a:prstGeom prst="rect">
            <a:avLst/>
          </a:prstGeom>
          <a:noFill/>
          <a:ln>
            <a:noFill/>
          </a:ln>
        </p:spPr>
        <p:txBody>
          <a:bodyPr anchorCtr="0" anchor="t" bIns="91425" lIns="91425" spcFirstLastPara="1" rIns="91425" wrap="square" tIns="91425">
            <a:noAutofit/>
          </a:bodyPr>
          <a:lstStyle/>
          <a:p>
            <a:pPr indent="0" lvl="0" marL="914400" rtl="0" algn="l">
              <a:lnSpc>
                <a:spcPct val="115000"/>
              </a:lnSpc>
              <a:spcBef>
                <a:spcPts val="0"/>
              </a:spcBef>
              <a:spcAft>
                <a:spcPts val="0"/>
              </a:spcAft>
              <a:buNone/>
            </a:pPr>
            <a:r>
              <a:t/>
            </a:r>
            <a:endParaRPr sz="4800">
              <a:latin typeface="Proxima Nova"/>
              <a:ea typeface="Proxima Nova"/>
              <a:cs typeface="Proxima Nova"/>
              <a:sym typeface="Proxima Nova"/>
            </a:endParaRPr>
          </a:p>
          <a:p>
            <a:pPr indent="-533400" lvl="0" marL="45720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Introduction to Blockchain Development: A High Level Overview</a:t>
            </a:r>
            <a:endParaRPr sz="48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latin typeface="Proxima Nova"/>
              <a:ea typeface="Proxima Nova"/>
              <a:cs typeface="Proxima Nova"/>
              <a:sym typeface="Proxima Nova"/>
            </a:endParaRPr>
          </a:p>
          <a:p>
            <a:pPr indent="-533400" lvl="0" marL="45720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Intro to Solidity and Developer Tools</a:t>
            </a:r>
            <a:endParaRPr sz="4800">
              <a:latin typeface="Proxima Nova"/>
              <a:ea typeface="Proxima Nova"/>
              <a:cs typeface="Proxima Nova"/>
              <a:sym typeface="Proxima Nova"/>
            </a:endParaRPr>
          </a:p>
          <a:p>
            <a:pPr indent="0" lvl="0" marL="457200" rtl="0" algn="ctr">
              <a:spcBef>
                <a:spcPts val="0"/>
              </a:spcBef>
              <a:spcAft>
                <a:spcPts val="0"/>
              </a:spcAft>
              <a:buNone/>
            </a:pPr>
            <a:r>
              <a:t/>
            </a:r>
            <a:endParaRPr sz="4800">
              <a:latin typeface="Proxima Nova"/>
              <a:ea typeface="Proxima Nova"/>
              <a:cs typeface="Proxima Nova"/>
              <a:sym typeface="Proxima Nova"/>
            </a:endParaRPr>
          </a:p>
          <a:p>
            <a:pPr indent="-533400" lvl="0" marL="45720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Advanced Solidity</a:t>
            </a:r>
            <a:endParaRPr sz="48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latin typeface="Proxima Nova"/>
              <a:ea typeface="Proxima Nova"/>
              <a:cs typeface="Proxima Nova"/>
              <a:sym typeface="Proxima Nova"/>
            </a:endParaRPr>
          </a:p>
          <a:p>
            <a:pPr indent="-533400" lvl="0" marL="45720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Ethers.js, Wagmi, and Connecting to the Web</a:t>
            </a:r>
            <a:endParaRPr sz="4800">
              <a:latin typeface="Proxima Nova"/>
              <a:ea typeface="Proxima Nova"/>
              <a:cs typeface="Proxima Nova"/>
              <a:sym typeface="Proxima Nova"/>
            </a:endParaRPr>
          </a:p>
          <a:p>
            <a:pPr indent="0" lvl="0" marL="457200" rtl="0" algn="ctr">
              <a:spcBef>
                <a:spcPts val="0"/>
              </a:spcBef>
              <a:spcAft>
                <a:spcPts val="0"/>
              </a:spcAft>
              <a:buNone/>
            </a:pPr>
            <a:r>
              <a:t/>
            </a:r>
            <a:endParaRPr sz="4800">
              <a:latin typeface="Proxima Nova"/>
              <a:ea typeface="Proxima Nova"/>
              <a:cs typeface="Proxima Nova"/>
              <a:sym typeface="Proxima Nova"/>
            </a:endParaRPr>
          </a:p>
          <a:p>
            <a:pPr indent="-533400" lvl="0" marL="45720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Writing Secure and Efficient Solidity</a:t>
            </a:r>
            <a:endParaRPr sz="48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latin typeface="Proxima Nova"/>
              <a:ea typeface="Proxima Nova"/>
              <a:cs typeface="Proxima Nova"/>
              <a:sym typeface="Proxima Nova"/>
            </a:endParaRPr>
          </a:p>
          <a:p>
            <a:pPr indent="-533400" lvl="0" marL="45720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dApp Integrations: Compiling Contracts, Upgradability, Oracles</a:t>
            </a:r>
            <a:endParaRPr sz="48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3000">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28"/>
          <p:cNvSpPr txBox="1"/>
          <p:nvPr/>
        </p:nvSpPr>
        <p:spPr>
          <a:xfrm>
            <a:off x="2771050" y="3115800"/>
            <a:ext cx="20540400" cy="106002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Memory Management in Blockchain Development</a:t>
            </a:r>
            <a:endParaRPr sz="4800">
              <a:solidFill>
                <a:schemeClr val="dk2"/>
              </a:solidFill>
              <a:latin typeface="Proxima Nova"/>
              <a:ea typeface="Proxima Nova"/>
              <a:cs typeface="Proxima Nova"/>
              <a:sym typeface="Proxima Nova"/>
            </a:endParaRPr>
          </a:p>
          <a:p>
            <a:pPr indent="0" lvl="0" marL="13716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Rust Basics &amp; MEV bots</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Rust Module 2</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Rust</a:t>
            </a:r>
            <a:r>
              <a:rPr lang="en-US" sz="4800">
                <a:solidFill>
                  <a:schemeClr val="dk2"/>
                </a:solidFill>
                <a:latin typeface="Proxima Nova"/>
                <a:ea typeface="Proxima Nova"/>
                <a:cs typeface="Proxima Nova"/>
                <a:sym typeface="Proxima Nova"/>
              </a:rPr>
              <a:t> Module 3</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Rust &amp; CosmWasm</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rPr lang="en-US" sz="4800">
                <a:solidFill>
                  <a:schemeClr val="dk2"/>
                </a:solidFill>
                <a:latin typeface="Proxima Nova"/>
                <a:ea typeface="Proxima Nova"/>
                <a:cs typeface="Proxima Nova"/>
                <a:sym typeface="Proxima Nova"/>
              </a:rPr>
              <a:t>That’s it!</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p:txBody>
      </p:sp>
      <p:sp>
        <p:nvSpPr>
          <p:cNvPr id="319" name="Google Shape;319;p28"/>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20" name="Google Shape;320;p2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SYLLABUS</a:t>
            </a:r>
            <a:endParaRPr b="1" sz="7200">
              <a:latin typeface="Montserrat"/>
              <a:ea typeface="Montserrat"/>
              <a:cs typeface="Montserrat"/>
              <a:sym typeface="Montserrat"/>
            </a:endParaRPr>
          </a:p>
        </p:txBody>
      </p:sp>
      <p:sp>
        <p:nvSpPr>
          <p:cNvPr id="321" name="Google Shape;321;p28"/>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WEEKLY SCHEDULE</a:t>
            </a:r>
            <a:endParaRPr b="1" sz="4500">
              <a:latin typeface="Proxima Nova"/>
              <a:ea typeface="Proxima Nova"/>
              <a:cs typeface="Proxima Nova"/>
              <a:sym typeface="Proxima Nova"/>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9"/>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28" name="Google Shape;328;p2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PREREQUISITES</a:t>
            </a:r>
            <a:endParaRPr b="1" sz="7200">
              <a:latin typeface="Montserrat"/>
              <a:ea typeface="Montserrat"/>
              <a:cs typeface="Montserrat"/>
              <a:sym typeface="Montserrat"/>
            </a:endParaRPr>
          </a:p>
        </p:txBody>
      </p:sp>
      <p:sp>
        <p:nvSpPr>
          <p:cNvPr id="329" name="Google Shape;329;p29"/>
          <p:cNvSpPr txBox="1"/>
          <p:nvPr/>
        </p:nvSpPr>
        <p:spPr>
          <a:xfrm>
            <a:off x="2924725" y="1762950"/>
            <a:ext cx="203319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This course requires backgrounds in Computer Science and Programming</a:t>
            </a:r>
            <a:endParaRPr b="1" sz="4500">
              <a:latin typeface="Proxima Nova"/>
              <a:ea typeface="Proxima Nova"/>
              <a:cs typeface="Proxima Nova"/>
              <a:sym typeface="Proxima Nova"/>
            </a:endParaRPr>
          </a:p>
        </p:txBody>
      </p:sp>
      <p:sp>
        <p:nvSpPr>
          <p:cNvPr id="330" name="Google Shape;330;p29"/>
          <p:cNvSpPr txBox="1"/>
          <p:nvPr/>
        </p:nvSpPr>
        <p:spPr>
          <a:xfrm>
            <a:off x="2821475" y="3496800"/>
            <a:ext cx="19755300" cy="7666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4800">
                <a:solidFill>
                  <a:schemeClr val="dk2"/>
                </a:solidFill>
                <a:latin typeface="Proxima Nova"/>
                <a:ea typeface="Proxima Nova"/>
                <a:cs typeface="Proxima Nova"/>
                <a:sym typeface="Proxima Nova"/>
              </a:rPr>
              <a:t>This course requires an understanding of fundamental Computer Science concepts as well as some programming abilities. You should have taken </a:t>
            </a:r>
            <a:r>
              <a:rPr b="1" lang="en-US" sz="4800">
                <a:solidFill>
                  <a:schemeClr val="dk2"/>
                </a:solidFill>
                <a:latin typeface="Proxima Nova"/>
                <a:ea typeface="Proxima Nova"/>
                <a:cs typeface="Proxima Nova"/>
                <a:sym typeface="Proxima Nova"/>
              </a:rPr>
              <a:t>CS61A </a:t>
            </a:r>
            <a:r>
              <a:rPr lang="en-US" sz="4800">
                <a:solidFill>
                  <a:schemeClr val="dk2"/>
                </a:solidFill>
                <a:latin typeface="Proxima Nova"/>
                <a:ea typeface="Proxima Nova"/>
                <a:cs typeface="Proxima Nova"/>
                <a:sym typeface="Proxima Nova"/>
              </a:rPr>
              <a:t>Structure and Interpretation of Computer Programs at least and it is recommended that you have also taken </a:t>
            </a:r>
            <a:r>
              <a:rPr b="1" lang="en-US" sz="4800">
                <a:solidFill>
                  <a:schemeClr val="dk2"/>
                </a:solidFill>
                <a:latin typeface="Proxima Nova"/>
                <a:ea typeface="Proxima Nova"/>
                <a:cs typeface="Proxima Nova"/>
                <a:sym typeface="Proxima Nova"/>
              </a:rPr>
              <a:t>CS61B </a:t>
            </a:r>
            <a:r>
              <a:rPr lang="en-US" sz="4800">
                <a:solidFill>
                  <a:schemeClr val="dk2"/>
                </a:solidFill>
                <a:latin typeface="Proxima Nova"/>
                <a:ea typeface="Proxima Nova"/>
                <a:cs typeface="Proxima Nova"/>
                <a:sym typeface="Proxima Nova"/>
              </a:rPr>
              <a:t>Data Structures and </a:t>
            </a:r>
            <a:r>
              <a:rPr b="1" lang="en-US" sz="4800">
                <a:solidFill>
                  <a:schemeClr val="dk2"/>
                </a:solidFill>
                <a:latin typeface="Proxima Nova"/>
                <a:ea typeface="Proxima Nova"/>
                <a:cs typeface="Proxima Nova"/>
                <a:sym typeface="Proxima Nova"/>
              </a:rPr>
              <a:t>CS61C</a:t>
            </a:r>
            <a:r>
              <a:rPr lang="en-US" sz="4800">
                <a:solidFill>
                  <a:schemeClr val="dk2"/>
                </a:solidFill>
                <a:latin typeface="Proxima Nova"/>
                <a:ea typeface="Proxima Nova"/>
                <a:cs typeface="Proxima Nova"/>
                <a:sym typeface="Proxima Nova"/>
              </a:rPr>
              <a:t> Machine Structures, or have the equivalent skills. </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2"/>
              </a:buClr>
              <a:buSzPts val="1100"/>
              <a:buFont typeface="Arial"/>
              <a:buNone/>
            </a:pPr>
            <a:r>
              <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2"/>
              </a:buClr>
              <a:buSzPts val="1100"/>
              <a:buFont typeface="Arial"/>
              <a:buNone/>
            </a:pPr>
            <a:r>
              <a:rPr lang="en-US" sz="4800">
                <a:solidFill>
                  <a:schemeClr val="dk2"/>
                </a:solidFill>
                <a:latin typeface="Proxima Nova"/>
                <a:ea typeface="Proxima Nova"/>
                <a:cs typeface="Proxima Nova"/>
                <a:sym typeface="Proxima Nova"/>
              </a:rPr>
              <a:t>Bulk of the course will be focused on programming languages like </a:t>
            </a:r>
            <a:r>
              <a:rPr b="1" lang="en-US" sz="4800">
                <a:solidFill>
                  <a:schemeClr val="dk2"/>
                </a:solidFill>
                <a:latin typeface="Proxima Nova"/>
                <a:ea typeface="Proxima Nova"/>
                <a:cs typeface="Proxima Nova"/>
                <a:sym typeface="Proxima Nova"/>
              </a:rPr>
              <a:t>Solidity</a:t>
            </a:r>
            <a:r>
              <a:rPr lang="en-US" sz="4800">
                <a:solidFill>
                  <a:schemeClr val="dk2"/>
                </a:solidFill>
                <a:latin typeface="Proxima Nova"/>
                <a:ea typeface="Proxima Nova"/>
                <a:cs typeface="Proxima Nova"/>
                <a:sym typeface="Proxima Nova"/>
              </a:rPr>
              <a:t> (similar to JavaScript), </a:t>
            </a:r>
            <a:r>
              <a:rPr b="1" lang="en-US" sz="4800">
                <a:solidFill>
                  <a:schemeClr val="dk2"/>
                </a:solidFill>
                <a:latin typeface="Proxima Nova"/>
                <a:ea typeface="Proxima Nova"/>
                <a:cs typeface="Proxima Nova"/>
                <a:sym typeface="Proxima Nova"/>
              </a:rPr>
              <a:t>JavaScript</a:t>
            </a:r>
            <a:r>
              <a:rPr lang="en-US" sz="4800">
                <a:solidFill>
                  <a:schemeClr val="dk2"/>
                </a:solidFill>
                <a:latin typeface="Proxima Nova"/>
                <a:ea typeface="Proxima Nova"/>
                <a:cs typeface="Proxima Nova"/>
                <a:sym typeface="Proxima Nova"/>
              </a:rPr>
              <a:t>, and </a:t>
            </a:r>
            <a:r>
              <a:rPr b="1" lang="en-US" sz="4800">
                <a:solidFill>
                  <a:schemeClr val="dk2"/>
                </a:solidFill>
                <a:latin typeface="Proxima Nova"/>
                <a:ea typeface="Proxima Nova"/>
                <a:cs typeface="Proxima Nova"/>
                <a:sym typeface="Proxima Nova"/>
              </a:rPr>
              <a:t>Rust</a:t>
            </a:r>
            <a:r>
              <a:rPr lang="en-US" sz="4800">
                <a:solidFill>
                  <a:schemeClr val="dk2"/>
                </a:solidFill>
                <a:latin typeface="Proxima Nova"/>
                <a:ea typeface="Proxima Nova"/>
                <a:cs typeface="Proxima Nova"/>
                <a:sym typeface="Proxima Nova"/>
              </a:rPr>
              <a:t>. Comfort with command line tools such as Git and NPM will help.</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Clr>
                <a:schemeClr val="dk2"/>
              </a:buClr>
              <a:buSzPts val="1100"/>
              <a:buFont typeface="Arial"/>
              <a:buNone/>
            </a:pPr>
            <a:r>
              <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5" name="Shape 335"/>
        <p:cNvGrpSpPr/>
        <p:nvPr/>
      </p:nvGrpSpPr>
      <p:grpSpPr>
        <a:xfrm>
          <a:off x="0" y="0"/>
          <a:ext cx="0" cy="0"/>
          <a:chOff x="0" y="0"/>
          <a:chExt cx="0" cy="0"/>
        </a:xfrm>
      </p:grpSpPr>
      <p:sp>
        <p:nvSpPr>
          <p:cNvPr id="336" name="Google Shape;336;p30"/>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37" name="Google Shape;337;p3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SUPPORT</a:t>
            </a:r>
            <a:endParaRPr b="1" sz="7200">
              <a:latin typeface="Montserrat"/>
              <a:ea typeface="Montserrat"/>
              <a:cs typeface="Montserrat"/>
              <a:sym typeface="Montserrat"/>
            </a:endParaRPr>
          </a:p>
        </p:txBody>
      </p:sp>
      <p:sp>
        <p:nvSpPr>
          <p:cNvPr id="338" name="Google Shape;338;p30"/>
          <p:cNvSpPr txBox="1"/>
          <p:nvPr/>
        </p:nvSpPr>
        <p:spPr>
          <a:xfrm>
            <a:off x="2924725" y="1762950"/>
            <a:ext cx="203319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Ask for help!</a:t>
            </a:r>
            <a:endParaRPr b="1" sz="4500">
              <a:latin typeface="Proxima Nova"/>
              <a:ea typeface="Proxima Nova"/>
              <a:cs typeface="Proxima Nova"/>
              <a:sym typeface="Proxima Nova"/>
            </a:endParaRPr>
          </a:p>
        </p:txBody>
      </p:sp>
      <p:sp>
        <p:nvSpPr>
          <p:cNvPr id="339" name="Google Shape;339;p30"/>
          <p:cNvSpPr txBox="1"/>
          <p:nvPr/>
        </p:nvSpPr>
        <p:spPr>
          <a:xfrm>
            <a:off x="2821475" y="3496800"/>
            <a:ext cx="19755300" cy="68601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As previous experience with programming is required in enrolling for this course, we do expect that students be on some level familiar with developing software already.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However, it is likely that many of the tools and concepts that we introduce in this course will be unfamiliar and sometimes difficult to work with or implement.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Please do not hesitate to ask any of the DeCal staff for help! </a:t>
            </a:r>
            <a:endParaRPr sz="4800">
              <a:solidFill>
                <a:schemeClr val="dk2"/>
              </a:solidFill>
              <a:latin typeface="Proxima Nova"/>
              <a:ea typeface="Proxima Nova"/>
              <a:cs typeface="Proxima Nova"/>
              <a:sym typeface="Proxima Nova"/>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4" name="Shape 344"/>
        <p:cNvGrpSpPr/>
        <p:nvPr/>
      </p:nvGrpSpPr>
      <p:grpSpPr>
        <a:xfrm>
          <a:off x="0" y="0"/>
          <a:ext cx="0" cy="0"/>
          <a:chOff x="0" y="0"/>
          <a:chExt cx="0" cy="0"/>
        </a:xfrm>
      </p:grpSpPr>
      <p:sp>
        <p:nvSpPr>
          <p:cNvPr id="345" name="Google Shape;345;p31"/>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46" name="Google Shape;346;p3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GRADING</a:t>
            </a:r>
            <a:endParaRPr b="1" sz="7200">
              <a:latin typeface="Montserrat"/>
              <a:ea typeface="Montserrat"/>
              <a:cs typeface="Montserrat"/>
              <a:sym typeface="Montserrat"/>
            </a:endParaRPr>
          </a:p>
        </p:txBody>
      </p:sp>
      <p:sp>
        <p:nvSpPr>
          <p:cNvPr id="347" name="Google Shape;347;p31"/>
          <p:cNvSpPr txBox="1"/>
          <p:nvPr/>
        </p:nvSpPr>
        <p:spPr>
          <a:xfrm>
            <a:off x="2924725" y="1762950"/>
            <a:ext cx="203319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348" name="Google Shape;348;p31"/>
          <p:cNvSpPr txBox="1"/>
          <p:nvPr/>
        </p:nvSpPr>
        <p:spPr>
          <a:xfrm>
            <a:off x="2821475" y="5171850"/>
            <a:ext cx="19755300" cy="6860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rPr lang="en-US" sz="4800">
                <a:solidFill>
                  <a:schemeClr val="dk2"/>
                </a:solidFill>
                <a:latin typeface="Proxima Nova"/>
                <a:ea typeface="Proxima Nova"/>
                <a:cs typeface="Proxima Nova"/>
                <a:sym typeface="Proxima Nova"/>
              </a:rPr>
              <a:t>The grading is </a:t>
            </a:r>
            <a:r>
              <a:rPr b="1" lang="en-US" sz="4800">
                <a:solidFill>
                  <a:schemeClr val="dk2"/>
                </a:solidFill>
                <a:latin typeface="Proxima Nova"/>
                <a:ea typeface="Proxima Nova"/>
                <a:cs typeface="Proxima Nova"/>
                <a:sym typeface="Proxima Nova"/>
              </a:rPr>
              <a:t>P/NP </a:t>
            </a:r>
            <a:r>
              <a:rPr lang="en-US" sz="4800">
                <a:solidFill>
                  <a:schemeClr val="dk2"/>
                </a:solidFill>
                <a:latin typeface="Proxima Nova"/>
                <a:ea typeface="Proxima Nova"/>
                <a:cs typeface="Proxima Nova"/>
                <a:sym typeface="Proxima Nova"/>
              </a:rPr>
              <a:t>for the course and will be primarily based on completion and participation. In order to pass the course, students will need to finish all the labs, complete the final project*, and attend all lectures. </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2"/>
              </a:buClr>
              <a:buSzPts val="1100"/>
              <a:buFont typeface="Arial"/>
              <a:buNone/>
            </a:pPr>
            <a:r>
              <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Clr>
                <a:schemeClr val="dk2"/>
              </a:buClr>
              <a:buSzPts val="1100"/>
              <a:buFont typeface="Arial"/>
              <a:buNone/>
            </a:pPr>
            <a:r>
              <a:rPr lang="en-US" sz="4800">
                <a:solidFill>
                  <a:schemeClr val="dk2"/>
                </a:solidFill>
                <a:latin typeface="Proxima Nova"/>
                <a:ea typeface="Proxima Nova"/>
                <a:cs typeface="Proxima Nova"/>
                <a:sym typeface="Proxima Nova"/>
              </a:rPr>
              <a:t>*To be determined</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32"/>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55" name="Google Shape;355;p32"/>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ATTENDANCE:</a:t>
            </a:r>
            <a:endParaRPr b="1" sz="7200">
              <a:latin typeface="Montserrat"/>
              <a:ea typeface="Montserrat"/>
              <a:cs typeface="Montserrat"/>
              <a:sym typeface="Montserrat"/>
            </a:endParaRPr>
          </a:p>
        </p:txBody>
      </p:sp>
      <p:sp>
        <p:nvSpPr>
          <p:cNvPr id="356" name="Google Shape;356;p32"/>
          <p:cNvSpPr txBox="1"/>
          <p:nvPr/>
        </p:nvSpPr>
        <p:spPr>
          <a:xfrm>
            <a:off x="2924725" y="1762950"/>
            <a:ext cx="203319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357" name="Google Shape;357;p32"/>
          <p:cNvSpPr txBox="1"/>
          <p:nvPr/>
        </p:nvSpPr>
        <p:spPr>
          <a:xfrm>
            <a:off x="2821475" y="2582400"/>
            <a:ext cx="19755300" cy="68601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This class is synchronous, recordings will (likely) be posted on the course website. </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Live lecture is from 6:30-8:00pm every Wednesday.</a:t>
            </a:r>
            <a:endParaRPr sz="4800">
              <a:solidFill>
                <a:schemeClr val="dk2"/>
              </a:solidFill>
              <a:latin typeface="Proxima Nova"/>
              <a:ea typeface="Proxima Nova"/>
              <a:cs typeface="Proxima Nova"/>
              <a:sym typeface="Proxima Nova"/>
            </a:endParaRPr>
          </a:p>
          <a:p>
            <a:pPr indent="-533400" lvl="1" marL="9144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Part of this time will be lecture, the rest in-person workshopping.</a:t>
            </a:r>
            <a:endParaRPr sz="4800">
              <a:solidFill>
                <a:schemeClr val="dk2"/>
              </a:solidFill>
              <a:latin typeface="Proxima Nova"/>
              <a:ea typeface="Proxima Nova"/>
              <a:cs typeface="Proxima Nova"/>
              <a:sym typeface="Proxima Nova"/>
            </a:endParaRPr>
          </a:p>
          <a:p>
            <a:pPr indent="0" lvl="0" marL="9144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We will do our best to be as understanding and accommodating for conflicts as possible.</a:t>
            </a:r>
            <a:endParaRPr sz="4800">
              <a:solidFill>
                <a:schemeClr val="dk2"/>
              </a:solidFill>
              <a:latin typeface="Proxima Nova"/>
              <a:ea typeface="Proxima Nova"/>
              <a:cs typeface="Proxima Nova"/>
              <a:sym typeface="Proxima Nova"/>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33"/>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64" name="Google Shape;364;p33"/>
          <p:cNvSpPr txBox="1"/>
          <p:nvPr/>
        </p:nvSpPr>
        <p:spPr>
          <a:xfrm>
            <a:off x="3000925" y="9266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VITAMIN</a:t>
            </a:r>
            <a:r>
              <a:rPr b="1" lang="en-US" sz="7200">
                <a:latin typeface="Montserrat"/>
                <a:ea typeface="Montserrat"/>
                <a:cs typeface="Montserrat"/>
                <a:sym typeface="Montserrat"/>
              </a:rPr>
              <a:t>:</a:t>
            </a:r>
            <a:endParaRPr b="1" sz="7200">
              <a:latin typeface="Montserrat"/>
              <a:ea typeface="Montserrat"/>
              <a:cs typeface="Montserrat"/>
              <a:sym typeface="Montserrat"/>
            </a:endParaRPr>
          </a:p>
        </p:txBody>
      </p:sp>
      <p:sp>
        <p:nvSpPr>
          <p:cNvPr id="365" name="Google Shape;365;p33"/>
          <p:cNvSpPr txBox="1"/>
          <p:nvPr/>
        </p:nvSpPr>
        <p:spPr>
          <a:xfrm>
            <a:off x="2924725" y="1762950"/>
            <a:ext cx="203319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366" name="Google Shape;366;p33"/>
          <p:cNvSpPr txBox="1"/>
          <p:nvPr/>
        </p:nvSpPr>
        <p:spPr>
          <a:xfrm>
            <a:off x="2855575" y="3151050"/>
            <a:ext cx="19755300" cy="89955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Each lecture will be accompanied by a short quiz that we’re calling ‘Vitamins’</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These are completion based, meant to help you synthesize the information you learned during lecture</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We’ll be partially tracking attendance via the completion of these vitamins</a:t>
            </a:r>
            <a:endParaRPr sz="4800">
              <a:solidFill>
                <a:schemeClr val="dk2"/>
              </a:solidFill>
              <a:latin typeface="Proxima Nova"/>
              <a:ea typeface="Proxima Nova"/>
              <a:cs typeface="Proxima Nova"/>
              <a:sym typeface="Proxima Nova"/>
            </a:endParaRPr>
          </a:p>
        </p:txBody>
      </p:sp>
      <p:sp>
        <p:nvSpPr>
          <p:cNvPr id="367" name="Google Shape;367;p33"/>
          <p:cNvSpPr txBox="1"/>
          <p:nvPr/>
        </p:nvSpPr>
        <p:spPr>
          <a:xfrm>
            <a:off x="3000925" y="1610550"/>
            <a:ext cx="18290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34"/>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74" name="Google Shape;374;p34"/>
          <p:cNvSpPr txBox="1"/>
          <p:nvPr/>
        </p:nvSpPr>
        <p:spPr>
          <a:xfrm>
            <a:off x="3000925" y="9266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Homework</a:t>
            </a:r>
            <a:r>
              <a:rPr b="1" lang="en-US" sz="7200">
                <a:latin typeface="Montserrat"/>
                <a:ea typeface="Montserrat"/>
                <a:cs typeface="Montserrat"/>
                <a:sym typeface="Montserrat"/>
              </a:rPr>
              <a:t>:</a:t>
            </a:r>
            <a:endParaRPr b="1" sz="7200">
              <a:latin typeface="Montserrat"/>
              <a:ea typeface="Montserrat"/>
              <a:cs typeface="Montserrat"/>
              <a:sym typeface="Montserrat"/>
            </a:endParaRPr>
          </a:p>
        </p:txBody>
      </p:sp>
      <p:sp>
        <p:nvSpPr>
          <p:cNvPr id="375" name="Google Shape;375;p34"/>
          <p:cNvSpPr txBox="1"/>
          <p:nvPr/>
        </p:nvSpPr>
        <p:spPr>
          <a:xfrm>
            <a:off x="2924725" y="1762950"/>
            <a:ext cx="203319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376" name="Google Shape;376;p34"/>
          <p:cNvSpPr txBox="1"/>
          <p:nvPr/>
        </p:nvSpPr>
        <p:spPr>
          <a:xfrm>
            <a:off x="2855575" y="3151050"/>
            <a:ext cx="19755300" cy="89955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Each lecture will </a:t>
            </a:r>
            <a:r>
              <a:rPr lang="en-US" sz="4800">
                <a:solidFill>
                  <a:schemeClr val="dk2"/>
                </a:solidFill>
                <a:latin typeface="Proxima Nova"/>
                <a:ea typeface="Proxima Nova"/>
                <a:cs typeface="Proxima Nova"/>
                <a:sym typeface="Proxima Nova"/>
              </a:rPr>
              <a:t>(typically) </a:t>
            </a:r>
            <a:r>
              <a:rPr lang="en-US" sz="4800">
                <a:solidFill>
                  <a:schemeClr val="dk2"/>
                </a:solidFill>
                <a:latin typeface="Proxima Nova"/>
                <a:ea typeface="Proxima Nova"/>
                <a:cs typeface="Proxima Nova"/>
                <a:sym typeface="Proxima Nova"/>
              </a:rPr>
              <a:t>be accompanied by an assignment</a:t>
            </a:r>
            <a:endParaRPr sz="4800">
              <a:solidFill>
                <a:schemeClr val="dk2"/>
              </a:solidFill>
              <a:latin typeface="Proxima Nova"/>
              <a:ea typeface="Proxima Nova"/>
              <a:cs typeface="Proxima Nova"/>
              <a:sym typeface="Proxima Nova"/>
            </a:endParaRPr>
          </a:p>
          <a:p>
            <a:pPr indent="-533400" lvl="1" marL="9144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We will aim to begin working on these assignments </a:t>
            </a:r>
            <a:r>
              <a:rPr b="1" lang="en-US" sz="4800">
                <a:solidFill>
                  <a:schemeClr val="dk2"/>
                </a:solidFill>
                <a:latin typeface="Proxima Nova"/>
                <a:ea typeface="Proxima Nova"/>
                <a:cs typeface="Proxima Nova"/>
                <a:sym typeface="Proxima Nova"/>
              </a:rPr>
              <a:t>together</a:t>
            </a:r>
            <a:r>
              <a:rPr lang="en-US" sz="4800">
                <a:solidFill>
                  <a:schemeClr val="dk2"/>
                </a:solidFill>
                <a:latin typeface="Proxima Nova"/>
                <a:ea typeface="Proxima Nova"/>
                <a:cs typeface="Proxima Nova"/>
                <a:sym typeface="Proxima Nova"/>
              </a:rPr>
              <a:t> in class. If you don’t finish in class or have to early, you can submit it from home by </a:t>
            </a:r>
            <a:r>
              <a:rPr b="1" lang="en-US" sz="4800">
                <a:solidFill>
                  <a:schemeClr val="dk2"/>
                </a:solidFill>
                <a:latin typeface="Proxima Nova"/>
                <a:ea typeface="Proxima Nova"/>
                <a:cs typeface="Proxima Nova"/>
                <a:sym typeface="Proxima Nova"/>
              </a:rPr>
              <a:t>11:59pm the following Tuesday	 </a:t>
            </a:r>
            <a:r>
              <a:rPr lang="en-US" sz="4800">
                <a:solidFill>
                  <a:schemeClr val="dk2"/>
                </a:solidFill>
                <a:latin typeface="Proxima Nova"/>
                <a:ea typeface="Proxima Nova"/>
                <a:cs typeface="Proxima Nova"/>
                <a:sym typeface="Proxima Nova"/>
              </a:rPr>
              <a:t>(night before lecture)</a:t>
            </a:r>
            <a:endParaRPr sz="4800">
              <a:solidFill>
                <a:schemeClr val="dk2"/>
              </a:solidFill>
              <a:latin typeface="Proxima Nova"/>
              <a:ea typeface="Proxima Nova"/>
              <a:cs typeface="Proxima Nova"/>
              <a:sym typeface="Proxima Nova"/>
            </a:endParaRPr>
          </a:p>
          <a:p>
            <a:pPr indent="0" lvl="0" marL="914400" rtl="0" algn="l">
              <a:lnSpc>
                <a:spcPct val="115000"/>
              </a:lnSpc>
              <a:spcBef>
                <a:spcPts val="0"/>
              </a:spcBef>
              <a:spcAft>
                <a:spcPts val="0"/>
              </a:spcAft>
              <a:buNone/>
            </a:pPr>
            <a:r>
              <a:t/>
            </a:r>
            <a:endParaRPr b="1"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Homework</a:t>
            </a:r>
            <a:r>
              <a:rPr lang="en-US" sz="4800">
                <a:solidFill>
                  <a:schemeClr val="dk2"/>
                </a:solidFill>
                <a:latin typeface="Proxima Nova"/>
                <a:ea typeface="Proxima Nova"/>
                <a:cs typeface="Proxima Nova"/>
                <a:sym typeface="Proxima Nova"/>
              </a:rPr>
              <a:t> is due before next week’s lecture. We will be grading based on completion.</a:t>
            </a:r>
            <a:endParaRPr sz="4800">
              <a:solidFill>
                <a:schemeClr val="dk2"/>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Homework</a:t>
            </a:r>
            <a:r>
              <a:rPr lang="en-US" sz="4800">
                <a:solidFill>
                  <a:schemeClr val="dk2"/>
                </a:solidFill>
                <a:latin typeface="Proxima Nova"/>
                <a:ea typeface="Proxima Nova"/>
                <a:cs typeface="Proxima Nova"/>
                <a:sym typeface="Proxima Nova"/>
              </a:rPr>
              <a:t> will be posted weekly on the course GitHub repository. </a:t>
            </a:r>
            <a:r>
              <a:rPr lang="en-US" sz="4800" u="sng">
                <a:solidFill>
                  <a:schemeClr val="hlink"/>
                </a:solidFill>
                <a:latin typeface="Proxima Nova"/>
                <a:ea typeface="Proxima Nova"/>
                <a:cs typeface="Proxima Nova"/>
                <a:sym typeface="Proxima Nova"/>
                <a:hlinkClick r:id="rId3"/>
              </a:rPr>
              <a:t>https://github.com/BerkeleyBlockchain/fa23-dev-decal</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p:txBody>
      </p:sp>
      <p:sp>
        <p:nvSpPr>
          <p:cNvPr id="377" name="Google Shape;377;p34"/>
          <p:cNvSpPr txBox="1"/>
          <p:nvPr/>
        </p:nvSpPr>
        <p:spPr>
          <a:xfrm>
            <a:off x="3000925" y="1610550"/>
            <a:ext cx="18290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I</a:t>
            </a:r>
            <a:r>
              <a:rPr b="1" lang="en-US" sz="4500">
                <a:latin typeface="Proxima Nova"/>
                <a:ea typeface="Proxima Nova"/>
                <a:cs typeface="Proxima Nova"/>
                <a:sym typeface="Proxima Nova"/>
              </a:rPr>
              <a:t>n blockchain development, you can only learn by doing. </a:t>
            </a:r>
            <a:endParaRPr b="1" sz="4500">
              <a:latin typeface="Proxima Nova"/>
              <a:ea typeface="Proxima Nova"/>
              <a:cs typeface="Proxima Nova"/>
              <a:sym typeface="Proxima Nova"/>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35"/>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84" name="Google Shape;384;p35"/>
          <p:cNvSpPr txBox="1"/>
          <p:nvPr/>
        </p:nvSpPr>
        <p:spPr>
          <a:xfrm>
            <a:off x="3000925" y="9266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Homeworks</a:t>
            </a:r>
            <a:r>
              <a:rPr b="1" lang="en-US" sz="7200">
                <a:latin typeface="Montserrat"/>
                <a:ea typeface="Montserrat"/>
                <a:cs typeface="Montserrat"/>
                <a:sym typeface="Montserrat"/>
              </a:rPr>
              <a:t> :</a:t>
            </a:r>
            <a:endParaRPr b="1" sz="7200">
              <a:latin typeface="Montserrat"/>
              <a:ea typeface="Montserrat"/>
              <a:cs typeface="Montserrat"/>
              <a:sym typeface="Montserrat"/>
            </a:endParaRPr>
          </a:p>
        </p:txBody>
      </p:sp>
      <p:sp>
        <p:nvSpPr>
          <p:cNvPr id="385" name="Google Shape;385;p35"/>
          <p:cNvSpPr txBox="1"/>
          <p:nvPr/>
        </p:nvSpPr>
        <p:spPr>
          <a:xfrm>
            <a:off x="2924725" y="1762950"/>
            <a:ext cx="203319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386" name="Google Shape;386;p35"/>
          <p:cNvSpPr txBox="1"/>
          <p:nvPr/>
        </p:nvSpPr>
        <p:spPr>
          <a:xfrm>
            <a:off x="2855575" y="3151050"/>
            <a:ext cx="19755300" cy="8995500"/>
          </a:xfrm>
          <a:prstGeom prst="rect">
            <a:avLst/>
          </a:prstGeom>
          <a:noFill/>
          <a:ln>
            <a:noFill/>
          </a:ln>
        </p:spPr>
        <p:txBody>
          <a:bodyPr anchorCtr="0" anchor="t" bIns="91425" lIns="91425" spcFirstLastPara="1" rIns="91425" wrap="square" tIns="91425">
            <a:noAutofit/>
          </a:bodyPr>
          <a:lstStyle/>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Homeworks check your understanding, and each part of the lab will build on the previous to lead to a complete project.</a:t>
            </a:r>
            <a:endParaRPr sz="4800">
              <a:solidFill>
                <a:schemeClr val="dk2"/>
              </a:solidFill>
              <a:latin typeface="Proxima Nova"/>
              <a:ea typeface="Proxima Nova"/>
              <a:cs typeface="Proxima Nova"/>
              <a:sym typeface="Proxima Nova"/>
            </a:endParaRPr>
          </a:p>
          <a:p>
            <a:pPr indent="0" lvl="0" marL="457200" rtl="0" algn="l">
              <a:lnSpc>
                <a:spcPct val="115000"/>
              </a:lnSpc>
              <a:spcBef>
                <a:spcPts val="0"/>
              </a:spcBef>
              <a:spcAft>
                <a:spcPts val="0"/>
              </a:spcAft>
              <a:buNone/>
            </a:pPr>
            <a:r>
              <a:t/>
            </a:r>
            <a:endParaRPr sz="4800">
              <a:solidFill>
                <a:schemeClr val="dk2"/>
              </a:solidFill>
              <a:latin typeface="Proxima Nova"/>
              <a:ea typeface="Proxima Nova"/>
              <a:cs typeface="Proxima Nova"/>
              <a:sym typeface="Proxima Nova"/>
            </a:endParaRPr>
          </a:p>
          <a:p>
            <a:pPr indent="-533400" lvl="0" marL="4572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roxima Nova"/>
                <a:ea typeface="Proxima Nova"/>
                <a:cs typeface="Proxima Nova"/>
                <a:sym typeface="Proxima Nova"/>
              </a:rPr>
              <a:t>Therefore, it’s </a:t>
            </a:r>
            <a:r>
              <a:rPr lang="en-US" sz="4800">
                <a:solidFill>
                  <a:schemeClr val="dk2"/>
                </a:solidFill>
                <a:latin typeface="Proxima Nova"/>
                <a:ea typeface="Proxima Nova"/>
                <a:cs typeface="Proxima Nova"/>
                <a:sym typeface="Proxima Nova"/>
              </a:rPr>
              <a:t>mandatory to complete these assignments on time- to ensure both your learning and to pass the class. </a:t>
            </a:r>
            <a:endParaRPr sz="4800">
              <a:solidFill>
                <a:schemeClr val="dk2"/>
              </a:solidFill>
              <a:latin typeface="Proxima Nova"/>
              <a:ea typeface="Proxima Nova"/>
              <a:cs typeface="Proxima Nova"/>
              <a:sym typeface="Proxima Nova"/>
            </a:endParaRPr>
          </a:p>
        </p:txBody>
      </p:sp>
      <p:sp>
        <p:nvSpPr>
          <p:cNvPr id="387" name="Google Shape;387;p35"/>
          <p:cNvSpPr txBox="1"/>
          <p:nvPr/>
        </p:nvSpPr>
        <p:spPr>
          <a:xfrm>
            <a:off x="3000925" y="1610550"/>
            <a:ext cx="18290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In blockchain development, you can only learn by doing. </a:t>
            </a:r>
            <a:endParaRPr b="1" sz="4500">
              <a:latin typeface="Proxima Nova"/>
              <a:ea typeface="Proxima Nova"/>
              <a:cs typeface="Proxima Nova"/>
              <a:sym typeface="Proxima Nova"/>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2" name="Shape 392"/>
        <p:cNvGrpSpPr/>
        <p:nvPr/>
      </p:nvGrpSpPr>
      <p:grpSpPr>
        <a:xfrm>
          <a:off x="0" y="0"/>
          <a:ext cx="0" cy="0"/>
          <a:chOff x="0" y="0"/>
          <a:chExt cx="0" cy="0"/>
        </a:xfrm>
      </p:grpSpPr>
      <p:sp>
        <p:nvSpPr>
          <p:cNvPr id="393" name="Google Shape;393;p36"/>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394" name="Google Shape;394;p3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t/>
            </a:r>
            <a:endParaRPr b="1" sz="7200">
              <a:latin typeface="Montserrat"/>
              <a:ea typeface="Montserrat"/>
              <a:cs typeface="Montserrat"/>
              <a:sym typeface="Montserrat"/>
            </a:endParaRPr>
          </a:p>
        </p:txBody>
      </p:sp>
      <p:sp>
        <p:nvSpPr>
          <p:cNvPr id="395" name="Google Shape;395;p36"/>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ADMINISTRIVIA</a:t>
            </a:r>
            <a:endParaRPr b="1" sz="4500">
              <a:latin typeface="Proxima Nova"/>
              <a:ea typeface="Proxima Nova"/>
              <a:cs typeface="Proxima Nova"/>
              <a:sym typeface="Proxima Nova"/>
            </a:endParaRPr>
          </a:p>
        </p:txBody>
      </p:sp>
      <p:sp>
        <p:nvSpPr>
          <p:cNvPr id="396" name="Google Shape;396;p36"/>
          <p:cNvSpPr txBox="1"/>
          <p:nvPr/>
        </p:nvSpPr>
        <p:spPr>
          <a:xfrm>
            <a:off x="2924725" y="12314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EXPECTATIONS</a:t>
            </a:r>
            <a:endParaRPr b="1" sz="7200">
              <a:latin typeface="Montserrat"/>
              <a:ea typeface="Montserrat"/>
              <a:cs typeface="Montserrat"/>
              <a:sym typeface="Montserrat"/>
            </a:endParaRPr>
          </a:p>
        </p:txBody>
      </p:sp>
      <p:sp>
        <p:nvSpPr>
          <p:cNvPr id="397" name="Google Shape;397;p36"/>
          <p:cNvSpPr txBox="1"/>
          <p:nvPr/>
        </p:nvSpPr>
        <p:spPr>
          <a:xfrm>
            <a:off x="8331750" y="2326313"/>
            <a:ext cx="7494000" cy="1635300"/>
          </a:xfrm>
          <a:prstGeom prst="rect">
            <a:avLst/>
          </a:prstGeom>
          <a:noFill/>
          <a:ln>
            <a:noFill/>
          </a:ln>
        </p:spPr>
        <p:txBody>
          <a:bodyPr anchorCtr="0" anchor="ctr" bIns="91425" lIns="91425" spcFirstLastPara="1" rIns="91425" wrap="square" tIns="91425">
            <a:noAutofit/>
          </a:bodyPr>
          <a:lstStyle/>
          <a:p>
            <a:pPr indent="0" lvl="0" marL="0" rtl="0" algn="ctr">
              <a:lnSpc>
                <a:spcPct val="125000"/>
              </a:lnSpc>
              <a:spcBef>
                <a:spcPts val="0"/>
              </a:spcBef>
              <a:spcAft>
                <a:spcPts val="0"/>
              </a:spcAft>
              <a:buNone/>
            </a:pPr>
            <a:r>
              <a:rPr lang="en-US" sz="6000">
                <a:solidFill>
                  <a:srgbClr val="4E4E4E"/>
                </a:solidFill>
                <a:latin typeface="Proxima Nova"/>
                <a:ea typeface="Proxima Nova"/>
                <a:cs typeface="Proxima Nova"/>
                <a:sym typeface="Proxima Nova"/>
              </a:rPr>
              <a:t>Expect from us:</a:t>
            </a:r>
            <a:endParaRPr sz="6000">
              <a:solidFill>
                <a:srgbClr val="4E4E4E"/>
              </a:solidFill>
              <a:latin typeface="Proxima Nova"/>
              <a:ea typeface="Proxima Nova"/>
              <a:cs typeface="Proxima Nova"/>
              <a:sym typeface="Proxima Nova"/>
            </a:endParaRPr>
          </a:p>
        </p:txBody>
      </p:sp>
      <p:sp>
        <p:nvSpPr>
          <p:cNvPr id="398" name="Google Shape;398;p36"/>
          <p:cNvSpPr txBox="1"/>
          <p:nvPr/>
        </p:nvSpPr>
        <p:spPr>
          <a:xfrm>
            <a:off x="3479825" y="4206025"/>
            <a:ext cx="18715800" cy="81816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SzPts val="4800"/>
              <a:buFont typeface="Proxima Nova"/>
              <a:buChar char="●"/>
            </a:pPr>
            <a:r>
              <a:rPr lang="en-US" sz="4800">
                <a:latin typeface="Proxima Nova"/>
                <a:ea typeface="Proxima Nova"/>
                <a:cs typeface="Proxima Nova"/>
                <a:sym typeface="Proxima Nova"/>
              </a:rPr>
              <a:t>Review of Blockchain Fundamentals concepts that are essential to understanding the developer side.</a:t>
            </a:r>
            <a:endParaRPr sz="4800">
              <a:latin typeface="Proxima Nova"/>
              <a:ea typeface="Proxima Nova"/>
              <a:cs typeface="Proxima Nova"/>
              <a:sym typeface="Proxima Nova"/>
            </a:endParaRPr>
          </a:p>
          <a:p>
            <a:pPr indent="0" lvl="0" marL="457200" rtl="0" algn="l">
              <a:spcBef>
                <a:spcPts val="0"/>
              </a:spcBef>
              <a:spcAft>
                <a:spcPts val="0"/>
              </a:spcAft>
              <a:buNone/>
            </a:pPr>
            <a:r>
              <a:t/>
            </a:r>
            <a:endParaRPr sz="4800">
              <a:latin typeface="Proxima Nova"/>
              <a:ea typeface="Proxima Nova"/>
              <a:cs typeface="Proxima Nova"/>
              <a:sym typeface="Proxima Nova"/>
            </a:endParaRPr>
          </a:p>
          <a:p>
            <a:pPr indent="-533400" lvl="0" marL="457200" rtl="0" algn="l">
              <a:spcBef>
                <a:spcPts val="0"/>
              </a:spcBef>
              <a:spcAft>
                <a:spcPts val="0"/>
              </a:spcAft>
              <a:buSzPts val="4800"/>
              <a:buFont typeface="Proxima Nova"/>
              <a:buChar char="●"/>
            </a:pPr>
            <a:r>
              <a:rPr lang="en-US" sz="4800">
                <a:latin typeface="Proxima Nova"/>
                <a:ea typeface="Proxima Nova"/>
                <a:cs typeface="Proxima Nova"/>
                <a:sym typeface="Proxima Nova"/>
              </a:rPr>
              <a:t>Technical, in-depth talks that can go as far down as the protocol code.</a:t>
            </a:r>
            <a:endParaRPr sz="4800">
              <a:latin typeface="Proxima Nova"/>
              <a:ea typeface="Proxima Nova"/>
              <a:cs typeface="Proxima Nova"/>
              <a:sym typeface="Proxima Nova"/>
            </a:endParaRPr>
          </a:p>
          <a:p>
            <a:pPr indent="0" lvl="0" marL="457200" rtl="0" algn="l">
              <a:spcBef>
                <a:spcPts val="0"/>
              </a:spcBef>
              <a:spcAft>
                <a:spcPts val="0"/>
              </a:spcAft>
              <a:buNone/>
            </a:pPr>
            <a:r>
              <a:t/>
            </a:r>
            <a:endParaRPr sz="4800">
              <a:latin typeface="Proxima Nova"/>
              <a:ea typeface="Proxima Nova"/>
              <a:cs typeface="Proxima Nova"/>
              <a:sym typeface="Proxima Nova"/>
            </a:endParaRPr>
          </a:p>
          <a:p>
            <a:pPr indent="-533400" lvl="0" marL="457200" rtl="0" algn="l">
              <a:spcBef>
                <a:spcPts val="0"/>
              </a:spcBef>
              <a:spcAft>
                <a:spcPts val="0"/>
              </a:spcAft>
              <a:buSzPts val="4800"/>
              <a:buFont typeface="Proxima Nova"/>
              <a:buChar char="●"/>
            </a:pPr>
            <a:r>
              <a:rPr lang="en-US" sz="4800">
                <a:latin typeface="Proxima Nova"/>
                <a:ea typeface="Proxima Nova"/>
                <a:cs typeface="Proxima Nova"/>
                <a:sym typeface="Proxima Nova"/>
              </a:rPr>
              <a:t>Rewarding programming assignments.</a:t>
            </a:r>
            <a:endParaRPr sz="4800">
              <a:latin typeface="Proxima Nova"/>
              <a:ea typeface="Proxima Nova"/>
              <a:cs typeface="Proxima Nova"/>
              <a:sym typeface="Proxima Nova"/>
            </a:endParaRPr>
          </a:p>
          <a:p>
            <a:pPr indent="0" lvl="0" marL="457200" rtl="0" algn="l">
              <a:spcBef>
                <a:spcPts val="0"/>
              </a:spcBef>
              <a:spcAft>
                <a:spcPts val="0"/>
              </a:spcAft>
              <a:buNone/>
            </a:pPr>
            <a:r>
              <a:t/>
            </a:r>
            <a:endParaRPr sz="4800">
              <a:latin typeface="Proxima Nova"/>
              <a:ea typeface="Proxima Nova"/>
              <a:cs typeface="Proxima Nova"/>
              <a:sym typeface="Proxima Nova"/>
            </a:endParaRPr>
          </a:p>
          <a:p>
            <a:pPr indent="-533400" lvl="0" marL="457200" rtl="0" algn="l">
              <a:spcBef>
                <a:spcPts val="0"/>
              </a:spcBef>
              <a:spcAft>
                <a:spcPts val="0"/>
              </a:spcAft>
              <a:buSzPts val="4800"/>
              <a:buFont typeface="Proxima Nova"/>
              <a:buChar char="●"/>
            </a:pPr>
            <a:r>
              <a:rPr lang="en-US" sz="4800">
                <a:latin typeface="Proxima Nova"/>
                <a:ea typeface="Proxima Nova"/>
                <a:cs typeface="Proxima Nova"/>
                <a:sym typeface="Proxima Nova"/>
              </a:rPr>
              <a:t>A mildly frustrating, but extremely unique experience that you can’t find elsewhere.</a:t>
            </a:r>
            <a:endParaRPr sz="4800">
              <a:latin typeface="Proxima Nova"/>
              <a:ea typeface="Proxima Nova"/>
              <a:cs typeface="Proxima Nova"/>
              <a:sym typeface="Proxima Nova"/>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37"/>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05" name="Google Shape;405;p3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t/>
            </a:r>
            <a:endParaRPr b="1" sz="7200">
              <a:latin typeface="Montserrat"/>
              <a:ea typeface="Montserrat"/>
              <a:cs typeface="Montserrat"/>
              <a:sym typeface="Montserrat"/>
            </a:endParaRPr>
          </a:p>
        </p:txBody>
      </p:sp>
      <p:sp>
        <p:nvSpPr>
          <p:cNvPr id="406" name="Google Shape;406;p37"/>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ADMINISTRIVIA</a:t>
            </a:r>
            <a:endParaRPr b="1" sz="4500">
              <a:latin typeface="Proxima Nova"/>
              <a:ea typeface="Proxima Nova"/>
              <a:cs typeface="Proxima Nova"/>
              <a:sym typeface="Proxima Nova"/>
            </a:endParaRPr>
          </a:p>
        </p:txBody>
      </p:sp>
      <p:sp>
        <p:nvSpPr>
          <p:cNvPr id="407" name="Google Shape;407;p37"/>
          <p:cNvSpPr txBox="1"/>
          <p:nvPr/>
        </p:nvSpPr>
        <p:spPr>
          <a:xfrm>
            <a:off x="2924725" y="12314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POLICIES</a:t>
            </a:r>
            <a:endParaRPr b="1" sz="7200">
              <a:latin typeface="Montserrat"/>
              <a:ea typeface="Montserrat"/>
              <a:cs typeface="Montserrat"/>
              <a:sym typeface="Montserrat"/>
            </a:endParaRPr>
          </a:p>
        </p:txBody>
      </p:sp>
      <p:sp>
        <p:nvSpPr>
          <p:cNvPr id="408" name="Google Shape;408;p37"/>
          <p:cNvSpPr txBox="1"/>
          <p:nvPr/>
        </p:nvSpPr>
        <p:spPr>
          <a:xfrm>
            <a:off x="8331750" y="2326313"/>
            <a:ext cx="7494000" cy="1635300"/>
          </a:xfrm>
          <a:prstGeom prst="rect">
            <a:avLst/>
          </a:prstGeom>
          <a:noFill/>
          <a:ln>
            <a:noFill/>
          </a:ln>
        </p:spPr>
        <p:txBody>
          <a:bodyPr anchorCtr="0" anchor="ctr" bIns="91425" lIns="91425" spcFirstLastPara="1" rIns="91425" wrap="square" tIns="91425">
            <a:noAutofit/>
          </a:bodyPr>
          <a:lstStyle/>
          <a:p>
            <a:pPr indent="0" lvl="0" marL="0" rtl="0" algn="ctr">
              <a:lnSpc>
                <a:spcPct val="125000"/>
              </a:lnSpc>
              <a:spcBef>
                <a:spcPts val="0"/>
              </a:spcBef>
              <a:spcAft>
                <a:spcPts val="0"/>
              </a:spcAft>
              <a:buNone/>
            </a:pPr>
            <a:r>
              <a:t/>
            </a:r>
            <a:endParaRPr sz="6000">
              <a:solidFill>
                <a:srgbClr val="4E4E4E"/>
              </a:solidFill>
              <a:latin typeface="Proxima Nova"/>
              <a:ea typeface="Proxima Nova"/>
              <a:cs typeface="Proxima Nova"/>
              <a:sym typeface="Proxima Nova"/>
            </a:endParaRPr>
          </a:p>
        </p:txBody>
      </p:sp>
      <p:sp>
        <p:nvSpPr>
          <p:cNvPr id="409" name="Google Shape;409;p37"/>
          <p:cNvSpPr txBox="1"/>
          <p:nvPr/>
        </p:nvSpPr>
        <p:spPr>
          <a:xfrm>
            <a:off x="3479825" y="4206025"/>
            <a:ext cx="18715800" cy="8181600"/>
          </a:xfrm>
          <a:prstGeom prst="rect">
            <a:avLst/>
          </a:prstGeom>
          <a:noFill/>
          <a:ln>
            <a:noFill/>
          </a:ln>
        </p:spPr>
        <p:txBody>
          <a:bodyPr anchorCtr="0" anchor="t" bIns="91425" lIns="91425" spcFirstLastPara="1" rIns="91425" wrap="square" tIns="91425">
            <a:noAutofit/>
          </a:bodyPr>
          <a:lstStyle/>
          <a:p>
            <a:pPr indent="-533400" lvl="0" marL="457200" rtl="0" algn="l">
              <a:spcBef>
                <a:spcPts val="0"/>
              </a:spcBef>
              <a:spcAft>
                <a:spcPts val="0"/>
              </a:spcAft>
              <a:buSzPts val="4800"/>
              <a:buFont typeface="Proxima Nova"/>
              <a:buChar char="●"/>
            </a:pPr>
            <a:r>
              <a:rPr lang="en-US" sz="4800">
                <a:latin typeface="Proxima Nova"/>
                <a:ea typeface="Proxima Nova"/>
                <a:cs typeface="Proxima Nova"/>
                <a:sym typeface="Proxima Nova"/>
              </a:rPr>
              <a:t>Plagiarism and academic dishonesty is strictly prohibited and is treated with automatic failure of the course. Working collaboratively and discussing ideas are encouraged. </a:t>
            </a:r>
            <a:endParaRPr sz="4800">
              <a:latin typeface="Proxima Nova"/>
              <a:ea typeface="Proxima Nova"/>
              <a:cs typeface="Proxima Nova"/>
              <a:sym typeface="Proxima Nova"/>
            </a:endParaRPr>
          </a:p>
          <a:p>
            <a:pPr indent="-533400" lvl="0" marL="457200" rtl="0" algn="l">
              <a:spcBef>
                <a:spcPts val="0"/>
              </a:spcBef>
              <a:spcAft>
                <a:spcPts val="0"/>
              </a:spcAft>
              <a:buSzPts val="4800"/>
              <a:buFont typeface="Proxima Nova"/>
              <a:buChar char="●"/>
            </a:pPr>
            <a:r>
              <a:rPr lang="en-US" sz="4800">
                <a:latin typeface="Proxima Nova"/>
                <a:ea typeface="Proxima Nova"/>
                <a:cs typeface="Proxima Nova"/>
                <a:sym typeface="Proxima Nova"/>
              </a:rPr>
              <a:t>Please do not post your solutions on public repository on sites such as GitHub or GitLab. Please make them local or set them to private repository.</a:t>
            </a:r>
            <a:endParaRPr sz="4800">
              <a:latin typeface="Proxima Nova"/>
              <a:ea typeface="Proxima Nova"/>
              <a:cs typeface="Proxima Nova"/>
              <a:sym typeface="Proxima Nova"/>
            </a:endParaRPr>
          </a:p>
          <a:p>
            <a:pPr indent="-533400" lvl="0" marL="457200" rtl="0" algn="l">
              <a:spcBef>
                <a:spcPts val="0"/>
              </a:spcBef>
              <a:spcAft>
                <a:spcPts val="0"/>
              </a:spcAft>
              <a:buSzPts val="4800"/>
              <a:buFont typeface="Proxima Nova"/>
              <a:buChar char="●"/>
            </a:pPr>
            <a:r>
              <a:rPr lang="en-US" sz="4800">
                <a:latin typeface="Proxima Nova"/>
                <a:ea typeface="Proxima Nova"/>
                <a:cs typeface="Proxima Nova"/>
                <a:sym typeface="Proxima Nova"/>
              </a:rPr>
              <a:t>If you have any questions, please feel free to contact any course staff.</a:t>
            </a:r>
            <a:endParaRPr sz="4800">
              <a:latin typeface="Proxima Nova"/>
              <a:ea typeface="Proxima Nova"/>
              <a:cs typeface="Proxima Nova"/>
              <a:sym typeface="Proxima Nova"/>
            </a:endParaRPr>
          </a:p>
          <a:p>
            <a:pPr indent="0" lvl="0" marL="457200" rtl="0" algn="l">
              <a:spcBef>
                <a:spcPts val="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grpSp>
        <p:nvGrpSpPr>
          <p:cNvPr id="414" name="Google Shape;414;p38"/>
          <p:cNvGrpSpPr/>
          <p:nvPr/>
        </p:nvGrpSpPr>
        <p:grpSpPr>
          <a:xfrm>
            <a:off x="3278869" y="4108725"/>
            <a:ext cx="14645916" cy="5498021"/>
            <a:chOff x="8048061" y="4117650"/>
            <a:chExt cx="6428441" cy="2413212"/>
          </a:xfrm>
        </p:grpSpPr>
        <p:sp>
          <p:nvSpPr>
            <p:cNvPr id="415" name="Google Shape;415;p38"/>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SzPts val="1100"/>
                <a:buFont typeface="Arial"/>
                <a:buNone/>
              </a:pPr>
              <a:r>
                <a:rPr b="1" lang="en-US" sz="9400">
                  <a:solidFill>
                    <a:schemeClr val="dk2"/>
                  </a:solidFill>
                  <a:latin typeface="Montserrat"/>
                  <a:ea typeface="Montserrat"/>
                  <a:cs typeface="Montserrat"/>
                  <a:sym typeface="Montserrat"/>
                </a:rPr>
                <a:t>BLOCKCHAIN &amp; ETHEREUM OVERVIEW</a:t>
              </a:r>
              <a:endParaRPr b="1" sz="9400">
                <a:solidFill>
                  <a:schemeClr val="dk2"/>
                </a:solidFill>
                <a:latin typeface="Montserrat"/>
                <a:ea typeface="Montserrat"/>
                <a:cs typeface="Montserrat"/>
                <a:sym typeface="Montserrat"/>
              </a:endParaRPr>
            </a:p>
          </p:txBody>
        </p:sp>
        <p:sp>
          <p:nvSpPr>
            <p:cNvPr id="416" name="Google Shape;416;p38"/>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3</a:t>
              </a:r>
              <a:endParaRPr/>
            </a:p>
          </p:txBody>
        </p:sp>
        <p:cxnSp>
          <p:nvCxnSpPr>
            <p:cNvPr id="417" name="Google Shape;417;p38"/>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418" name="Google Shape;418;p38"/>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419" name="Google Shape;419;p38"/>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420" name="Google Shape;420;p38"/>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421" name="Google Shape;421;p38"/>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grpSp>
        <p:nvGrpSpPr>
          <p:cNvPr id="426" name="Google Shape;426;p39"/>
          <p:cNvGrpSpPr/>
          <p:nvPr/>
        </p:nvGrpSpPr>
        <p:grpSpPr>
          <a:xfrm>
            <a:off x="3278869" y="4108725"/>
            <a:ext cx="14645916" cy="5498021"/>
            <a:chOff x="8048061" y="4117650"/>
            <a:chExt cx="6428441" cy="2413212"/>
          </a:xfrm>
        </p:grpSpPr>
        <p:sp>
          <p:nvSpPr>
            <p:cNvPr id="427" name="Google Shape;427;p39"/>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BLOCKCHAIN REVIEW</a:t>
              </a:r>
              <a:endParaRPr sz="9400"/>
            </a:p>
          </p:txBody>
        </p:sp>
        <p:sp>
          <p:nvSpPr>
            <p:cNvPr id="428" name="Google Shape;428;p39"/>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3.1</a:t>
              </a:r>
              <a:endParaRPr/>
            </a:p>
          </p:txBody>
        </p:sp>
        <p:cxnSp>
          <p:nvCxnSpPr>
            <p:cNvPr id="429" name="Google Shape;429;p39"/>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430" name="Google Shape;430;p39"/>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431" name="Google Shape;431;p39"/>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432" name="Google Shape;432;p39"/>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433" name="Google Shape;433;p39"/>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0"/>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39" name="Google Shape;439;p4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DEFINITIONS</a:t>
            </a:r>
            <a:endParaRPr b="1" sz="7200">
              <a:latin typeface="Montserrat"/>
              <a:ea typeface="Montserrat"/>
              <a:cs typeface="Montserrat"/>
              <a:sym typeface="Montserrat"/>
            </a:endParaRPr>
          </a:p>
        </p:txBody>
      </p:sp>
      <p:sp>
        <p:nvSpPr>
          <p:cNvPr id="440" name="Google Shape;440;p40"/>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QUICK REVIEW</a:t>
            </a:r>
            <a:endParaRPr b="1" sz="4500">
              <a:latin typeface="Proxima Nova"/>
              <a:ea typeface="Proxima Nova"/>
              <a:cs typeface="Proxima Nova"/>
              <a:sym typeface="Proxima Nova"/>
            </a:endParaRPr>
          </a:p>
        </p:txBody>
      </p:sp>
      <p:sp>
        <p:nvSpPr>
          <p:cNvPr id="441" name="Google Shape;441;p40"/>
          <p:cNvSpPr txBox="1"/>
          <p:nvPr/>
        </p:nvSpPr>
        <p:spPr>
          <a:xfrm>
            <a:off x="1600150" y="3290625"/>
            <a:ext cx="18868200" cy="8329500"/>
          </a:xfrm>
          <a:prstGeom prst="rect">
            <a:avLst/>
          </a:prstGeom>
          <a:noFill/>
          <a:ln>
            <a:noFill/>
          </a:ln>
        </p:spPr>
        <p:txBody>
          <a:bodyPr anchorCtr="0" anchor="t" bIns="91425" lIns="91425" spcFirstLastPara="1" rIns="91425" wrap="square" tIns="91425">
            <a:noAutofit/>
          </a:bodyPr>
          <a:lstStyle/>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Cryptocurrency:</a:t>
            </a:r>
            <a:r>
              <a:rPr lang="en-US" sz="4800">
                <a:latin typeface="Proxima Nova"/>
                <a:ea typeface="Proxima Nova"/>
                <a:cs typeface="Proxima Nova"/>
                <a:sym typeface="Proxima Nova"/>
              </a:rPr>
              <a:t> A form of currency that’s stored completely digitally, and isn’t issued by a central authority. Made secure with cryptography, distributed consensus, and economic incentive alignment.</a:t>
            </a:r>
            <a:endParaRPr sz="4800">
              <a:latin typeface="Proxima Nova"/>
              <a:ea typeface="Proxima Nova"/>
              <a:cs typeface="Proxima Nova"/>
              <a:sym typeface="Proxima Nova"/>
            </a:endParaRPr>
          </a:p>
          <a:p>
            <a:pPr indent="-533400" lvl="1" marL="1371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Bitcoin is a cryptocurrency.</a:t>
            </a:r>
            <a:endParaRPr sz="4800">
              <a:latin typeface="Proxima Nova"/>
              <a:ea typeface="Proxima Nova"/>
              <a:cs typeface="Proxima Nova"/>
              <a:sym typeface="Proxima Nova"/>
            </a:endParaRPr>
          </a:p>
          <a:p>
            <a:pPr indent="0" lvl="0" marL="137160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Blockchain:</a:t>
            </a:r>
            <a:r>
              <a:rPr lang="en-US" sz="4800">
                <a:latin typeface="Proxima Nova"/>
                <a:ea typeface="Proxima Nova"/>
                <a:cs typeface="Proxima Nova"/>
                <a:sym typeface="Proxima Nova"/>
              </a:rPr>
              <a:t> The data structure used to enable decentralized cryptocurrencies. Stores information in a way that allows multiple parties to agree upon the data and access it without having to trust one another. </a:t>
            </a:r>
            <a:endParaRPr sz="4800">
              <a:latin typeface="Proxima Nova"/>
              <a:ea typeface="Proxima Nova"/>
              <a:cs typeface="Proxima Nova"/>
              <a:sym typeface="Proxima Nova"/>
            </a:endParaRPr>
          </a:p>
          <a:p>
            <a:pPr indent="-533400" lvl="1" marL="1371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Cryptocurrencies are a use case of Blockchain. The data stored is the transfers of money.</a:t>
            </a:r>
            <a:endParaRPr sz="4800">
              <a:latin typeface="Proxima Nova"/>
              <a:ea typeface="Proxima Nova"/>
              <a:cs typeface="Proxima Nova"/>
              <a:sym typeface="Proxima Nova"/>
            </a:endParaRPr>
          </a:p>
          <a:p>
            <a:pPr indent="0" lvl="0" marL="0" marR="0" rtl="0" algn="l">
              <a:lnSpc>
                <a:spcPct val="115000"/>
              </a:lnSpc>
              <a:spcBef>
                <a:spcPts val="0"/>
              </a:spcBef>
              <a:spcAft>
                <a:spcPts val="0"/>
              </a:spcAft>
              <a:buClr>
                <a:schemeClr val="dk2"/>
              </a:buClr>
              <a:buSzPts val="1100"/>
              <a:buFont typeface="Arial"/>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pic>
        <p:nvPicPr>
          <p:cNvPr id="442" name="Google Shape;442;p40"/>
          <p:cNvPicPr preferRelativeResize="0"/>
          <p:nvPr/>
        </p:nvPicPr>
        <p:blipFill>
          <a:blip r:embed="rId3">
            <a:alphaModFix/>
          </a:blip>
          <a:stretch>
            <a:fillRect/>
          </a:stretch>
        </p:blipFill>
        <p:spPr>
          <a:xfrm>
            <a:off x="20943350" y="1502550"/>
            <a:ext cx="2927100" cy="101175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p41"/>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48" name="Google Shape;448;p4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BLOCKCHAIN OVERVIEW</a:t>
            </a:r>
            <a:endParaRPr b="1" sz="7200">
              <a:latin typeface="Montserrat"/>
              <a:ea typeface="Montserrat"/>
              <a:cs typeface="Montserrat"/>
              <a:sym typeface="Montserrat"/>
            </a:endParaRPr>
          </a:p>
        </p:txBody>
      </p:sp>
      <p:sp>
        <p:nvSpPr>
          <p:cNvPr id="449" name="Google Shape;449;p41"/>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CHARACTERISTICS</a:t>
            </a:r>
            <a:endParaRPr b="1" sz="4500">
              <a:latin typeface="Proxima Nova"/>
              <a:ea typeface="Proxima Nova"/>
              <a:cs typeface="Proxima Nova"/>
              <a:sym typeface="Proxima Nova"/>
            </a:endParaRPr>
          </a:p>
        </p:txBody>
      </p:sp>
      <p:sp>
        <p:nvSpPr>
          <p:cNvPr id="450" name="Google Shape;450;p41"/>
          <p:cNvSpPr txBox="1"/>
          <p:nvPr/>
        </p:nvSpPr>
        <p:spPr>
          <a:xfrm>
            <a:off x="1600150" y="3290625"/>
            <a:ext cx="16995900" cy="8329500"/>
          </a:xfrm>
          <a:prstGeom prst="rect">
            <a:avLst/>
          </a:prstGeom>
          <a:noFill/>
          <a:ln>
            <a:noFill/>
          </a:ln>
        </p:spPr>
        <p:txBody>
          <a:bodyPr anchorCtr="0" anchor="t" bIns="91425" lIns="91425" spcFirstLastPara="1" rIns="91425" wrap="square" tIns="91425">
            <a:noAutofit/>
          </a:bodyPr>
          <a:lstStyle/>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Decentralization: </a:t>
            </a:r>
            <a:r>
              <a:rPr lang="en-US" sz="4800">
                <a:latin typeface="Proxima Nova"/>
                <a:ea typeface="Proxima Nova"/>
                <a:cs typeface="Proxima Nova"/>
                <a:sym typeface="Proxima Nova"/>
              </a:rPr>
              <a:t>Communal consensus, rather than one party’s decision, dictates who gets to access or update the blockchain. No user / entity on the blockchain has greater privileges than another.</a:t>
            </a:r>
            <a:endParaRPr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Immutability: </a:t>
            </a:r>
            <a:r>
              <a:rPr lang="en-US" sz="4800">
                <a:latin typeface="Proxima Nova"/>
                <a:ea typeface="Proxima Nova"/>
                <a:cs typeface="Proxima Nova"/>
                <a:sym typeface="Proxima Nova"/>
              </a:rPr>
              <a:t>Information committed to the blockchain cannot be removed.</a:t>
            </a:r>
            <a:endParaRPr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Ta</a:t>
            </a:r>
            <a:r>
              <a:rPr b="1" lang="en-US" sz="4800">
                <a:latin typeface="Proxima Nova"/>
                <a:ea typeface="Proxima Nova"/>
                <a:cs typeface="Proxima Nova"/>
                <a:sym typeface="Proxima Nova"/>
              </a:rPr>
              <a:t>m</a:t>
            </a:r>
            <a:r>
              <a:rPr b="1" lang="en-US" sz="4800">
                <a:latin typeface="Proxima Nova"/>
                <a:ea typeface="Proxima Nova"/>
                <a:cs typeface="Proxima Nova"/>
                <a:sym typeface="Proxima Nova"/>
              </a:rPr>
              <a:t>per-evidence:</a:t>
            </a:r>
            <a:r>
              <a:rPr lang="en-US" sz="4800">
                <a:latin typeface="Proxima Nova"/>
                <a:ea typeface="Proxima Nova"/>
                <a:cs typeface="Proxima Nova"/>
                <a:sym typeface="Proxima Nova"/>
              </a:rPr>
              <a:t> It’s immediately obvious if data stored on the blockchain has been tampered with.</a:t>
            </a:r>
            <a:endParaRPr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451" name="Google Shape;451;p41"/>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42"/>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57" name="Google Shape;457;p42"/>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BLOCKCHAIN OVERVIEW</a:t>
            </a:r>
            <a:endParaRPr b="1" sz="7200">
              <a:latin typeface="Montserrat"/>
              <a:ea typeface="Montserrat"/>
              <a:cs typeface="Montserrat"/>
              <a:sym typeface="Montserrat"/>
            </a:endParaRPr>
          </a:p>
        </p:txBody>
      </p:sp>
      <p:sp>
        <p:nvSpPr>
          <p:cNvPr id="458" name="Google Shape;458;p42"/>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CONSENSUS</a:t>
            </a:r>
            <a:endParaRPr b="1" sz="4500">
              <a:latin typeface="Proxima Nova"/>
              <a:ea typeface="Proxima Nova"/>
              <a:cs typeface="Proxima Nova"/>
              <a:sym typeface="Proxima Nova"/>
            </a:endParaRPr>
          </a:p>
        </p:txBody>
      </p:sp>
      <p:sp>
        <p:nvSpPr>
          <p:cNvPr id="459" name="Google Shape;459;p42"/>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Nakamoto Consensus: </a:t>
            </a:r>
            <a:r>
              <a:rPr lang="en-US" sz="4800">
                <a:latin typeface="Proxima Nova"/>
                <a:ea typeface="Proxima Nova"/>
                <a:cs typeface="Proxima Nova"/>
                <a:sym typeface="Proxima Nova"/>
              </a:rPr>
              <a:t>to add to the blockchain, one has to </a:t>
            </a:r>
            <a:r>
              <a:rPr lang="en-US" sz="4800">
                <a:latin typeface="Proxima Nova"/>
                <a:ea typeface="Proxima Nova"/>
                <a:cs typeface="Proxima Nova"/>
                <a:sym typeface="Proxima Nova"/>
              </a:rPr>
              <a:t>provably</a:t>
            </a:r>
            <a:r>
              <a:rPr lang="en-US" sz="4800">
                <a:latin typeface="Proxima Nova"/>
                <a:ea typeface="Proxima Nova"/>
                <a:cs typeface="Proxima Nova"/>
                <a:sym typeface="Proxima Nova"/>
              </a:rPr>
              <a:t> spend resources.</a:t>
            </a:r>
            <a:endParaRPr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533400" lvl="0" marL="4572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Choice of the resource to expend differentiates the different consensus mechanisms. </a:t>
            </a:r>
            <a:endParaRPr sz="4800">
              <a:latin typeface="Proxima Nova"/>
              <a:ea typeface="Proxima Nova"/>
              <a:cs typeface="Proxima Nova"/>
              <a:sym typeface="Proxima Nova"/>
            </a:endParaRPr>
          </a:p>
          <a:p>
            <a:pPr indent="-533400" lvl="1" marL="1371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Proof of Work: computational power, electricity </a:t>
            </a:r>
            <a:endParaRPr sz="4800">
              <a:latin typeface="Proxima Nova"/>
              <a:ea typeface="Proxima Nova"/>
              <a:cs typeface="Proxima Nova"/>
              <a:sym typeface="Proxima Nova"/>
            </a:endParaRPr>
          </a:p>
          <a:p>
            <a:pPr indent="-533400" lvl="1" marL="1371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Proof of Stake: the network’s token</a:t>
            </a:r>
            <a:endParaRPr sz="4800">
              <a:latin typeface="Proxima Nova"/>
              <a:ea typeface="Proxima Nova"/>
              <a:cs typeface="Proxima Nova"/>
              <a:sym typeface="Proxima Nova"/>
            </a:endParaRPr>
          </a:p>
          <a:p>
            <a:pPr indent="0" lvl="0" marL="13716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533400" lvl="0" marL="4572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Expending more resources increases your chance of writing the next block. Bad actors are de-incentivized to act maliciously due to the cost of doing so.</a:t>
            </a:r>
            <a:endParaRPr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460" name="Google Shape;460;p42"/>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4" name="Shape 464"/>
        <p:cNvGrpSpPr/>
        <p:nvPr/>
      </p:nvGrpSpPr>
      <p:grpSpPr>
        <a:xfrm>
          <a:off x="0" y="0"/>
          <a:ext cx="0" cy="0"/>
          <a:chOff x="0" y="0"/>
          <a:chExt cx="0" cy="0"/>
        </a:xfrm>
      </p:grpSpPr>
      <p:sp>
        <p:nvSpPr>
          <p:cNvPr id="465" name="Google Shape;465;p43"/>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466" name="Google Shape;466;p4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BLOCKCHAIN OVERVIEW</a:t>
            </a:r>
            <a:endParaRPr b="1" sz="7200">
              <a:latin typeface="Montserrat"/>
              <a:ea typeface="Montserrat"/>
              <a:cs typeface="Montserrat"/>
              <a:sym typeface="Montserrat"/>
            </a:endParaRPr>
          </a:p>
        </p:txBody>
      </p:sp>
      <p:sp>
        <p:nvSpPr>
          <p:cNvPr id="467" name="Google Shape;467;p43"/>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MINING</a:t>
            </a:r>
            <a:endParaRPr b="1" sz="4500">
              <a:latin typeface="Proxima Nova"/>
              <a:ea typeface="Proxima Nova"/>
              <a:cs typeface="Proxima Nova"/>
              <a:sym typeface="Proxima Nova"/>
            </a:endParaRPr>
          </a:p>
        </p:txBody>
      </p:sp>
      <p:sp>
        <p:nvSpPr>
          <p:cNvPr id="468" name="Google Shape;468;p43"/>
          <p:cNvSpPr txBox="1"/>
          <p:nvPr/>
        </p:nvSpPr>
        <p:spPr>
          <a:xfrm>
            <a:off x="1600150" y="3082800"/>
            <a:ext cx="22437600" cy="8329500"/>
          </a:xfrm>
          <a:prstGeom prst="rect">
            <a:avLst/>
          </a:prstGeom>
          <a:noFill/>
          <a:ln>
            <a:noFill/>
          </a:ln>
        </p:spPr>
        <p:txBody>
          <a:bodyPr anchorCtr="0" anchor="t" bIns="91425" lIns="91425" spcFirstLastPara="1" rIns="91425" wrap="square" tIns="91425">
            <a:noAutofit/>
          </a:bodyPr>
          <a:lstStyle/>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Proof of Work:</a:t>
            </a:r>
            <a:endParaRPr b="1"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To prove work, miners must create a block that hashes to a </a:t>
            </a:r>
            <a:r>
              <a:rPr b="1" lang="en-US" sz="4800">
                <a:latin typeface="Proxima Nova"/>
                <a:ea typeface="Proxima Nova"/>
                <a:cs typeface="Proxima Nova"/>
                <a:sym typeface="Proxima Nova"/>
              </a:rPr>
              <a:t>small hash value</a:t>
            </a:r>
            <a:r>
              <a:rPr lang="en-US" sz="4800">
                <a:latin typeface="Proxima Nova"/>
                <a:ea typeface="Proxima Nova"/>
                <a:cs typeface="Proxima Nova"/>
                <a:sym typeface="Proxima Nova"/>
              </a:rPr>
              <a:t>.</a:t>
            </a:r>
            <a:endParaRPr sz="4800">
              <a:latin typeface="Proxima Nova"/>
              <a:ea typeface="Proxima Nova"/>
              <a:cs typeface="Proxima Nova"/>
              <a:sym typeface="Proxima Nova"/>
            </a:endParaRPr>
          </a:p>
          <a:p>
            <a:pPr indent="-533400" lvl="2" marL="1371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Small hash value = “certain number of zeros in front of it”</a:t>
            </a:r>
            <a:endParaRPr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To change the hash of the block, miners adjust a number called the ‘nonce’ in the block’s header</a:t>
            </a:r>
            <a:endParaRPr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Likelihood</a:t>
            </a:r>
            <a:r>
              <a:rPr lang="en-US" sz="4800">
                <a:latin typeface="Proxima Nova"/>
                <a:ea typeface="Proxima Nova"/>
                <a:cs typeface="Proxima Nova"/>
                <a:sym typeface="Proxima Nova"/>
              </a:rPr>
              <a:t> of finding a block increases with ability to check more hashes</a:t>
            </a:r>
            <a:endParaRPr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533400" lvl="0" marL="4572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Proof of Stake:</a:t>
            </a:r>
            <a:endParaRPr b="1"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Validators deposit a ‘stake’ of coins into a contract on the blockchain. Validators are chosen randomly to create the next block.</a:t>
            </a:r>
            <a:endParaRPr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Malicious behavior will cause the validator to be ‘slashed’- their stake burned.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469" name="Google Shape;469;p43"/>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4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475" name="Google Shape;475;p44"/>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476" name="Google Shape;476;p44"/>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roxima Nova"/>
              <a:buChar char="●"/>
            </a:pPr>
            <a:r>
              <a:rPr lang="en-US" sz="4800">
                <a:solidFill>
                  <a:schemeClr val="dk2"/>
                </a:solidFill>
                <a:latin typeface="Poppins"/>
                <a:ea typeface="Poppins"/>
                <a:cs typeface="Poppins"/>
                <a:sym typeface="Poppins"/>
              </a:rPr>
              <a:t>Alice wants to send some of her Bitcoin to Bob.</a:t>
            </a:r>
            <a:endParaRPr sz="4800">
              <a:solidFill>
                <a:schemeClr val="dk2"/>
              </a:solidFill>
              <a:latin typeface="Poppins"/>
              <a:ea typeface="Poppins"/>
              <a:cs typeface="Poppins"/>
              <a:sym typeface="Poppins"/>
            </a:endParaRPr>
          </a:p>
          <a:p>
            <a:pPr indent="0" lvl="0" marL="12192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Alice creates a transaction that sends Bob some bitcoin.</a:t>
            </a:r>
            <a:endParaRPr sz="4800">
              <a:solidFill>
                <a:schemeClr val="dk2"/>
              </a:solidFill>
              <a:latin typeface="Poppins"/>
              <a:ea typeface="Poppins"/>
              <a:cs typeface="Poppins"/>
              <a:sym typeface="Poppins"/>
            </a:endParaRPr>
          </a:p>
          <a:p>
            <a:pPr indent="0" lvl="0" marL="12192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Alice submits this transaction to the “mempool”- where all pending transactions are held.</a:t>
            </a:r>
            <a:endParaRPr sz="4800">
              <a:solidFill>
                <a:schemeClr val="dk2"/>
              </a:solidFill>
              <a:latin typeface="Poppins"/>
              <a:ea typeface="Poppins"/>
              <a:cs typeface="Poppins"/>
              <a:sym typeface="Poppins"/>
            </a:endParaRPr>
          </a:p>
          <a:p>
            <a:pPr indent="0" lvl="0" marL="12192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Hundreds of thousands of miners in the world pick up transactions from the mempool and start mining for the next block</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477" name="Google Shape;477;p44"/>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1" name="Shape 481"/>
        <p:cNvGrpSpPr/>
        <p:nvPr/>
      </p:nvGrpSpPr>
      <p:grpSpPr>
        <a:xfrm>
          <a:off x="0" y="0"/>
          <a:ext cx="0" cy="0"/>
          <a:chOff x="0" y="0"/>
          <a:chExt cx="0" cy="0"/>
        </a:xfrm>
      </p:grpSpPr>
      <p:sp>
        <p:nvSpPr>
          <p:cNvPr id="482" name="Google Shape;482;p4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483" name="Google Shape;483;p45"/>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chemeClr val="dk2"/>
                </a:solidFill>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484" name="Google Shape;484;p45"/>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One of these miners finds a valid nonce, and propagates the completed block to the rest of the network.</a:t>
            </a:r>
            <a:endParaRPr sz="4800">
              <a:solidFill>
                <a:schemeClr val="dk2"/>
              </a:solidFill>
              <a:latin typeface="Poppins"/>
              <a:ea typeface="Poppins"/>
              <a:cs typeface="Poppins"/>
              <a:sym typeface="Poppins"/>
            </a:endParaRPr>
          </a:p>
          <a:p>
            <a:pPr indent="0" lvl="0" marL="12192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Hundreds of thousands of nodes on the network verify that all the transactions included in the block are legitimate, and that the block is legitimate</a:t>
            </a:r>
            <a:endParaRPr sz="4800">
              <a:solidFill>
                <a:schemeClr val="dk2"/>
              </a:solidFill>
              <a:latin typeface="Poppins"/>
              <a:ea typeface="Poppins"/>
              <a:cs typeface="Poppins"/>
              <a:sym typeface="Poppins"/>
            </a:endParaRPr>
          </a:p>
          <a:p>
            <a:pPr indent="0" lvl="0" marL="12192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Once nodes have verified the block, they will expect miners to submit the next block as having been built on top of this most recent one. </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485" name="Google Shape;485;p45"/>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9" name="Shape 489"/>
        <p:cNvGrpSpPr/>
        <p:nvPr/>
      </p:nvGrpSpPr>
      <p:grpSpPr>
        <a:xfrm>
          <a:off x="0" y="0"/>
          <a:ext cx="0" cy="0"/>
          <a:chOff x="0" y="0"/>
          <a:chExt cx="0" cy="0"/>
        </a:xfrm>
      </p:grpSpPr>
      <p:sp>
        <p:nvSpPr>
          <p:cNvPr id="490" name="Google Shape;490;p4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491" name="Google Shape;491;p46"/>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chemeClr val="dk2"/>
                </a:solidFill>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492" name="Google Shape;492;p46"/>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As soon as the block containing Alice’s transaction is confirmed, she knows that her TX has been accepted. But she cannot trust that it is final yet.</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There’s still a chance that a different block that was made at the same time or earlier has not been propagated fully yet. </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When a node receives a block that ‘forks’ from the chain that the node has, the node will accept the longest fork.</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493" name="Google Shape;493;p46"/>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7" name="Shape 497"/>
        <p:cNvGrpSpPr/>
        <p:nvPr/>
      </p:nvGrpSpPr>
      <p:grpSpPr>
        <a:xfrm>
          <a:off x="0" y="0"/>
          <a:ext cx="0" cy="0"/>
          <a:chOff x="0" y="0"/>
          <a:chExt cx="0" cy="0"/>
        </a:xfrm>
      </p:grpSpPr>
      <p:sp>
        <p:nvSpPr>
          <p:cNvPr id="498" name="Google Shape;498;p4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499" name="Google Shape;499;p47"/>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chemeClr val="dk2"/>
                </a:solidFill>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500" name="Google Shape;500;p47"/>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When a node receives a block that ‘forks’ from the chain that the node has, the node will accept the </a:t>
            </a:r>
            <a:r>
              <a:rPr lang="en-US" sz="4800">
                <a:solidFill>
                  <a:schemeClr val="dk2"/>
                </a:solidFill>
                <a:highlight>
                  <a:schemeClr val="accent2"/>
                </a:highlight>
                <a:latin typeface="Poppins"/>
                <a:ea typeface="Poppins"/>
                <a:cs typeface="Poppins"/>
                <a:sym typeface="Poppins"/>
              </a:rPr>
              <a:t>longest fork</a:t>
            </a:r>
            <a:r>
              <a:rPr lang="en-US" sz="4800">
                <a:solidFill>
                  <a:schemeClr val="dk2"/>
                </a:solidFill>
                <a:latin typeface="Poppins"/>
                <a:ea typeface="Poppins"/>
                <a:cs typeface="Poppins"/>
                <a:sym typeface="Poppins"/>
              </a:rPr>
              <a:t>.</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501" name="Google Shape;501;p47"/>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
        <p:nvSpPr>
          <p:cNvPr id="502" name="Google Shape;502;p47"/>
          <p:cNvSpPr/>
          <p:nvPr/>
        </p:nvSpPr>
        <p:spPr>
          <a:xfrm>
            <a:off x="7434206"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3" name="Google Shape;503;p47"/>
          <p:cNvSpPr/>
          <p:nvPr/>
        </p:nvSpPr>
        <p:spPr>
          <a:xfrm>
            <a:off x="10416738" y="6111013"/>
            <a:ext cx="2044500" cy="1400100"/>
          </a:xfrm>
          <a:prstGeom prst="roundRect">
            <a:avLst>
              <a:gd fmla="val 16667" name="adj"/>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p47"/>
          <p:cNvSpPr/>
          <p:nvPr/>
        </p:nvSpPr>
        <p:spPr>
          <a:xfrm>
            <a:off x="4451674"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47"/>
          <p:cNvSpPr/>
          <p:nvPr/>
        </p:nvSpPr>
        <p:spPr>
          <a:xfrm>
            <a:off x="13399269" y="6111013"/>
            <a:ext cx="2044500" cy="1400100"/>
          </a:xfrm>
          <a:prstGeom prst="roundRect">
            <a:avLst>
              <a:gd fmla="val 16667" name="adj"/>
            </a:avLst>
          </a:prstGeom>
          <a:solidFill>
            <a:srgbClr val="FFFFFF"/>
          </a:solidFill>
          <a:ln cap="flat" cmpd="sng" w="28575">
            <a:solidFill>
              <a:srgbClr val="000000"/>
            </a:solidFill>
            <a:prstDash val="dash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6" name="Google Shape;506;p47"/>
          <p:cNvCxnSpPr>
            <a:stCxn id="502" idx="1"/>
            <a:endCxn id="504" idx="3"/>
          </p:cNvCxnSpPr>
          <p:nvPr/>
        </p:nvCxnSpPr>
        <p:spPr>
          <a:xfrm rot="10800000">
            <a:off x="6496106" y="6811063"/>
            <a:ext cx="938100" cy="0"/>
          </a:xfrm>
          <a:prstGeom prst="straightConnector1">
            <a:avLst/>
          </a:prstGeom>
          <a:noFill/>
          <a:ln cap="flat" cmpd="sng" w="28575">
            <a:solidFill>
              <a:srgbClr val="000000"/>
            </a:solidFill>
            <a:prstDash val="solid"/>
            <a:round/>
            <a:headEnd len="med" w="med" type="none"/>
            <a:tailEnd len="med" w="med" type="stealth"/>
          </a:ln>
        </p:spPr>
      </p:cxnSp>
      <p:cxnSp>
        <p:nvCxnSpPr>
          <p:cNvPr id="507" name="Google Shape;507;p47"/>
          <p:cNvCxnSpPr>
            <a:stCxn id="503" idx="1"/>
            <a:endCxn id="502" idx="3"/>
          </p:cNvCxnSpPr>
          <p:nvPr/>
        </p:nvCxnSpPr>
        <p:spPr>
          <a:xfrm rot="10800000">
            <a:off x="9478638" y="6811063"/>
            <a:ext cx="938100" cy="0"/>
          </a:xfrm>
          <a:prstGeom prst="straightConnector1">
            <a:avLst/>
          </a:prstGeom>
          <a:noFill/>
          <a:ln cap="flat" cmpd="sng" w="28575">
            <a:solidFill>
              <a:srgbClr val="000000"/>
            </a:solidFill>
            <a:prstDash val="solid"/>
            <a:round/>
            <a:headEnd len="med" w="med" type="none"/>
            <a:tailEnd len="med" w="med" type="triangle"/>
          </a:ln>
        </p:spPr>
      </p:cxnSp>
      <p:cxnSp>
        <p:nvCxnSpPr>
          <p:cNvPr id="508" name="Google Shape;508;p47"/>
          <p:cNvCxnSpPr>
            <a:stCxn id="505" idx="1"/>
            <a:endCxn id="503" idx="3"/>
          </p:cNvCxnSpPr>
          <p:nvPr/>
        </p:nvCxnSpPr>
        <p:spPr>
          <a:xfrm rot="10800000">
            <a:off x="12461169" y="6811063"/>
            <a:ext cx="938100" cy="0"/>
          </a:xfrm>
          <a:prstGeom prst="straightConnector1">
            <a:avLst/>
          </a:prstGeom>
          <a:noFill/>
          <a:ln cap="flat" cmpd="sng" w="28575">
            <a:solidFill>
              <a:srgbClr val="000000"/>
            </a:solidFill>
            <a:prstDash val="dash"/>
            <a:round/>
            <a:headEnd len="med" w="med" type="none"/>
            <a:tailEnd len="med" w="med" type="triangle"/>
          </a:ln>
        </p:spPr>
      </p:cxn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2" name="Shape 512"/>
        <p:cNvGrpSpPr/>
        <p:nvPr/>
      </p:nvGrpSpPr>
      <p:grpSpPr>
        <a:xfrm>
          <a:off x="0" y="0"/>
          <a:ext cx="0" cy="0"/>
          <a:chOff x="0" y="0"/>
          <a:chExt cx="0" cy="0"/>
        </a:xfrm>
      </p:grpSpPr>
      <p:sp>
        <p:nvSpPr>
          <p:cNvPr id="513" name="Google Shape;513;p4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514" name="Google Shape;514;p48"/>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chemeClr val="dk2"/>
                </a:solidFill>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515" name="Google Shape;515;p48"/>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When a node receives a block that ‘forks’ from the chain that the node has, the node will accept the </a:t>
            </a:r>
            <a:r>
              <a:rPr lang="en-US" sz="4800">
                <a:solidFill>
                  <a:schemeClr val="dk2"/>
                </a:solidFill>
                <a:highlight>
                  <a:schemeClr val="accent2"/>
                </a:highlight>
                <a:latin typeface="Poppins"/>
                <a:ea typeface="Poppins"/>
                <a:cs typeface="Poppins"/>
                <a:sym typeface="Poppins"/>
              </a:rPr>
              <a:t>longest fork</a:t>
            </a:r>
            <a:r>
              <a:rPr lang="en-US" sz="4800">
                <a:solidFill>
                  <a:schemeClr val="dk2"/>
                </a:solidFill>
                <a:latin typeface="Poppins"/>
                <a:ea typeface="Poppins"/>
                <a:cs typeface="Poppins"/>
                <a:sym typeface="Poppins"/>
              </a:rPr>
              <a:t>.</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516" name="Google Shape;516;p48"/>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
        <p:nvSpPr>
          <p:cNvPr id="517" name="Google Shape;517;p48"/>
          <p:cNvSpPr/>
          <p:nvPr/>
        </p:nvSpPr>
        <p:spPr>
          <a:xfrm>
            <a:off x="7434206"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8" name="Google Shape;518;p48"/>
          <p:cNvSpPr/>
          <p:nvPr/>
        </p:nvSpPr>
        <p:spPr>
          <a:xfrm>
            <a:off x="10416738" y="6111013"/>
            <a:ext cx="2044500" cy="1400100"/>
          </a:xfrm>
          <a:prstGeom prst="roundRect">
            <a:avLst>
              <a:gd fmla="val 16667" name="adj"/>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p48"/>
          <p:cNvSpPr/>
          <p:nvPr/>
        </p:nvSpPr>
        <p:spPr>
          <a:xfrm>
            <a:off x="4451674"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48"/>
          <p:cNvSpPr/>
          <p:nvPr/>
        </p:nvSpPr>
        <p:spPr>
          <a:xfrm>
            <a:off x="13399269" y="6111013"/>
            <a:ext cx="2044500" cy="1400100"/>
          </a:xfrm>
          <a:prstGeom prst="roundRect">
            <a:avLst>
              <a:gd fmla="val 16667" name="adj"/>
            </a:avLst>
          </a:prstGeom>
          <a:solidFill>
            <a:srgbClr val="FFFFFF"/>
          </a:solidFill>
          <a:ln cap="flat" cmpd="sng" w="28575">
            <a:solidFill>
              <a:srgbClr val="000000"/>
            </a:solidFill>
            <a:prstDash val="dash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1" name="Google Shape;521;p48"/>
          <p:cNvSpPr/>
          <p:nvPr/>
        </p:nvSpPr>
        <p:spPr>
          <a:xfrm>
            <a:off x="10416744"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2" name="Google Shape;522;p48"/>
          <p:cNvCxnSpPr>
            <a:stCxn id="517" idx="1"/>
            <a:endCxn id="519" idx="3"/>
          </p:cNvCxnSpPr>
          <p:nvPr/>
        </p:nvCxnSpPr>
        <p:spPr>
          <a:xfrm rot="10800000">
            <a:off x="6496106" y="6811063"/>
            <a:ext cx="938100" cy="0"/>
          </a:xfrm>
          <a:prstGeom prst="straightConnector1">
            <a:avLst/>
          </a:prstGeom>
          <a:noFill/>
          <a:ln cap="flat" cmpd="sng" w="28575">
            <a:solidFill>
              <a:srgbClr val="000000"/>
            </a:solidFill>
            <a:prstDash val="solid"/>
            <a:round/>
            <a:headEnd len="med" w="med" type="none"/>
            <a:tailEnd len="med" w="med" type="stealth"/>
          </a:ln>
        </p:spPr>
      </p:cxnSp>
      <p:cxnSp>
        <p:nvCxnSpPr>
          <p:cNvPr id="523" name="Google Shape;523;p48"/>
          <p:cNvCxnSpPr>
            <a:stCxn id="518" idx="1"/>
            <a:endCxn id="517" idx="3"/>
          </p:cNvCxnSpPr>
          <p:nvPr/>
        </p:nvCxnSpPr>
        <p:spPr>
          <a:xfrm rot="10800000">
            <a:off x="9478638" y="6811063"/>
            <a:ext cx="938100" cy="0"/>
          </a:xfrm>
          <a:prstGeom prst="straightConnector1">
            <a:avLst/>
          </a:prstGeom>
          <a:noFill/>
          <a:ln cap="flat" cmpd="sng" w="28575">
            <a:solidFill>
              <a:srgbClr val="000000"/>
            </a:solidFill>
            <a:prstDash val="solid"/>
            <a:round/>
            <a:headEnd len="med" w="med" type="none"/>
            <a:tailEnd len="med" w="med" type="triangle"/>
          </a:ln>
        </p:spPr>
      </p:cxnSp>
      <p:cxnSp>
        <p:nvCxnSpPr>
          <p:cNvPr id="524" name="Google Shape;524;p48"/>
          <p:cNvCxnSpPr>
            <a:stCxn id="520" idx="1"/>
            <a:endCxn id="518" idx="3"/>
          </p:cNvCxnSpPr>
          <p:nvPr/>
        </p:nvCxnSpPr>
        <p:spPr>
          <a:xfrm rot="10800000">
            <a:off x="12461169" y="6811063"/>
            <a:ext cx="938100" cy="0"/>
          </a:xfrm>
          <a:prstGeom prst="straightConnector1">
            <a:avLst/>
          </a:prstGeom>
          <a:noFill/>
          <a:ln cap="flat" cmpd="sng" w="28575">
            <a:solidFill>
              <a:srgbClr val="000000"/>
            </a:solidFill>
            <a:prstDash val="dash"/>
            <a:round/>
            <a:headEnd len="med" w="med" type="none"/>
            <a:tailEnd len="med" w="med" type="triangle"/>
          </a:ln>
        </p:spPr>
      </p:cxnSp>
      <p:cxnSp>
        <p:nvCxnSpPr>
          <p:cNvPr id="525" name="Google Shape;525;p48"/>
          <p:cNvCxnSpPr>
            <a:stCxn id="521" idx="1"/>
            <a:endCxn id="517" idx="3"/>
          </p:cNvCxnSpPr>
          <p:nvPr/>
        </p:nvCxnSpPr>
        <p:spPr>
          <a:xfrm rot="10800000">
            <a:off x="9478644" y="6811213"/>
            <a:ext cx="938100" cy="1657500"/>
          </a:xfrm>
          <a:prstGeom prst="straightConnector1">
            <a:avLst/>
          </a:prstGeom>
          <a:noFill/>
          <a:ln cap="flat" cmpd="sng" w="28575">
            <a:solidFill>
              <a:srgbClr val="000000"/>
            </a:solidFill>
            <a:prstDash val="solid"/>
            <a:round/>
            <a:headEnd len="med" w="med" type="none"/>
            <a:tailEnd len="med" w="med" type="triangle"/>
          </a:ln>
        </p:spPr>
      </p:cxnSp>
      <p:sp>
        <p:nvSpPr>
          <p:cNvPr id="526" name="Google Shape;526;p48"/>
          <p:cNvSpPr/>
          <p:nvPr/>
        </p:nvSpPr>
        <p:spPr>
          <a:xfrm>
            <a:off x="13521356"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7" name="Google Shape;527;p48"/>
          <p:cNvCxnSpPr>
            <a:stCxn id="526" idx="1"/>
          </p:cNvCxnSpPr>
          <p:nvPr/>
        </p:nvCxnSpPr>
        <p:spPr>
          <a:xfrm rot="10800000">
            <a:off x="12583256" y="8468713"/>
            <a:ext cx="938100" cy="0"/>
          </a:xfrm>
          <a:prstGeom prst="straightConnector1">
            <a:avLst/>
          </a:prstGeom>
          <a:noFill/>
          <a:ln cap="flat" cmpd="sng" w="28575">
            <a:solidFill>
              <a:srgbClr val="000000"/>
            </a:solidFill>
            <a:prstDash val="solid"/>
            <a:round/>
            <a:headEnd len="med" w="med" type="none"/>
            <a:tailEnd len="med" w="med" type="stealth"/>
          </a:ln>
        </p:spPr>
      </p:cxnSp>
      <p:sp>
        <p:nvSpPr>
          <p:cNvPr id="528" name="Google Shape;528;p48"/>
          <p:cNvSpPr/>
          <p:nvPr/>
        </p:nvSpPr>
        <p:spPr>
          <a:xfrm>
            <a:off x="16625956"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29" name="Google Shape;529;p48"/>
          <p:cNvCxnSpPr>
            <a:stCxn id="528" idx="1"/>
          </p:cNvCxnSpPr>
          <p:nvPr/>
        </p:nvCxnSpPr>
        <p:spPr>
          <a:xfrm rot="10800000">
            <a:off x="15687856" y="8468713"/>
            <a:ext cx="938100" cy="0"/>
          </a:xfrm>
          <a:prstGeom prst="straightConnector1">
            <a:avLst/>
          </a:prstGeom>
          <a:noFill/>
          <a:ln cap="flat" cmpd="sng" w="28575">
            <a:solidFill>
              <a:srgbClr val="000000"/>
            </a:solidFill>
            <a:prstDash val="solid"/>
            <a:round/>
            <a:headEnd len="med" w="med" type="none"/>
            <a:tailEnd len="med" w="med" type="stealth"/>
          </a:ln>
        </p:spPr>
      </p:cxn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3" name="Shape 533"/>
        <p:cNvGrpSpPr/>
        <p:nvPr/>
      </p:nvGrpSpPr>
      <p:grpSpPr>
        <a:xfrm>
          <a:off x="0" y="0"/>
          <a:ext cx="0" cy="0"/>
          <a:chOff x="0" y="0"/>
          <a:chExt cx="0" cy="0"/>
        </a:xfrm>
      </p:grpSpPr>
      <p:sp>
        <p:nvSpPr>
          <p:cNvPr id="534" name="Google Shape;534;p4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535" name="Google Shape;535;p49"/>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chemeClr val="dk2"/>
                </a:solidFill>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536" name="Google Shape;536;p49"/>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When a node receives a block that ‘forks’ from the chain that the node has, the node will accept the </a:t>
            </a:r>
            <a:r>
              <a:rPr lang="en-US" sz="4800">
                <a:solidFill>
                  <a:schemeClr val="dk2"/>
                </a:solidFill>
                <a:highlight>
                  <a:schemeClr val="accent2"/>
                </a:highlight>
                <a:latin typeface="Poppins"/>
                <a:ea typeface="Poppins"/>
                <a:cs typeface="Poppins"/>
                <a:sym typeface="Poppins"/>
              </a:rPr>
              <a:t>longest fork</a:t>
            </a:r>
            <a:r>
              <a:rPr lang="en-US" sz="4800">
                <a:solidFill>
                  <a:schemeClr val="dk2"/>
                </a:solidFill>
                <a:latin typeface="Poppins"/>
                <a:ea typeface="Poppins"/>
                <a:cs typeface="Poppins"/>
                <a:sym typeface="Poppins"/>
              </a:rPr>
              <a:t>.</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537" name="Google Shape;537;p49"/>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
        <p:nvSpPr>
          <p:cNvPr id="538" name="Google Shape;538;p49"/>
          <p:cNvSpPr/>
          <p:nvPr/>
        </p:nvSpPr>
        <p:spPr>
          <a:xfrm>
            <a:off x="7434206"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9" name="Google Shape;539;p49"/>
          <p:cNvSpPr/>
          <p:nvPr/>
        </p:nvSpPr>
        <p:spPr>
          <a:xfrm>
            <a:off x="10416738" y="6111013"/>
            <a:ext cx="2044500" cy="1400100"/>
          </a:xfrm>
          <a:prstGeom prst="roundRect">
            <a:avLst>
              <a:gd fmla="val 16667" name="adj"/>
            </a:avLst>
          </a:prstGeom>
          <a:solidFill>
            <a:schemeClr val="accent2"/>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0" name="Google Shape;540;p49"/>
          <p:cNvSpPr/>
          <p:nvPr/>
        </p:nvSpPr>
        <p:spPr>
          <a:xfrm>
            <a:off x="4451674"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p49"/>
          <p:cNvSpPr/>
          <p:nvPr/>
        </p:nvSpPr>
        <p:spPr>
          <a:xfrm>
            <a:off x="13399269" y="6111013"/>
            <a:ext cx="2044500" cy="1400100"/>
          </a:xfrm>
          <a:prstGeom prst="roundRect">
            <a:avLst>
              <a:gd fmla="val 16667" name="adj"/>
            </a:avLst>
          </a:prstGeom>
          <a:solidFill>
            <a:srgbClr val="FFFFFF"/>
          </a:solidFill>
          <a:ln cap="flat" cmpd="sng" w="28575">
            <a:solidFill>
              <a:srgbClr val="000000"/>
            </a:solidFill>
            <a:prstDash val="dash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2" name="Google Shape;542;p49"/>
          <p:cNvSpPr/>
          <p:nvPr/>
        </p:nvSpPr>
        <p:spPr>
          <a:xfrm>
            <a:off x="10416744"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3" name="Google Shape;543;p49"/>
          <p:cNvCxnSpPr>
            <a:stCxn id="538" idx="1"/>
            <a:endCxn id="540" idx="3"/>
          </p:cNvCxnSpPr>
          <p:nvPr/>
        </p:nvCxnSpPr>
        <p:spPr>
          <a:xfrm rot="10800000">
            <a:off x="6496106" y="6811063"/>
            <a:ext cx="938100" cy="0"/>
          </a:xfrm>
          <a:prstGeom prst="straightConnector1">
            <a:avLst/>
          </a:prstGeom>
          <a:noFill/>
          <a:ln cap="flat" cmpd="sng" w="28575">
            <a:solidFill>
              <a:srgbClr val="000000"/>
            </a:solidFill>
            <a:prstDash val="solid"/>
            <a:round/>
            <a:headEnd len="med" w="med" type="none"/>
            <a:tailEnd len="med" w="med" type="stealth"/>
          </a:ln>
        </p:spPr>
      </p:cxnSp>
      <p:cxnSp>
        <p:nvCxnSpPr>
          <p:cNvPr id="544" name="Google Shape;544;p49"/>
          <p:cNvCxnSpPr>
            <a:stCxn id="539" idx="1"/>
            <a:endCxn id="538" idx="3"/>
          </p:cNvCxnSpPr>
          <p:nvPr/>
        </p:nvCxnSpPr>
        <p:spPr>
          <a:xfrm rot="10800000">
            <a:off x="9478638" y="6811063"/>
            <a:ext cx="938100" cy="0"/>
          </a:xfrm>
          <a:prstGeom prst="straightConnector1">
            <a:avLst/>
          </a:prstGeom>
          <a:noFill/>
          <a:ln cap="flat" cmpd="sng" w="28575">
            <a:solidFill>
              <a:srgbClr val="000000"/>
            </a:solidFill>
            <a:prstDash val="solid"/>
            <a:round/>
            <a:headEnd len="med" w="med" type="none"/>
            <a:tailEnd len="med" w="med" type="triangle"/>
          </a:ln>
        </p:spPr>
      </p:cxnSp>
      <p:cxnSp>
        <p:nvCxnSpPr>
          <p:cNvPr id="545" name="Google Shape;545;p49"/>
          <p:cNvCxnSpPr>
            <a:stCxn id="541" idx="1"/>
            <a:endCxn id="539" idx="3"/>
          </p:cNvCxnSpPr>
          <p:nvPr/>
        </p:nvCxnSpPr>
        <p:spPr>
          <a:xfrm rot="10800000">
            <a:off x="12461169" y="6811063"/>
            <a:ext cx="938100" cy="0"/>
          </a:xfrm>
          <a:prstGeom prst="straightConnector1">
            <a:avLst/>
          </a:prstGeom>
          <a:noFill/>
          <a:ln cap="flat" cmpd="sng" w="28575">
            <a:solidFill>
              <a:srgbClr val="000000"/>
            </a:solidFill>
            <a:prstDash val="dash"/>
            <a:round/>
            <a:headEnd len="med" w="med" type="none"/>
            <a:tailEnd len="med" w="med" type="triangle"/>
          </a:ln>
        </p:spPr>
      </p:cxnSp>
      <p:cxnSp>
        <p:nvCxnSpPr>
          <p:cNvPr id="546" name="Google Shape;546;p49"/>
          <p:cNvCxnSpPr>
            <a:stCxn id="542" idx="1"/>
            <a:endCxn id="538" idx="3"/>
          </p:cNvCxnSpPr>
          <p:nvPr/>
        </p:nvCxnSpPr>
        <p:spPr>
          <a:xfrm rot="10800000">
            <a:off x="9478644" y="6811213"/>
            <a:ext cx="938100" cy="1657500"/>
          </a:xfrm>
          <a:prstGeom prst="straightConnector1">
            <a:avLst/>
          </a:prstGeom>
          <a:noFill/>
          <a:ln cap="flat" cmpd="sng" w="28575">
            <a:solidFill>
              <a:srgbClr val="000000"/>
            </a:solidFill>
            <a:prstDash val="solid"/>
            <a:round/>
            <a:headEnd len="med" w="med" type="none"/>
            <a:tailEnd len="med" w="med" type="triangle"/>
          </a:ln>
        </p:spPr>
      </p:cxnSp>
      <p:sp>
        <p:nvSpPr>
          <p:cNvPr id="547" name="Google Shape;547;p49"/>
          <p:cNvSpPr/>
          <p:nvPr/>
        </p:nvSpPr>
        <p:spPr>
          <a:xfrm>
            <a:off x="13521356"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48" name="Google Shape;548;p49"/>
          <p:cNvCxnSpPr>
            <a:stCxn id="547" idx="1"/>
          </p:cNvCxnSpPr>
          <p:nvPr/>
        </p:nvCxnSpPr>
        <p:spPr>
          <a:xfrm rot="10800000">
            <a:off x="12583256" y="8468713"/>
            <a:ext cx="938100" cy="0"/>
          </a:xfrm>
          <a:prstGeom prst="straightConnector1">
            <a:avLst/>
          </a:prstGeom>
          <a:noFill/>
          <a:ln cap="flat" cmpd="sng" w="28575">
            <a:solidFill>
              <a:srgbClr val="000000"/>
            </a:solidFill>
            <a:prstDash val="solid"/>
            <a:round/>
            <a:headEnd len="med" w="med" type="none"/>
            <a:tailEnd len="med" w="med" type="stealth"/>
          </a:ln>
        </p:spPr>
      </p:cxnSp>
      <p:sp>
        <p:nvSpPr>
          <p:cNvPr id="549" name="Google Shape;549;p49"/>
          <p:cNvSpPr/>
          <p:nvPr/>
        </p:nvSpPr>
        <p:spPr>
          <a:xfrm>
            <a:off x="16625956"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50" name="Google Shape;550;p49"/>
          <p:cNvCxnSpPr>
            <a:stCxn id="549" idx="1"/>
          </p:cNvCxnSpPr>
          <p:nvPr/>
        </p:nvCxnSpPr>
        <p:spPr>
          <a:xfrm rot="10800000">
            <a:off x="15687856" y="8468713"/>
            <a:ext cx="938100" cy="0"/>
          </a:xfrm>
          <a:prstGeom prst="straightConnector1">
            <a:avLst/>
          </a:prstGeom>
          <a:noFill/>
          <a:ln cap="flat" cmpd="sng" w="28575">
            <a:solidFill>
              <a:srgbClr val="000000"/>
            </a:solidFill>
            <a:prstDash val="solid"/>
            <a:round/>
            <a:headEnd len="med" w="med" type="none"/>
            <a:tailEnd len="med" w="med" type="stealth"/>
          </a:ln>
        </p:spPr>
      </p:cxnSp>
      <p:sp>
        <p:nvSpPr>
          <p:cNvPr id="551" name="Google Shape;551;p49"/>
          <p:cNvSpPr txBox="1"/>
          <p:nvPr/>
        </p:nvSpPr>
        <p:spPr>
          <a:xfrm>
            <a:off x="1600150" y="10219775"/>
            <a:ext cx="21668100" cy="19251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The longest work represents the chain with the </a:t>
            </a:r>
            <a:r>
              <a:rPr lang="en-US" sz="4800">
                <a:solidFill>
                  <a:schemeClr val="dk2"/>
                </a:solidFill>
                <a:highlight>
                  <a:schemeClr val="accent2"/>
                </a:highlight>
                <a:latin typeface="Poppins"/>
                <a:ea typeface="Poppins"/>
                <a:cs typeface="Poppins"/>
                <a:sym typeface="Poppins"/>
              </a:rPr>
              <a:t>most work</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5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557" name="Google Shape;557;p50"/>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chemeClr val="dk2"/>
                </a:solidFill>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558" name="Google Shape;558;p50"/>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When a node receives a block that ‘forks’ from the chain that the node has, the node will accept the </a:t>
            </a:r>
            <a:r>
              <a:rPr lang="en-US" sz="4800">
                <a:solidFill>
                  <a:schemeClr val="dk2"/>
                </a:solidFill>
                <a:highlight>
                  <a:schemeClr val="accent2"/>
                </a:highlight>
                <a:latin typeface="Poppins"/>
                <a:ea typeface="Poppins"/>
                <a:cs typeface="Poppins"/>
                <a:sym typeface="Poppins"/>
              </a:rPr>
              <a:t>longest fork</a:t>
            </a:r>
            <a:r>
              <a:rPr lang="en-US" sz="4800">
                <a:solidFill>
                  <a:schemeClr val="dk2"/>
                </a:solidFill>
                <a:latin typeface="Poppins"/>
                <a:ea typeface="Poppins"/>
                <a:cs typeface="Poppins"/>
                <a:sym typeface="Poppins"/>
              </a:rPr>
              <a:t>.</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559" name="Google Shape;559;p50"/>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
        <p:nvSpPr>
          <p:cNvPr id="560" name="Google Shape;560;p50"/>
          <p:cNvSpPr/>
          <p:nvPr/>
        </p:nvSpPr>
        <p:spPr>
          <a:xfrm>
            <a:off x="7434206"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1" name="Google Shape;561;p50"/>
          <p:cNvSpPr/>
          <p:nvPr/>
        </p:nvSpPr>
        <p:spPr>
          <a:xfrm>
            <a:off x="10416738" y="6111013"/>
            <a:ext cx="2044500" cy="1400100"/>
          </a:xfrm>
          <a:prstGeom prst="roundRect">
            <a:avLst>
              <a:gd fmla="val 16667" name="adj"/>
            </a:avLst>
          </a:prstGeom>
          <a:solidFill>
            <a:srgbClr val="FF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2" name="Google Shape;562;p50"/>
          <p:cNvSpPr/>
          <p:nvPr/>
        </p:nvSpPr>
        <p:spPr>
          <a:xfrm>
            <a:off x="4451674" y="6111013"/>
            <a:ext cx="2044500" cy="1400100"/>
          </a:xfrm>
          <a:prstGeom prst="roundRect">
            <a:avLst>
              <a:gd fmla="val 16667" name="adj"/>
            </a:avLst>
          </a:prstGeom>
          <a:solidFill>
            <a:srgbClr val="69A84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63" name="Google Shape;563;p50"/>
          <p:cNvSpPr/>
          <p:nvPr/>
        </p:nvSpPr>
        <p:spPr>
          <a:xfrm>
            <a:off x="10416744"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4" name="Google Shape;564;p50"/>
          <p:cNvCxnSpPr>
            <a:stCxn id="560" idx="1"/>
            <a:endCxn id="562" idx="3"/>
          </p:cNvCxnSpPr>
          <p:nvPr/>
        </p:nvCxnSpPr>
        <p:spPr>
          <a:xfrm rot="10800000">
            <a:off x="6496106" y="6811063"/>
            <a:ext cx="938100" cy="0"/>
          </a:xfrm>
          <a:prstGeom prst="straightConnector1">
            <a:avLst/>
          </a:prstGeom>
          <a:noFill/>
          <a:ln cap="flat" cmpd="sng" w="28575">
            <a:solidFill>
              <a:srgbClr val="000000"/>
            </a:solidFill>
            <a:prstDash val="solid"/>
            <a:round/>
            <a:headEnd len="med" w="med" type="none"/>
            <a:tailEnd len="med" w="med" type="stealth"/>
          </a:ln>
        </p:spPr>
      </p:cxnSp>
      <p:cxnSp>
        <p:nvCxnSpPr>
          <p:cNvPr id="565" name="Google Shape;565;p50"/>
          <p:cNvCxnSpPr>
            <a:stCxn id="561" idx="1"/>
            <a:endCxn id="560" idx="3"/>
          </p:cNvCxnSpPr>
          <p:nvPr/>
        </p:nvCxnSpPr>
        <p:spPr>
          <a:xfrm rot="10800000">
            <a:off x="9478638" y="6811063"/>
            <a:ext cx="938100" cy="0"/>
          </a:xfrm>
          <a:prstGeom prst="straightConnector1">
            <a:avLst/>
          </a:prstGeom>
          <a:noFill/>
          <a:ln cap="flat" cmpd="sng" w="28575">
            <a:solidFill>
              <a:srgbClr val="000000"/>
            </a:solidFill>
            <a:prstDash val="solid"/>
            <a:round/>
            <a:headEnd len="med" w="med" type="none"/>
            <a:tailEnd len="med" w="med" type="triangle"/>
          </a:ln>
        </p:spPr>
      </p:cxnSp>
      <p:cxnSp>
        <p:nvCxnSpPr>
          <p:cNvPr id="566" name="Google Shape;566;p50"/>
          <p:cNvCxnSpPr>
            <a:stCxn id="563" idx="1"/>
            <a:endCxn id="560" idx="3"/>
          </p:cNvCxnSpPr>
          <p:nvPr/>
        </p:nvCxnSpPr>
        <p:spPr>
          <a:xfrm rot="10800000">
            <a:off x="9478644" y="6811213"/>
            <a:ext cx="938100" cy="1657500"/>
          </a:xfrm>
          <a:prstGeom prst="straightConnector1">
            <a:avLst/>
          </a:prstGeom>
          <a:noFill/>
          <a:ln cap="flat" cmpd="sng" w="28575">
            <a:solidFill>
              <a:srgbClr val="000000"/>
            </a:solidFill>
            <a:prstDash val="solid"/>
            <a:round/>
            <a:headEnd len="med" w="med" type="none"/>
            <a:tailEnd len="med" w="med" type="triangle"/>
          </a:ln>
        </p:spPr>
      </p:cxnSp>
      <p:sp>
        <p:nvSpPr>
          <p:cNvPr id="567" name="Google Shape;567;p50"/>
          <p:cNvSpPr/>
          <p:nvPr/>
        </p:nvSpPr>
        <p:spPr>
          <a:xfrm>
            <a:off x="13521356"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68" name="Google Shape;568;p50"/>
          <p:cNvCxnSpPr>
            <a:stCxn id="567" idx="1"/>
          </p:cNvCxnSpPr>
          <p:nvPr/>
        </p:nvCxnSpPr>
        <p:spPr>
          <a:xfrm rot="10800000">
            <a:off x="12583256" y="8468713"/>
            <a:ext cx="938100" cy="0"/>
          </a:xfrm>
          <a:prstGeom prst="straightConnector1">
            <a:avLst/>
          </a:prstGeom>
          <a:noFill/>
          <a:ln cap="flat" cmpd="sng" w="28575">
            <a:solidFill>
              <a:srgbClr val="000000"/>
            </a:solidFill>
            <a:prstDash val="solid"/>
            <a:round/>
            <a:headEnd len="med" w="med" type="none"/>
            <a:tailEnd len="med" w="med" type="stealth"/>
          </a:ln>
        </p:spPr>
      </p:cxnSp>
      <p:sp>
        <p:nvSpPr>
          <p:cNvPr id="569" name="Google Shape;569;p50"/>
          <p:cNvSpPr/>
          <p:nvPr/>
        </p:nvSpPr>
        <p:spPr>
          <a:xfrm>
            <a:off x="16625956" y="7768663"/>
            <a:ext cx="2044500" cy="1400100"/>
          </a:xfrm>
          <a:prstGeom prst="roundRect">
            <a:avLst>
              <a:gd fmla="val 16667" name="adj"/>
            </a:avLst>
          </a:prstGeom>
          <a:solidFill>
            <a:srgbClr val="FFFFFF"/>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0" name="Google Shape;570;p50"/>
          <p:cNvCxnSpPr>
            <a:stCxn id="569" idx="1"/>
          </p:cNvCxnSpPr>
          <p:nvPr/>
        </p:nvCxnSpPr>
        <p:spPr>
          <a:xfrm rot="10800000">
            <a:off x="15687856" y="8468713"/>
            <a:ext cx="938100" cy="0"/>
          </a:xfrm>
          <a:prstGeom prst="straightConnector1">
            <a:avLst/>
          </a:prstGeom>
          <a:noFill/>
          <a:ln cap="flat" cmpd="sng" w="28575">
            <a:solidFill>
              <a:srgbClr val="000000"/>
            </a:solidFill>
            <a:prstDash val="solid"/>
            <a:round/>
            <a:headEnd len="med" w="med" type="none"/>
            <a:tailEnd len="med" w="med" type="stealth"/>
          </a:ln>
        </p:spPr>
      </p:cxnSp>
      <p:sp>
        <p:nvSpPr>
          <p:cNvPr id="571" name="Google Shape;571;p50"/>
          <p:cNvSpPr txBox="1"/>
          <p:nvPr/>
        </p:nvSpPr>
        <p:spPr>
          <a:xfrm>
            <a:off x="1600150" y="10219775"/>
            <a:ext cx="21668100" cy="19251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chemeClr val="dk2"/>
              </a:buClr>
              <a:buSzPts val="4800"/>
              <a:buFont typeface="Poppins"/>
              <a:buChar char="●"/>
            </a:pPr>
            <a:r>
              <a:rPr lang="en-US" sz="4800">
                <a:solidFill>
                  <a:schemeClr val="dk2"/>
                </a:solidFill>
                <a:latin typeface="Poppins"/>
                <a:ea typeface="Poppins"/>
                <a:cs typeface="Poppins"/>
                <a:sym typeface="Poppins"/>
              </a:rPr>
              <a:t>The longest work represents the chain with the </a:t>
            </a:r>
            <a:r>
              <a:rPr lang="en-US" sz="4800">
                <a:solidFill>
                  <a:schemeClr val="dk2"/>
                </a:solidFill>
                <a:highlight>
                  <a:schemeClr val="accent2"/>
                </a:highlight>
                <a:latin typeface="Poppins"/>
                <a:ea typeface="Poppins"/>
                <a:cs typeface="Poppins"/>
                <a:sym typeface="Poppins"/>
              </a:rPr>
              <a:t>most work</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572" name="Google Shape;572;p50"/>
          <p:cNvSpPr/>
          <p:nvPr/>
        </p:nvSpPr>
        <p:spPr>
          <a:xfrm>
            <a:off x="19812194" y="7768663"/>
            <a:ext cx="2044500" cy="1400100"/>
          </a:xfrm>
          <a:prstGeom prst="roundRect">
            <a:avLst>
              <a:gd fmla="val 16667" name="adj"/>
            </a:avLst>
          </a:prstGeom>
          <a:solidFill>
            <a:srgbClr val="FFFFFF"/>
          </a:solidFill>
          <a:ln cap="flat" cmpd="sng" w="28575">
            <a:solidFill>
              <a:srgbClr val="000000"/>
            </a:solidFill>
            <a:prstDash val="dashDot"/>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3" name="Google Shape;573;p50"/>
          <p:cNvCxnSpPr>
            <a:stCxn id="572" idx="1"/>
          </p:cNvCxnSpPr>
          <p:nvPr/>
        </p:nvCxnSpPr>
        <p:spPr>
          <a:xfrm rot="10800000">
            <a:off x="18874094" y="8468713"/>
            <a:ext cx="938100" cy="0"/>
          </a:xfrm>
          <a:prstGeom prst="straightConnector1">
            <a:avLst/>
          </a:prstGeom>
          <a:noFill/>
          <a:ln cap="flat" cmpd="sng" w="28575">
            <a:solidFill>
              <a:srgbClr val="000000"/>
            </a:solidFill>
            <a:prstDash val="dash"/>
            <a:round/>
            <a:headEnd len="med" w="med" type="none"/>
            <a:tailEnd len="med" w="med" type="triangle"/>
          </a:ln>
        </p:spPr>
      </p:cxnSp>
      <p:sp>
        <p:nvSpPr>
          <p:cNvPr id="574" name="Google Shape;574;p50"/>
          <p:cNvSpPr/>
          <p:nvPr/>
        </p:nvSpPr>
        <p:spPr>
          <a:xfrm>
            <a:off x="13521356" y="6111013"/>
            <a:ext cx="2044500" cy="1400100"/>
          </a:xfrm>
          <a:prstGeom prst="roundRect">
            <a:avLst>
              <a:gd fmla="val 16667" name="adj"/>
            </a:avLst>
          </a:prstGeom>
          <a:solidFill>
            <a:srgbClr val="FF0000"/>
          </a:solidFill>
          <a:ln cap="flat" cmpd="sng" w="2857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75" name="Google Shape;575;p50"/>
          <p:cNvCxnSpPr>
            <a:stCxn id="574" idx="1"/>
          </p:cNvCxnSpPr>
          <p:nvPr/>
        </p:nvCxnSpPr>
        <p:spPr>
          <a:xfrm rot="10800000">
            <a:off x="12583256" y="6811063"/>
            <a:ext cx="938100" cy="0"/>
          </a:xfrm>
          <a:prstGeom prst="straightConnector1">
            <a:avLst/>
          </a:prstGeom>
          <a:noFill/>
          <a:ln cap="flat" cmpd="sng" w="28575">
            <a:solidFill>
              <a:srgbClr val="000000"/>
            </a:solidFill>
            <a:prstDash val="solid"/>
            <a:round/>
            <a:headEnd len="med" w="med" type="none"/>
            <a:tailEnd len="med" w="med" type="stealth"/>
          </a:ln>
        </p:spPr>
      </p:cxn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9" name="Shape 579"/>
        <p:cNvGrpSpPr/>
        <p:nvPr/>
      </p:nvGrpSpPr>
      <p:grpSpPr>
        <a:xfrm>
          <a:off x="0" y="0"/>
          <a:ext cx="0" cy="0"/>
          <a:chOff x="0" y="0"/>
          <a:chExt cx="0" cy="0"/>
        </a:xfrm>
      </p:grpSpPr>
      <p:sp>
        <p:nvSpPr>
          <p:cNvPr id="580" name="Google Shape;580;p5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Bitcoin Lifecycle Overview</a:t>
            </a:r>
            <a:endParaRPr b="1" sz="7200">
              <a:latin typeface="Montserrat"/>
              <a:ea typeface="Montserrat"/>
              <a:cs typeface="Montserrat"/>
              <a:sym typeface="Montserrat"/>
            </a:endParaRPr>
          </a:p>
        </p:txBody>
      </p:sp>
      <p:sp>
        <p:nvSpPr>
          <p:cNvPr id="581" name="Google Shape;581;p51"/>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chemeClr val="dk2"/>
                </a:solidFill>
                <a:latin typeface="Proxima Nova"/>
                <a:ea typeface="Proxima Nova"/>
                <a:cs typeface="Proxima Nova"/>
                <a:sym typeface="Proxima Nova"/>
              </a:rPr>
              <a:t>THE MECHANICS</a:t>
            </a:r>
            <a:endParaRPr b="1" sz="4500">
              <a:latin typeface="Proxima Nova"/>
              <a:ea typeface="Proxima Nova"/>
              <a:cs typeface="Proxima Nova"/>
              <a:sym typeface="Proxima Nova"/>
            </a:endParaRPr>
          </a:p>
        </p:txBody>
      </p:sp>
      <p:sp>
        <p:nvSpPr>
          <p:cNvPr id="582" name="Google Shape;582;p51"/>
          <p:cNvSpPr txBox="1"/>
          <p:nvPr/>
        </p:nvSpPr>
        <p:spPr>
          <a:xfrm>
            <a:off x="1600150" y="3290625"/>
            <a:ext cx="21668100" cy="8329500"/>
          </a:xfrm>
          <a:prstGeom prst="rect">
            <a:avLst/>
          </a:prstGeom>
          <a:noFill/>
          <a:ln>
            <a:noFill/>
          </a:ln>
        </p:spPr>
        <p:txBody>
          <a:bodyPr anchorCtr="0" anchor="t" bIns="91425" lIns="91425" spcFirstLastPara="1" rIns="91425" wrap="square" tIns="91425">
            <a:noAutofit/>
          </a:bodyPr>
          <a:lstStyle/>
          <a:p>
            <a:pPr indent="-533400" lvl="0" marL="914400" rtl="0" algn="l">
              <a:lnSpc>
                <a:spcPct val="115000"/>
              </a:lnSpc>
              <a:spcBef>
                <a:spcPts val="0"/>
              </a:spcBef>
              <a:spcAft>
                <a:spcPts val="0"/>
              </a:spcAft>
              <a:buClr>
                <a:srgbClr val="181818"/>
              </a:buClr>
              <a:buSzPts val="4800"/>
              <a:buFont typeface="Poppins"/>
              <a:buChar char="●"/>
            </a:pPr>
            <a:r>
              <a:rPr lang="en-US" sz="4800">
                <a:solidFill>
                  <a:srgbClr val="181818"/>
                </a:solidFill>
                <a:latin typeface="Poppins"/>
                <a:ea typeface="Poppins"/>
                <a:cs typeface="Poppins"/>
                <a:sym typeface="Poppins"/>
              </a:rPr>
              <a:t>By the time the block containing Alice’s transaction is 6 blocks deep into the chain, Alice can be reasonably sure that her transaction is final.</a:t>
            </a:r>
            <a:endParaRPr sz="4800">
              <a:solidFill>
                <a:srgbClr val="181818"/>
              </a:solidFill>
              <a:latin typeface="Poppins"/>
              <a:ea typeface="Poppins"/>
              <a:cs typeface="Poppins"/>
              <a:sym typeface="Poppins"/>
            </a:endParaRPr>
          </a:p>
          <a:p>
            <a:pPr indent="-533400" lvl="1" marL="1371600" rtl="0" algn="l">
              <a:lnSpc>
                <a:spcPct val="115000"/>
              </a:lnSpc>
              <a:spcBef>
                <a:spcPts val="0"/>
              </a:spcBef>
              <a:spcAft>
                <a:spcPts val="0"/>
              </a:spcAft>
              <a:buClr>
                <a:srgbClr val="181818"/>
              </a:buClr>
              <a:buSzPts val="4800"/>
              <a:buFont typeface="Poppins"/>
              <a:buChar char="○"/>
            </a:pPr>
            <a:r>
              <a:rPr lang="en-US" sz="4800">
                <a:solidFill>
                  <a:srgbClr val="181818"/>
                </a:solidFill>
                <a:latin typeface="Poppins"/>
                <a:ea typeface="Poppins"/>
                <a:cs typeface="Poppins"/>
                <a:sym typeface="Poppins"/>
              </a:rPr>
              <a:t>By ‘final’, we’re referring to a low probability of a longer chain being mined.</a:t>
            </a:r>
            <a:endParaRPr sz="4800">
              <a:solidFill>
                <a:srgbClr val="181818"/>
              </a:solidFill>
              <a:latin typeface="Poppins"/>
              <a:ea typeface="Poppins"/>
              <a:cs typeface="Poppins"/>
              <a:sym typeface="Poppins"/>
            </a:endParaRPr>
          </a:p>
          <a:p>
            <a:pPr indent="0" lvl="0" marL="1219200" rtl="0" algn="l">
              <a:lnSpc>
                <a:spcPct val="115000"/>
              </a:lnSpc>
              <a:spcBef>
                <a:spcPts val="0"/>
              </a:spcBef>
              <a:spcAft>
                <a:spcPts val="0"/>
              </a:spcAft>
              <a:buNone/>
            </a:pPr>
            <a:r>
              <a:t/>
            </a:r>
            <a:endParaRPr sz="4800">
              <a:solidFill>
                <a:srgbClr val="181818"/>
              </a:solidFill>
              <a:latin typeface="Poppins"/>
              <a:ea typeface="Poppins"/>
              <a:cs typeface="Poppins"/>
              <a:sym typeface="Poppins"/>
            </a:endParaRPr>
          </a:p>
          <a:p>
            <a:pPr indent="-533400" lvl="0" marL="914400" rtl="0" algn="l">
              <a:lnSpc>
                <a:spcPct val="115000"/>
              </a:lnSpc>
              <a:spcBef>
                <a:spcPts val="0"/>
              </a:spcBef>
              <a:spcAft>
                <a:spcPts val="0"/>
              </a:spcAft>
              <a:buClr>
                <a:srgbClr val="181818"/>
              </a:buClr>
              <a:buSzPts val="4800"/>
              <a:buFont typeface="Poppins"/>
              <a:buChar char="●"/>
            </a:pPr>
            <a:r>
              <a:rPr lang="en-US" sz="4800">
                <a:solidFill>
                  <a:srgbClr val="181818"/>
                </a:solidFill>
                <a:latin typeface="Poppins"/>
                <a:ea typeface="Poppins"/>
                <a:cs typeface="Poppins"/>
                <a:sym typeface="Poppins"/>
              </a:rPr>
              <a:t>Everyone now agrees that Bob received the bitcoin. </a:t>
            </a:r>
            <a:endParaRPr sz="4800">
              <a:solidFill>
                <a:srgbClr val="181818"/>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rtl="0" algn="l">
              <a:lnSpc>
                <a:spcPct val="115000"/>
              </a:lnSpc>
              <a:spcBef>
                <a:spcPts val="0"/>
              </a:spcBef>
              <a:spcAft>
                <a:spcPts val="0"/>
              </a:spcAft>
              <a:buNone/>
            </a:pPr>
            <a:r>
              <a:t/>
            </a:r>
            <a:endParaRPr sz="4800">
              <a:solidFill>
                <a:schemeClr val="dk2"/>
              </a:solidFill>
              <a:latin typeface="Poppins"/>
              <a:ea typeface="Poppins"/>
              <a:cs typeface="Poppins"/>
              <a:sym typeface="Poppins"/>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583" name="Google Shape;583;p51"/>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7" name="Shape 587"/>
        <p:cNvGrpSpPr/>
        <p:nvPr/>
      </p:nvGrpSpPr>
      <p:grpSpPr>
        <a:xfrm>
          <a:off x="0" y="0"/>
          <a:ext cx="0" cy="0"/>
          <a:chOff x="0" y="0"/>
          <a:chExt cx="0" cy="0"/>
        </a:xfrm>
      </p:grpSpPr>
      <p:grpSp>
        <p:nvGrpSpPr>
          <p:cNvPr id="588" name="Google Shape;588;p52"/>
          <p:cNvGrpSpPr/>
          <p:nvPr/>
        </p:nvGrpSpPr>
        <p:grpSpPr>
          <a:xfrm>
            <a:off x="3278876" y="4108725"/>
            <a:ext cx="14645909" cy="5498021"/>
            <a:chOff x="8048064" y="4117650"/>
            <a:chExt cx="6428438" cy="2413212"/>
          </a:xfrm>
        </p:grpSpPr>
        <p:sp>
          <p:nvSpPr>
            <p:cNvPr id="589" name="Google Shape;589;p52"/>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ETHEREUM</a:t>
              </a:r>
              <a:r>
                <a:rPr b="1" lang="en-US" sz="9400">
                  <a:solidFill>
                    <a:schemeClr val="dk2"/>
                  </a:solidFill>
                  <a:latin typeface="Montserrat"/>
                  <a:ea typeface="Montserrat"/>
                  <a:cs typeface="Montserrat"/>
                  <a:sym typeface="Montserrat"/>
                </a:rPr>
                <a:t> OVERVIEW</a:t>
              </a:r>
              <a:endParaRPr sz="9400"/>
            </a:p>
          </p:txBody>
        </p:sp>
        <p:sp>
          <p:nvSpPr>
            <p:cNvPr id="590" name="Google Shape;590;p52"/>
            <p:cNvSpPr txBox="1"/>
            <p:nvPr/>
          </p:nvSpPr>
          <p:spPr>
            <a:xfrm>
              <a:off x="8048064" y="4117650"/>
              <a:ext cx="2524800" cy="2067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3.2</a:t>
              </a:r>
              <a:endParaRPr/>
            </a:p>
          </p:txBody>
        </p:sp>
        <p:cxnSp>
          <p:nvCxnSpPr>
            <p:cNvPr id="591" name="Google Shape;591;p52"/>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592" name="Google Shape;592;p52"/>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593" name="Google Shape;593;p52"/>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594" name="Google Shape;594;p52"/>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595" name="Google Shape;595;p52"/>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53"/>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solidFill>
                  <a:srgbClr val="BFBFBF"/>
                </a:solidFill>
                <a:latin typeface="Proxima Nova"/>
                <a:ea typeface="Proxima Nova"/>
                <a:cs typeface="Proxima Nova"/>
                <a:sym typeface="Proxima Nova"/>
              </a:rPr>
              <a:t>Q</a:t>
            </a:r>
            <a:endParaRPr b="1" sz="4500">
              <a:solidFill>
                <a:srgbClr val="BFBFBF"/>
              </a:solidFill>
              <a:latin typeface="Proxima Nova"/>
              <a:ea typeface="Proxima Nova"/>
              <a:cs typeface="Proxima Nova"/>
              <a:sym typeface="Proxima Nova"/>
            </a:endParaRPr>
          </a:p>
        </p:txBody>
      </p:sp>
      <p:sp>
        <p:nvSpPr>
          <p:cNvPr id="601" name="Google Shape;601;p5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WHAT IS ETHEREUM?</a:t>
            </a:r>
            <a:endParaRPr b="1" sz="7200">
              <a:latin typeface="Montserrat"/>
              <a:ea typeface="Montserrat"/>
              <a:cs typeface="Montserrat"/>
              <a:sym typeface="Montserrat"/>
            </a:endParaRPr>
          </a:p>
        </p:txBody>
      </p:sp>
      <p:sp>
        <p:nvSpPr>
          <p:cNvPr id="602" name="Google Shape;602;p53"/>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HIGH LEVEL OVERVIEW</a:t>
            </a:r>
            <a:endParaRPr b="1" sz="4500">
              <a:latin typeface="Proxima Nova"/>
              <a:ea typeface="Proxima Nova"/>
              <a:cs typeface="Proxima Nova"/>
              <a:sym typeface="Proxima Nova"/>
            </a:endParaRPr>
          </a:p>
        </p:txBody>
      </p:sp>
      <p:sp>
        <p:nvSpPr>
          <p:cNvPr id="603" name="Google Shape;603;p53"/>
          <p:cNvSpPr txBox="1"/>
          <p:nvPr/>
        </p:nvSpPr>
        <p:spPr>
          <a:xfrm>
            <a:off x="1600150" y="3290625"/>
            <a:ext cx="17626800" cy="8329500"/>
          </a:xfrm>
          <a:prstGeom prst="rect">
            <a:avLst/>
          </a:prstGeom>
          <a:noFill/>
          <a:ln>
            <a:noFill/>
          </a:ln>
        </p:spPr>
        <p:txBody>
          <a:bodyPr anchorCtr="0" anchor="t" bIns="91425" lIns="91425" spcFirstLastPara="1" rIns="91425" wrap="square" tIns="91425">
            <a:noAutofit/>
          </a:bodyPr>
          <a:lstStyle/>
          <a:p>
            <a:pPr indent="-571500" lvl="0" marL="914400" rtl="0" algn="l">
              <a:lnSpc>
                <a:spcPct val="115000"/>
              </a:lnSpc>
              <a:spcBef>
                <a:spcPts val="1000"/>
              </a:spcBef>
              <a:spcAft>
                <a:spcPts val="0"/>
              </a:spcAft>
              <a:buSzPts val="5400"/>
              <a:buFont typeface="Proxima Nova"/>
              <a:buChar char="●"/>
            </a:pPr>
            <a:r>
              <a:rPr lang="en-US" sz="5400">
                <a:latin typeface="Proxima Nova"/>
                <a:ea typeface="Proxima Nova"/>
                <a:cs typeface="Proxima Nova"/>
                <a:sym typeface="Proxima Nova"/>
              </a:rPr>
              <a:t>Ethereum is a blockchain designed to run code known as </a:t>
            </a:r>
            <a:r>
              <a:rPr b="1" lang="en-US" sz="5400">
                <a:highlight>
                  <a:schemeClr val="accent2"/>
                </a:highlight>
                <a:latin typeface="Proxima Nova"/>
                <a:ea typeface="Proxima Nova"/>
                <a:cs typeface="Proxima Nova"/>
                <a:sym typeface="Proxima Nova"/>
              </a:rPr>
              <a:t>smart contracts</a:t>
            </a:r>
            <a:endParaRPr sz="5400">
              <a:latin typeface="Proxima Nova"/>
              <a:ea typeface="Proxima Nova"/>
              <a:cs typeface="Proxima Nova"/>
              <a:sym typeface="Proxima Nova"/>
            </a:endParaRPr>
          </a:p>
          <a:p>
            <a:pPr indent="-571500" lvl="1" marL="1371600" rtl="0" algn="l">
              <a:lnSpc>
                <a:spcPct val="115000"/>
              </a:lnSpc>
              <a:spcBef>
                <a:spcPts val="0"/>
              </a:spcBef>
              <a:spcAft>
                <a:spcPts val="0"/>
              </a:spcAft>
              <a:buSzPts val="5400"/>
              <a:buFont typeface="Proxima Nova"/>
              <a:buChar char="○"/>
            </a:pPr>
            <a:r>
              <a:rPr b="1" lang="en-US" sz="5400">
                <a:latin typeface="Proxima Nova"/>
                <a:ea typeface="Proxima Nova"/>
                <a:cs typeface="Proxima Nova"/>
                <a:sym typeface="Proxima Nova"/>
              </a:rPr>
              <a:t>Distributed state machine </a:t>
            </a:r>
            <a:r>
              <a:rPr lang="en-US" sz="5400">
                <a:latin typeface="Proxima Nova"/>
                <a:ea typeface="Proxima Nova"/>
                <a:cs typeface="Proxima Nova"/>
                <a:sym typeface="Proxima Nova"/>
              </a:rPr>
              <a:t>- transactions change a global state</a:t>
            </a:r>
            <a:endParaRPr sz="5400">
              <a:latin typeface="Proxima Nova"/>
              <a:ea typeface="Proxima Nova"/>
              <a:cs typeface="Proxima Nova"/>
              <a:sym typeface="Proxima Nova"/>
            </a:endParaRPr>
          </a:p>
          <a:p>
            <a:pPr indent="-571500" lvl="2" marL="1828800" rtl="0" algn="l">
              <a:lnSpc>
                <a:spcPct val="115000"/>
              </a:lnSpc>
              <a:spcBef>
                <a:spcPts val="0"/>
              </a:spcBef>
              <a:spcAft>
                <a:spcPts val="0"/>
              </a:spcAft>
              <a:buSzPts val="5400"/>
              <a:buFont typeface="Proxima Nova"/>
              <a:buChar char="■"/>
            </a:pPr>
            <a:r>
              <a:rPr lang="en-US" sz="5400">
                <a:latin typeface="Proxima Nova"/>
                <a:ea typeface="Proxima Nova"/>
                <a:cs typeface="Proxima Nova"/>
                <a:sym typeface="Proxima Nova"/>
              </a:rPr>
              <a:t>transactions == state transaction function</a:t>
            </a:r>
            <a:endParaRPr sz="5400">
              <a:latin typeface="Proxima Nova"/>
              <a:ea typeface="Proxima Nova"/>
              <a:cs typeface="Proxima Nova"/>
              <a:sym typeface="Proxima Nova"/>
            </a:endParaRPr>
          </a:p>
          <a:p>
            <a:pPr indent="-571500" lvl="0" marL="914400" rtl="0" algn="l">
              <a:lnSpc>
                <a:spcPct val="115000"/>
              </a:lnSpc>
              <a:spcBef>
                <a:spcPts val="0"/>
              </a:spcBef>
              <a:spcAft>
                <a:spcPts val="0"/>
              </a:spcAft>
              <a:buSzPts val="5400"/>
              <a:buFont typeface="Proxima Nova"/>
              <a:buChar char="●"/>
            </a:pPr>
            <a:r>
              <a:rPr lang="en-US" sz="5400">
                <a:solidFill>
                  <a:schemeClr val="dk2"/>
                </a:solidFill>
                <a:latin typeface="Proxima Nova"/>
                <a:ea typeface="Proxima Nova"/>
                <a:cs typeface="Proxima Nova"/>
                <a:sym typeface="Proxima Nova"/>
              </a:rPr>
              <a:t>Think one big, distributed computer in the cloud.</a:t>
            </a:r>
            <a:endParaRPr sz="5400">
              <a:latin typeface="Proxima Nova"/>
              <a:ea typeface="Proxima Nova"/>
              <a:cs typeface="Proxima Nova"/>
              <a:sym typeface="Proxima Nova"/>
            </a:endParaRPr>
          </a:p>
          <a:p>
            <a:pPr indent="0" lvl="0" marL="0" marR="0" rtl="0" algn="l">
              <a:lnSpc>
                <a:spcPct val="115000"/>
              </a:lnSpc>
              <a:spcBef>
                <a:spcPts val="0"/>
              </a:spcBef>
              <a:spcAft>
                <a:spcPts val="0"/>
              </a:spcAft>
              <a:buNone/>
            </a:pPr>
            <a:r>
              <a:t/>
            </a:r>
            <a:endParaRPr b="1" sz="4800">
              <a:latin typeface="Proxima Nova"/>
              <a:ea typeface="Proxima Nova"/>
              <a:cs typeface="Proxima Nova"/>
              <a:sym typeface="Proxima Nova"/>
            </a:endParaRPr>
          </a:p>
          <a:p>
            <a:pPr indent="0" lvl="0" marL="457200" marR="0" rtl="0" algn="l">
              <a:lnSpc>
                <a:spcPct val="115000"/>
              </a:lnSpc>
              <a:spcBef>
                <a:spcPts val="0"/>
              </a:spcBef>
              <a:spcAft>
                <a:spcPts val="0"/>
              </a:spcAft>
              <a:buNone/>
            </a:pPr>
            <a:r>
              <a:t/>
            </a:r>
            <a:endParaRPr sz="4800">
              <a:latin typeface="Proxima Nova"/>
              <a:ea typeface="Proxima Nova"/>
              <a:cs typeface="Proxima Nova"/>
              <a:sym typeface="Proxima Nova"/>
            </a:endParaRPr>
          </a:p>
        </p:txBody>
      </p:sp>
      <p:sp>
        <p:nvSpPr>
          <p:cNvPr id="604" name="Google Shape;604;p53"/>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UPDATED: DANIEL GUSHCHYAN</a:t>
            </a:r>
            <a:endParaRPr sz="2400">
              <a:solidFill>
                <a:srgbClr val="B7B7B7"/>
              </a:solidFill>
              <a:latin typeface="Proxima Nova"/>
              <a:ea typeface="Proxima Nova"/>
              <a:cs typeface="Proxima Nova"/>
              <a:sym typeface="Proxima Nova"/>
            </a:endParaRPr>
          </a:p>
        </p:txBody>
      </p:sp>
      <p:pic>
        <p:nvPicPr>
          <p:cNvPr id="605" name="Google Shape;605;p53"/>
          <p:cNvPicPr preferRelativeResize="0"/>
          <p:nvPr/>
        </p:nvPicPr>
        <p:blipFill>
          <a:blip r:embed="rId3">
            <a:alphaModFix/>
          </a:blip>
          <a:stretch>
            <a:fillRect/>
          </a:stretch>
        </p:blipFill>
        <p:spPr>
          <a:xfrm>
            <a:off x="19022800" y="4663388"/>
            <a:ext cx="4389225" cy="4389225"/>
          </a:xfrm>
          <a:prstGeom prst="rect">
            <a:avLst/>
          </a:prstGeom>
          <a:noFill/>
          <a:ln>
            <a:noFill/>
          </a:ln>
        </p:spPr>
      </p:pic>
      <p:pic>
        <p:nvPicPr>
          <p:cNvPr id="606" name="Google Shape;606;p53"/>
          <p:cNvPicPr preferRelativeResize="0"/>
          <p:nvPr/>
        </p:nvPicPr>
        <p:blipFill>
          <a:blip r:embed="rId4">
            <a:alphaModFix/>
          </a:blip>
          <a:stretch>
            <a:fillRect/>
          </a:stretch>
        </p:blipFill>
        <p:spPr>
          <a:xfrm>
            <a:off x="7674100" y="9358050"/>
            <a:ext cx="8522301" cy="3984174"/>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0" name="Shape 610"/>
        <p:cNvGrpSpPr/>
        <p:nvPr/>
      </p:nvGrpSpPr>
      <p:grpSpPr>
        <a:xfrm>
          <a:off x="0" y="0"/>
          <a:ext cx="0" cy="0"/>
          <a:chOff x="0" y="0"/>
          <a:chExt cx="0" cy="0"/>
        </a:xfrm>
      </p:grpSpPr>
      <p:sp>
        <p:nvSpPr>
          <p:cNvPr id="611" name="Google Shape;611;p54"/>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612" name="Google Shape;612;p5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DECENTRALIZED APPLICATIONS</a:t>
            </a:r>
            <a:endParaRPr b="1" sz="7200">
              <a:latin typeface="Montserrat"/>
              <a:ea typeface="Montserrat"/>
              <a:cs typeface="Montserrat"/>
              <a:sym typeface="Montserrat"/>
            </a:endParaRPr>
          </a:p>
        </p:txBody>
      </p:sp>
      <p:sp>
        <p:nvSpPr>
          <p:cNvPr id="613" name="Google Shape;613;p54"/>
          <p:cNvSpPr txBox="1"/>
          <p:nvPr/>
        </p:nvSpPr>
        <p:spPr>
          <a:xfrm>
            <a:off x="2924725" y="1762950"/>
            <a:ext cx="116823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latin typeface="Proxima Nova"/>
                <a:ea typeface="Proxima Nova"/>
                <a:cs typeface="Proxima Nova"/>
                <a:sym typeface="Proxima Nova"/>
              </a:rPr>
              <a:t>PREDICTION MARKETS AND CATS</a:t>
            </a:r>
            <a:endParaRPr b="1" sz="4500">
              <a:latin typeface="Proxima Nova"/>
              <a:ea typeface="Proxima Nova"/>
              <a:cs typeface="Proxima Nova"/>
              <a:sym typeface="Proxima Nova"/>
            </a:endParaRPr>
          </a:p>
        </p:txBody>
      </p:sp>
      <p:sp>
        <p:nvSpPr>
          <p:cNvPr id="614" name="Google Shape;614;p54"/>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615" name="Google Shape;615;p54"/>
          <p:cNvSpPr txBox="1"/>
          <p:nvPr>
            <p:ph idx="1" type="body"/>
          </p:nvPr>
        </p:nvSpPr>
        <p:spPr>
          <a:xfrm>
            <a:off x="1159675" y="3387775"/>
            <a:ext cx="15799800" cy="9141900"/>
          </a:xfrm>
          <a:prstGeom prst="rect">
            <a:avLst/>
          </a:prstGeom>
        </p:spPr>
        <p:txBody>
          <a:bodyPr anchorCtr="0" anchor="t" bIns="243750" lIns="243750" spcFirstLastPara="1" rIns="243750" wrap="square" tIns="243750">
            <a:noAutofit/>
          </a:bodyPr>
          <a:lstStyle/>
          <a:p>
            <a:pPr indent="-533400" lvl="1" marL="914400" marR="0" rtl="0" algn="l">
              <a:lnSpc>
                <a:spcPct val="115000"/>
              </a:lnSpc>
              <a:spcBef>
                <a:spcPts val="1000"/>
              </a:spcBef>
              <a:spcAft>
                <a:spcPts val="0"/>
              </a:spcAft>
              <a:buSzPts val="4800"/>
              <a:buFont typeface="Proxima Nova"/>
              <a:buChar char="○"/>
            </a:pPr>
            <a:r>
              <a:rPr b="1" lang="en-US" sz="4800">
                <a:solidFill>
                  <a:schemeClr val="dk2"/>
                </a:solidFill>
                <a:latin typeface="Proxima Nova"/>
                <a:ea typeface="Proxima Nova"/>
                <a:cs typeface="Proxima Nova"/>
                <a:sym typeface="Proxima Nova"/>
              </a:rPr>
              <a:t>Augur</a:t>
            </a:r>
            <a:r>
              <a:rPr lang="en-US" sz="4800">
                <a:solidFill>
                  <a:schemeClr val="dk2"/>
                </a:solidFill>
                <a:latin typeface="Proxima Nova"/>
                <a:ea typeface="Proxima Nova"/>
                <a:cs typeface="Proxima Nova"/>
                <a:sym typeface="Proxima Nova"/>
              </a:rPr>
              <a:t>: Prediction Markets</a:t>
            </a:r>
            <a:endParaRPr sz="4800">
              <a:latin typeface="Proxima Nova"/>
              <a:ea typeface="Proxima Nova"/>
              <a:cs typeface="Proxima Nova"/>
              <a:sym typeface="Proxima Nova"/>
            </a:endParaRPr>
          </a:p>
          <a:p>
            <a:pPr indent="-914400" lvl="2" marL="3657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Market for any event</a:t>
            </a:r>
            <a:endParaRPr sz="4800">
              <a:latin typeface="Proxima Nova"/>
              <a:ea typeface="Proxima Nova"/>
              <a:cs typeface="Proxima Nova"/>
              <a:sym typeface="Proxima Nova"/>
            </a:endParaRPr>
          </a:p>
          <a:p>
            <a:pPr indent="-914400" lvl="2" marL="3657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Censorship resistant, automatic trustless payments</a:t>
            </a:r>
            <a:endParaRPr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Cryptokitties: </a:t>
            </a:r>
            <a:r>
              <a:rPr lang="en-US" sz="4800">
                <a:latin typeface="Proxima Nova"/>
                <a:ea typeface="Proxima Nova"/>
                <a:cs typeface="Proxima Nova"/>
                <a:sym typeface="Proxima Nova"/>
              </a:rPr>
              <a:t>trade virtual cats</a:t>
            </a:r>
            <a:endParaRPr sz="4800">
              <a:latin typeface="Proxima Nova"/>
              <a:ea typeface="Proxima Nova"/>
              <a:cs typeface="Proxima Nova"/>
              <a:sym typeface="Proxima Nova"/>
            </a:endParaRPr>
          </a:p>
          <a:p>
            <a:pPr indent="-914400" lvl="2" marL="3657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Non-Fungible Tokens, or NFTs, are completely unique and cannot be replicated</a:t>
            </a:r>
            <a:endParaRPr sz="4800">
              <a:latin typeface="Proxima Nova"/>
              <a:ea typeface="Proxima Nova"/>
              <a:cs typeface="Proxima Nova"/>
              <a:sym typeface="Proxima Nova"/>
            </a:endParaRPr>
          </a:p>
          <a:p>
            <a:pPr indent="-914400" lvl="2" marL="36576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complete ownership of digital assets</a:t>
            </a:r>
            <a:endParaRPr sz="4800">
              <a:latin typeface="Proxima Nova"/>
              <a:ea typeface="Proxima Nova"/>
              <a:cs typeface="Proxima Nova"/>
              <a:sym typeface="Proxima Nova"/>
            </a:endParaRPr>
          </a:p>
        </p:txBody>
      </p:sp>
      <p:pic>
        <p:nvPicPr>
          <p:cNvPr id="616" name="Google Shape;616;p54"/>
          <p:cNvPicPr preferRelativeResize="0"/>
          <p:nvPr/>
        </p:nvPicPr>
        <p:blipFill>
          <a:blip r:embed="rId3">
            <a:alphaModFix/>
          </a:blip>
          <a:stretch>
            <a:fillRect/>
          </a:stretch>
        </p:blipFill>
        <p:spPr>
          <a:xfrm>
            <a:off x="16668000" y="2426725"/>
            <a:ext cx="5721325" cy="5721325"/>
          </a:xfrm>
          <a:prstGeom prst="rect">
            <a:avLst/>
          </a:prstGeom>
          <a:noFill/>
          <a:ln>
            <a:noFill/>
          </a:ln>
        </p:spPr>
      </p:pic>
      <p:pic>
        <p:nvPicPr>
          <p:cNvPr id="617" name="Google Shape;617;p54"/>
          <p:cNvPicPr preferRelativeResize="0"/>
          <p:nvPr/>
        </p:nvPicPr>
        <p:blipFill>
          <a:blip r:embed="rId4">
            <a:alphaModFix/>
          </a:blip>
          <a:stretch>
            <a:fillRect/>
          </a:stretch>
        </p:blipFill>
        <p:spPr>
          <a:xfrm>
            <a:off x="17175950" y="7998100"/>
            <a:ext cx="5363400" cy="3968916"/>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1" name="Shape 621"/>
        <p:cNvGrpSpPr/>
        <p:nvPr/>
      </p:nvGrpSpPr>
      <p:grpSpPr>
        <a:xfrm>
          <a:off x="0" y="0"/>
          <a:ext cx="0" cy="0"/>
          <a:chOff x="0" y="0"/>
          <a:chExt cx="0" cy="0"/>
        </a:xfrm>
      </p:grpSpPr>
      <p:sp>
        <p:nvSpPr>
          <p:cNvPr id="622" name="Google Shape;622;p55"/>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AKASH KHOSLA</a:t>
            </a:r>
            <a:endParaRPr sz="2400">
              <a:solidFill>
                <a:srgbClr val="B7B7B7"/>
              </a:solidFill>
              <a:latin typeface="Proxima Nova"/>
              <a:ea typeface="Proxima Nova"/>
              <a:cs typeface="Proxima Nova"/>
              <a:sym typeface="Proxima Nova"/>
            </a:endParaRPr>
          </a:p>
        </p:txBody>
      </p:sp>
      <p:sp>
        <p:nvSpPr>
          <p:cNvPr id="623" name="Google Shape;623;p5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ETHEREUM VS BITCOIN</a:t>
            </a:r>
            <a:endParaRPr b="1" sz="7200">
              <a:latin typeface="Montserrat"/>
              <a:ea typeface="Montserrat"/>
              <a:cs typeface="Montserrat"/>
              <a:sym typeface="Montserrat"/>
            </a:endParaRPr>
          </a:p>
        </p:txBody>
      </p:sp>
      <p:sp>
        <p:nvSpPr>
          <p:cNvPr id="624" name="Google Shape;624;p55"/>
          <p:cNvSpPr txBox="1"/>
          <p:nvPr/>
        </p:nvSpPr>
        <p:spPr>
          <a:xfrm>
            <a:off x="2924725" y="1762950"/>
            <a:ext cx="148041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GENERAL OVERVIEW</a:t>
            </a:r>
            <a:endParaRPr b="1" sz="4500">
              <a:latin typeface="Proxima Nova"/>
              <a:ea typeface="Proxima Nova"/>
              <a:cs typeface="Proxima Nova"/>
              <a:sym typeface="Proxima Nova"/>
            </a:endParaRPr>
          </a:p>
        </p:txBody>
      </p:sp>
      <p:pic>
        <p:nvPicPr>
          <p:cNvPr id="625" name="Google Shape;625;p55"/>
          <p:cNvPicPr preferRelativeResize="0"/>
          <p:nvPr/>
        </p:nvPicPr>
        <p:blipFill rotWithShape="1">
          <a:blip r:embed="rId3">
            <a:alphaModFix/>
          </a:blip>
          <a:srcRect b="12150" l="3335" r="2192" t="12150"/>
          <a:stretch/>
        </p:blipFill>
        <p:spPr>
          <a:xfrm>
            <a:off x="3294588" y="2929363"/>
            <a:ext cx="17788463" cy="8368049"/>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9" name="Shape 629"/>
        <p:cNvGrpSpPr/>
        <p:nvPr/>
      </p:nvGrpSpPr>
      <p:grpSpPr>
        <a:xfrm>
          <a:off x="0" y="0"/>
          <a:ext cx="0" cy="0"/>
          <a:chOff x="0" y="0"/>
          <a:chExt cx="0" cy="0"/>
        </a:xfrm>
      </p:grpSpPr>
      <p:grpSp>
        <p:nvGrpSpPr>
          <p:cNvPr id="630" name="Google Shape;630;p56"/>
          <p:cNvGrpSpPr/>
          <p:nvPr/>
        </p:nvGrpSpPr>
        <p:grpSpPr>
          <a:xfrm>
            <a:off x="3032749" y="4108725"/>
            <a:ext cx="14892036" cy="5498021"/>
            <a:chOff x="7940033" y="4117650"/>
            <a:chExt cx="6536469" cy="2413212"/>
          </a:xfrm>
        </p:grpSpPr>
        <p:sp>
          <p:nvSpPr>
            <p:cNvPr id="631" name="Google Shape;631;p56"/>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ACCOUNTS</a:t>
              </a:r>
              <a:endParaRPr sz="9400"/>
            </a:p>
          </p:txBody>
        </p:sp>
        <p:sp>
          <p:nvSpPr>
            <p:cNvPr id="632" name="Google Shape;632;p56"/>
            <p:cNvSpPr txBox="1"/>
            <p:nvPr/>
          </p:nvSpPr>
          <p:spPr>
            <a:xfrm>
              <a:off x="7940033" y="4117650"/>
              <a:ext cx="2678400" cy="2067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3.3</a:t>
              </a:r>
              <a:endParaRPr/>
            </a:p>
          </p:txBody>
        </p:sp>
        <p:cxnSp>
          <p:nvCxnSpPr>
            <p:cNvPr id="633" name="Google Shape;633;p56"/>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634" name="Google Shape;634;p56"/>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635" name="Google Shape;635;p56"/>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636" name="Google Shape;636;p56"/>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637" name="Google Shape;637;p56"/>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sp>
        <p:nvSpPr>
          <p:cNvPr id="642" name="Google Shape;642;p57"/>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643" name="Google Shape;643;p5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UTXOS VS ACCOUNTS</a:t>
            </a:r>
            <a:endParaRPr b="1" sz="7200">
              <a:latin typeface="Montserrat"/>
              <a:ea typeface="Montserrat"/>
              <a:cs typeface="Montserrat"/>
              <a:sym typeface="Montserrat"/>
            </a:endParaRPr>
          </a:p>
        </p:txBody>
      </p:sp>
      <p:sp>
        <p:nvSpPr>
          <p:cNvPr id="644" name="Google Shape;644;p57"/>
          <p:cNvSpPr txBox="1"/>
          <p:nvPr/>
        </p:nvSpPr>
        <p:spPr>
          <a:xfrm>
            <a:off x="2924725" y="1762950"/>
            <a:ext cx="128997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UTXOS </a:t>
            </a:r>
            <a:r>
              <a:rPr b="1" lang="en-US" sz="4500">
                <a:latin typeface="Proxima Nova"/>
                <a:ea typeface="Proxima Nova"/>
                <a:cs typeface="Proxima Nova"/>
                <a:sym typeface="Proxima Nova"/>
              </a:rPr>
              <a:t>- PAPER BILLS</a:t>
            </a:r>
            <a:endParaRPr b="1" sz="4500">
              <a:latin typeface="Proxima Nova"/>
              <a:ea typeface="Proxima Nova"/>
              <a:cs typeface="Proxima Nova"/>
              <a:sym typeface="Proxima Nova"/>
            </a:endParaRPr>
          </a:p>
        </p:txBody>
      </p:sp>
      <p:sp>
        <p:nvSpPr>
          <p:cNvPr id="645" name="Google Shape;645;p57"/>
          <p:cNvSpPr txBox="1"/>
          <p:nvPr>
            <p:ph idx="1" type="body"/>
          </p:nvPr>
        </p:nvSpPr>
        <p:spPr>
          <a:xfrm>
            <a:off x="1788300" y="2765850"/>
            <a:ext cx="14296500" cy="91419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lang="en-US" sz="5400">
                <a:latin typeface="Proxima Nova"/>
                <a:ea typeface="Proxima Nova"/>
                <a:cs typeface="Proxima Nova"/>
                <a:sym typeface="Proxima Nova"/>
              </a:rPr>
              <a:t>UTXO stands for Unspent Transaction Output</a:t>
            </a:r>
            <a:endParaRPr sz="5400">
              <a:latin typeface="Proxima Nova"/>
              <a:ea typeface="Proxima Nova"/>
              <a:cs typeface="Proxima Nova"/>
              <a:sym typeface="Proxima Nova"/>
            </a:endParaRPr>
          </a:p>
          <a:p>
            <a:pPr indent="-571500" lvl="1" marL="914400" marR="0" rtl="0" algn="l">
              <a:lnSpc>
                <a:spcPct val="115000"/>
              </a:lnSpc>
              <a:spcBef>
                <a:spcPts val="1000"/>
              </a:spcBef>
              <a:spcAft>
                <a:spcPts val="0"/>
              </a:spcAft>
              <a:buSzPts val="5400"/>
              <a:buFont typeface="Proxima Nova"/>
              <a:buChar char="○"/>
            </a:pPr>
            <a:r>
              <a:rPr b="1" lang="en-US" sz="5400">
                <a:latin typeface="Proxima Nova"/>
                <a:ea typeface="Proxima Nova"/>
                <a:cs typeface="Proxima Nova"/>
                <a:sym typeface="Proxima Nova"/>
              </a:rPr>
              <a:t>Transactions</a:t>
            </a:r>
            <a:r>
              <a:rPr lang="en-US" sz="5400">
                <a:latin typeface="Proxima Nova"/>
                <a:ea typeface="Proxima Nova"/>
                <a:cs typeface="Proxima Nova"/>
                <a:sym typeface="Proxima Nova"/>
              </a:rPr>
              <a:t> spend outputs from previous transactions and generate new outputs for transactions in the future</a:t>
            </a:r>
            <a:endParaRPr sz="5400">
              <a:latin typeface="Proxima Nova"/>
              <a:ea typeface="Proxima Nova"/>
              <a:cs typeface="Proxima Nova"/>
              <a:sym typeface="Proxima Nova"/>
            </a:endParaRPr>
          </a:p>
          <a:p>
            <a:pPr indent="-571500" lvl="1" marL="914400" marR="0" rtl="0" algn="l">
              <a:lnSpc>
                <a:spcPct val="115000"/>
              </a:lnSpc>
              <a:spcBef>
                <a:spcPts val="0"/>
              </a:spcBef>
              <a:spcAft>
                <a:spcPts val="0"/>
              </a:spcAft>
              <a:buSzPts val="5400"/>
              <a:buFont typeface="Proxima Nova"/>
              <a:buChar char="○"/>
            </a:pPr>
            <a:r>
              <a:rPr b="1" lang="en-US" sz="5400">
                <a:latin typeface="Proxima Nova"/>
                <a:ea typeface="Proxima Nova"/>
                <a:cs typeface="Proxima Nova"/>
                <a:sym typeface="Proxima Nova"/>
              </a:rPr>
              <a:t>Balance</a:t>
            </a:r>
            <a:r>
              <a:rPr lang="en-US" sz="5400">
                <a:latin typeface="Proxima Nova"/>
                <a:ea typeface="Proxima Nova"/>
                <a:cs typeface="Proxima Nova"/>
                <a:sym typeface="Proxima Nova"/>
              </a:rPr>
              <a:t> is the sum of unspent transaction outputs associated with the addresses owned by the user.</a:t>
            </a:r>
            <a:endParaRPr sz="5400">
              <a:latin typeface="Proxima Nova"/>
              <a:ea typeface="Proxima Nova"/>
              <a:cs typeface="Proxima Nova"/>
              <a:sym typeface="Proxima Nova"/>
            </a:endParaRPr>
          </a:p>
          <a:p>
            <a:pPr indent="-571500" lvl="1" marL="914400" marR="0" rtl="0" algn="l">
              <a:lnSpc>
                <a:spcPct val="115000"/>
              </a:lnSpc>
              <a:spcBef>
                <a:spcPts val="0"/>
              </a:spcBef>
              <a:spcAft>
                <a:spcPts val="0"/>
              </a:spcAft>
              <a:buSzPts val="5400"/>
              <a:buFont typeface="Proxima Nova"/>
              <a:buChar char="○"/>
            </a:pPr>
            <a:r>
              <a:rPr b="1" lang="en-US" sz="5400">
                <a:latin typeface="Proxima Nova"/>
                <a:ea typeface="Proxima Nova"/>
                <a:cs typeface="Proxima Nova"/>
                <a:sym typeface="Proxima Nova"/>
              </a:rPr>
              <a:t>Analogy: Paper Bills</a:t>
            </a:r>
            <a:endParaRPr b="1" sz="54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5400">
              <a:latin typeface="Proxima Nova"/>
              <a:ea typeface="Proxima Nova"/>
              <a:cs typeface="Proxima Nova"/>
              <a:sym typeface="Proxima Nova"/>
            </a:endParaRPr>
          </a:p>
        </p:txBody>
      </p:sp>
      <p:pic>
        <p:nvPicPr>
          <p:cNvPr id="646" name="Google Shape;646;p57"/>
          <p:cNvPicPr preferRelativeResize="0"/>
          <p:nvPr/>
        </p:nvPicPr>
        <p:blipFill>
          <a:blip r:embed="rId3">
            <a:alphaModFix/>
          </a:blip>
          <a:stretch>
            <a:fillRect/>
          </a:stretch>
        </p:blipFill>
        <p:spPr>
          <a:xfrm>
            <a:off x="16237200" y="2234300"/>
            <a:ext cx="6152125" cy="9591722"/>
          </a:xfrm>
          <a:prstGeom prst="rect">
            <a:avLst/>
          </a:prstGeom>
          <a:noFill/>
          <a:ln>
            <a:noFill/>
          </a:ln>
        </p:spPr>
      </p:pic>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sp>
        <p:nvSpPr>
          <p:cNvPr id="651" name="Google Shape;651;p58"/>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652" name="Google Shape;652;p5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UTXOS VS ACCOUNTS</a:t>
            </a:r>
            <a:endParaRPr b="1" sz="7200">
              <a:latin typeface="Montserrat"/>
              <a:ea typeface="Montserrat"/>
              <a:cs typeface="Montserrat"/>
              <a:sym typeface="Montserrat"/>
            </a:endParaRPr>
          </a:p>
        </p:txBody>
      </p:sp>
      <p:sp>
        <p:nvSpPr>
          <p:cNvPr id="653" name="Google Shape;653;p58"/>
          <p:cNvSpPr txBox="1"/>
          <p:nvPr/>
        </p:nvSpPr>
        <p:spPr>
          <a:xfrm>
            <a:off x="2924725" y="1762950"/>
            <a:ext cx="128997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ACCOUNTS - DEBIT CARD</a:t>
            </a:r>
            <a:endParaRPr b="1" sz="4500">
              <a:latin typeface="Proxima Nova"/>
              <a:ea typeface="Proxima Nova"/>
              <a:cs typeface="Proxima Nova"/>
              <a:sym typeface="Proxima Nova"/>
            </a:endParaRPr>
          </a:p>
        </p:txBody>
      </p:sp>
      <p:sp>
        <p:nvSpPr>
          <p:cNvPr id="654" name="Google Shape;654;p58"/>
          <p:cNvSpPr txBox="1"/>
          <p:nvPr>
            <p:ph idx="1" type="body"/>
          </p:nvPr>
        </p:nvSpPr>
        <p:spPr>
          <a:xfrm>
            <a:off x="1468725" y="2765850"/>
            <a:ext cx="16343700" cy="91419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lang="en-US" sz="4800">
                <a:latin typeface="Proxima Nova"/>
                <a:ea typeface="Proxima Nova"/>
                <a:cs typeface="Proxima Nova"/>
                <a:sym typeface="Proxima Nova"/>
              </a:rPr>
              <a:t>Accounts automatically track the balance of a user</a:t>
            </a:r>
            <a:endParaRPr sz="4800">
              <a:latin typeface="Proxima Nova"/>
              <a:ea typeface="Proxima Nova"/>
              <a:cs typeface="Proxima Nova"/>
              <a:sym typeface="Proxima Nova"/>
            </a:endParaRPr>
          </a:p>
          <a:p>
            <a:pPr indent="-533400" lvl="1" marL="914400" marR="0" rtl="0" algn="l">
              <a:lnSpc>
                <a:spcPct val="115000"/>
              </a:lnSpc>
              <a:spcBef>
                <a:spcPts val="1000"/>
              </a:spcBef>
              <a:spcAft>
                <a:spcPts val="0"/>
              </a:spcAft>
              <a:buSzPts val="4800"/>
              <a:buFont typeface="Proxima Nova"/>
              <a:buChar char="○"/>
            </a:pPr>
            <a:r>
              <a:rPr lang="en-US" sz="4800">
                <a:latin typeface="Proxima Nova"/>
                <a:ea typeface="Proxima Nova"/>
                <a:cs typeface="Proxima Nova"/>
                <a:sym typeface="Proxima Nova"/>
              </a:rPr>
              <a:t>An account has </a:t>
            </a:r>
            <a:r>
              <a:rPr b="1" lang="en-US" sz="4800">
                <a:latin typeface="Proxima Nova"/>
                <a:ea typeface="Proxima Nova"/>
                <a:cs typeface="Proxima Nova"/>
                <a:sym typeface="Proxima Nova"/>
              </a:rPr>
              <a:t>state</a:t>
            </a:r>
            <a:r>
              <a:rPr lang="en-US" sz="4800">
                <a:latin typeface="Proxima Nova"/>
                <a:ea typeface="Proxima Nova"/>
                <a:cs typeface="Proxima Nova"/>
                <a:sym typeface="Proxima Nova"/>
              </a:rPr>
              <a:t> and 20 byte/160 bit byte </a:t>
            </a:r>
            <a:r>
              <a:rPr b="1" lang="en-US" sz="4800">
                <a:latin typeface="Proxima Nova"/>
                <a:ea typeface="Proxima Nova"/>
                <a:cs typeface="Proxima Nova"/>
                <a:sym typeface="Proxima Nova"/>
              </a:rPr>
              <a:t>identifier</a:t>
            </a:r>
            <a:r>
              <a:rPr lang="en-US" sz="4800">
                <a:latin typeface="Proxima Nova"/>
                <a:ea typeface="Proxima Nova"/>
                <a:cs typeface="Proxima Nova"/>
                <a:sym typeface="Proxima Nova"/>
              </a:rPr>
              <a:t>, </a:t>
            </a:r>
            <a:endParaRPr sz="4800">
              <a:latin typeface="Proxima Nova"/>
              <a:ea typeface="Proxima Nova"/>
              <a:cs typeface="Proxima Nova"/>
              <a:sym typeface="Proxima Nova"/>
            </a:endParaRPr>
          </a:p>
          <a:p>
            <a:pPr indent="-457200" lvl="3" marL="1828800" marR="0" rtl="0" algn="l">
              <a:lnSpc>
                <a:spcPct val="150000"/>
              </a:lnSpc>
              <a:spcBef>
                <a:spcPts val="0"/>
              </a:spcBef>
              <a:spcAft>
                <a:spcPts val="0"/>
              </a:spcAft>
              <a:buSzPts val="3600"/>
              <a:buFont typeface="Proxima Nova"/>
              <a:buChar char="●"/>
            </a:pPr>
            <a:r>
              <a:rPr b="1" lang="en-US" sz="3600">
                <a:latin typeface="Proxima Nova"/>
                <a:ea typeface="Proxima Nova"/>
                <a:cs typeface="Proxima Nova"/>
                <a:sym typeface="Proxima Nova"/>
              </a:rPr>
              <a:t>i.e: 0x91fff4cbd6159a527ca4dcce2e3937431086c662</a:t>
            </a:r>
            <a:endParaRPr b="1"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Two Types of Accounts:</a:t>
            </a:r>
            <a:endParaRPr b="1"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Externally owned: controlled private keys and have no code associated with them.</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Contract accounts, which are controlled by their code and have code associated with them.</a:t>
            </a:r>
            <a:endParaRPr sz="48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b="1" sz="48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5400">
              <a:latin typeface="Proxima Nova"/>
              <a:ea typeface="Proxima Nova"/>
              <a:cs typeface="Proxima Nova"/>
              <a:sym typeface="Proxima Nova"/>
            </a:endParaRPr>
          </a:p>
        </p:txBody>
      </p:sp>
      <p:pic>
        <p:nvPicPr>
          <p:cNvPr id="655" name="Google Shape;655;p58"/>
          <p:cNvPicPr preferRelativeResize="0"/>
          <p:nvPr/>
        </p:nvPicPr>
        <p:blipFill>
          <a:blip r:embed="rId3">
            <a:alphaModFix/>
          </a:blip>
          <a:stretch>
            <a:fillRect/>
          </a:stretch>
        </p:blipFill>
        <p:spPr>
          <a:xfrm>
            <a:off x="18034700" y="1872375"/>
            <a:ext cx="5893475" cy="5893475"/>
          </a:xfrm>
          <a:prstGeom prst="rect">
            <a:avLst/>
          </a:prstGeom>
          <a:noFill/>
          <a:ln>
            <a:noFill/>
          </a:ln>
        </p:spPr>
      </p:pic>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9" name="Shape 659"/>
        <p:cNvGrpSpPr/>
        <p:nvPr/>
      </p:nvGrpSpPr>
      <p:grpSpPr>
        <a:xfrm>
          <a:off x="0" y="0"/>
          <a:ext cx="0" cy="0"/>
          <a:chOff x="0" y="0"/>
          <a:chExt cx="0" cy="0"/>
        </a:xfrm>
      </p:grpSpPr>
      <p:sp>
        <p:nvSpPr>
          <p:cNvPr id="660" name="Google Shape;660;p59"/>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661" name="Google Shape;661;p5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ACCOUNT STATE</a:t>
            </a:r>
            <a:endParaRPr b="1" sz="7200">
              <a:latin typeface="Montserrat"/>
              <a:ea typeface="Montserrat"/>
              <a:cs typeface="Montserrat"/>
              <a:sym typeface="Montserrat"/>
            </a:endParaRPr>
          </a:p>
        </p:txBody>
      </p:sp>
      <p:sp>
        <p:nvSpPr>
          <p:cNvPr id="662" name="Google Shape;662;p59"/>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FOUR COMPONENTS</a:t>
            </a:r>
            <a:endParaRPr b="1" sz="4500">
              <a:latin typeface="Proxima Nova"/>
              <a:ea typeface="Proxima Nova"/>
              <a:cs typeface="Proxima Nova"/>
              <a:sym typeface="Proxima Nova"/>
            </a:endParaRPr>
          </a:p>
        </p:txBody>
      </p:sp>
      <p:sp>
        <p:nvSpPr>
          <p:cNvPr id="663" name="Google Shape;663;p59"/>
          <p:cNvSpPr txBox="1"/>
          <p:nvPr>
            <p:ph idx="1" type="body"/>
          </p:nvPr>
        </p:nvSpPr>
        <p:spPr>
          <a:xfrm>
            <a:off x="982875" y="3334625"/>
            <a:ext cx="22193700" cy="91419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b="1" lang="en-US" sz="5400">
                <a:latin typeface="Proxima Nova"/>
                <a:ea typeface="Proxima Nova"/>
                <a:cs typeface="Proxima Nova"/>
                <a:sym typeface="Proxima Nova"/>
              </a:rPr>
              <a:t>What is stored in account state?</a:t>
            </a:r>
            <a:endParaRPr b="1" sz="5400">
              <a:latin typeface="Proxima Nova"/>
              <a:ea typeface="Proxima Nova"/>
              <a:cs typeface="Proxima Nova"/>
              <a:sym typeface="Proxima Nova"/>
            </a:endParaRPr>
          </a:p>
          <a:p>
            <a:pPr indent="-571500" lvl="3" marL="1828800" marR="0" rtl="0" algn="l">
              <a:lnSpc>
                <a:spcPct val="115000"/>
              </a:lnSpc>
              <a:spcBef>
                <a:spcPts val="1000"/>
              </a:spcBef>
              <a:spcAft>
                <a:spcPts val="0"/>
              </a:spcAft>
              <a:buSzPts val="5400"/>
              <a:buFont typeface="Proxima Nova"/>
              <a:buChar char="●"/>
            </a:pPr>
            <a:r>
              <a:rPr b="1" lang="en-US" sz="5400">
                <a:latin typeface="Proxima Nova"/>
                <a:ea typeface="Proxima Nova"/>
                <a:cs typeface="Proxima Nova"/>
                <a:sym typeface="Proxima Nova"/>
              </a:rPr>
              <a:t>nonce</a:t>
            </a:r>
            <a:r>
              <a:rPr lang="en-US" sz="5400">
                <a:latin typeface="Proxima Nova"/>
                <a:ea typeface="Proxima Nova"/>
                <a:cs typeface="Proxima Nova"/>
                <a:sym typeface="Proxima Nova"/>
              </a:rPr>
              <a:t>: the number of transactions that are sent from that account, number of contracts created if contract account</a:t>
            </a:r>
            <a:endParaRPr sz="5400">
              <a:latin typeface="Proxima Nova"/>
              <a:ea typeface="Proxima Nova"/>
              <a:cs typeface="Proxima Nova"/>
              <a:sym typeface="Proxima Nova"/>
            </a:endParaRPr>
          </a:p>
          <a:p>
            <a:pPr indent="-571500" lvl="3" marL="1828800" marR="0" rtl="0" algn="l">
              <a:lnSpc>
                <a:spcPct val="115000"/>
              </a:lnSpc>
              <a:spcBef>
                <a:spcPts val="0"/>
              </a:spcBef>
              <a:spcAft>
                <a:spcPts val="0"/>
              </a:spcAft>
              <a:buSzPts val="5400"/>
              <a:buFont typeface="Proxima Nova"/>
              <a:buChar char="●"/>
            </a:pPr>
            <a:r>
              <a:rPr b="1" lang="en-US" sz="5400">
                <a:latin typeface="Proxima Nova"/>
                <a:ea typeface="Proxima Nova"/>
                <a:cs typeface="Proxima Nova"/>
                <a:sym typeface="Proxima Nova"/>
              </a:rPr>
              <a:t>balance</a:t>
            </a:r>
            <a:r>
              <a:rPr lang="en-US" sz="5400">
                <a:latin typeface="Proxima Nova"/>
                <a:ea typeface="Proxima Nova"/>
                <a:cs typeface="Proxima Nova"/>
                <a:sym typeface="Proxima Nova"/>
              </a:rPr>
              <a:t>: The number of Wei owned by this address. 10^18 Wei = 1 Ether.</a:t>
            </a:r>
            <a:endParaRPr sz="5400">
              <a:latin typeface="Proxima Nova"/>
              <a:ea typeface="Proxima Nova"/>
              <a:cs typeface="Proxima Nova"/>
              <a:sym typeface="Proxima Nova"/>
            </a:endParaRPr>
          </a:p>
          <a:p>
            <a:pPr indent="-571500" lvl="3" marL="1828800" marR="0" rtl="0" algn="l">
              <a:lnSpc>
                <a:spcPct val="115000"/>
              </a:lnSpc>
              <a:spcBef>
                <a:spcPts val="0"/>
              </a:spcBef>
              <a:spcAft>
                <a:spcPts val="0"/>
              </a:spcAft>
              <a:buSzPts val="5400"/>
              <a:buFont typeface="Proxima Nova"/>
              <a:buChar char="●"/>
            </a:pPr>
            <a:r>
              <a:rPr b="1" lang="en-US" sz="5400">
                <a:latin typeface="Proxima Nova"/>
                <a:ea typeface="Proxima Nova"/>
                <a:cs typeface="Proxima Nova"/>
                <a:sym typeface="Proxima Nova"/>
              </a:rPr>
              <a:t>storageRoot</a:t>
            </a:r>
            <a:r>
              <a:rPr lang="en-US" sz="5400">
                <a:latin typeface="Proxima Nova"/>
                <a:ea typeface="Proxima Nova"/>
                <a:cs typeface="Proxima Nova"/>
                <a:sym typeface="Proxima Nova"/>
              </a:rPr>
              <a:t>: a hash of the identifier to the storage of the contract.</a:t>
            </a:r>
            <a:endParaRPr sz="5400">
              <a:latin typeface="Proxima Nova"/>
              <a:ea typeface="Proxima Nova"/>
              <a:cs typeface="Proxima Nova"/>
              <a:sym typeface="Proxima Nova"/>
            </a:endParaRPr>
          </a:p>
          <a:p>
            <a:pPr indent="-571500" lvl="3" marL="1828800" marR="0" rtl="0" algn="l">
              <a:lnSpc>
                <a:spcPct val="115000"/>
              </a:lnSpc>
              <a:spcBef>
                <a:spcPts val="0"/>
              </a:spcBef>
              <a:spcAft>
                <a:spcPts val="0"/>
              </a:spcAft>
              <a:buSzPts val="5400"/>
              <a:buFont typeface="Proxima Nova"/>
              <a:buChar char="●"/>
            </a:pPr>
            <a:r>
              <a:rPr b="1" lang="en-US" sz="5400">
                <a:latin typeface="Proxima Nova"/>
                <a:ea typeface="Proxima Nova"/>
                <a:cs typeface="Proxima Nova"/>
                <a:sym typeface="Proxima Nova"/>
              </a:rPr>
              <a:t>codeHash</a:t>
            </a:r>
            <a:r>
              <a:rPr lang="en-US" sz="5400">
                <a:latin typeface="Proxima Nova"/>
                <a:ea typeface="Proxima Nova"/>
                <a:cs typeface="Proxima Nova"/>
                <a:sym typeface="Proxima Nova"/>
              </a:rPr>
              <a:t>:  the hash of the code that is present in the contracts</a:t>
            </a:r>
            <a:endParaRPr sz="5400">
              <a:latin typeface="Proxima Nova"/>
              <a:ea typeface="Proxima Nova"/>
              <a:cs typeface="Proxima Nova"/>
              <a:sym typeface="Proxima Nova"/>
            </a:endParaRPr>
          </a:p>
          <a:p>
            <a:pPr indent="0" lvl="0" marL="1828800" marR="0" rtl="0" algn="l">
              <a:lnSpc>
                <a:spcPct val="115000"/>
              </a:lnSpc>
              <a:spcBef>
                <a:spcPts val="1000"/>
              </a:spcBef>
              <a:spcAft>
                <a:spcPts val="0"/>
              </a:spcAft>
              <a:buNone/>
            </a:pPr>
            <a:r>
              <a:t/>
            </a:r>
            <a:endParaRPr sz="5400">
              <a:latin typeface="Proxima Nova"/>
              <a:ea typeface="Proxima Nova"/>
              <a:cs typeface="Proxima Nova"/>
              <a:sym typeface="Proxima Nova"/>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7" name="Shape 667"/>
        <p:cNvGrpSpPr/>
        <p:nvPr/>
      </p:nvGrpSpPr>
      <p:grpSpPr>
        <a:xfrm>
          <a:off x="0" y="0"/>
          <a:ext cx="0" cy="0"/>
          <a:chOff x="0" y="0"/>
          <a:chExt cx="0" cy="0"/>
        </a:xfrm>
      </p:grpSpPr>
      <p:sp>
        <p:nvSpPr>
          <p:cNvPr id="668" name="Google Shape;668;p60"/>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669" name="Google Shape;669;p6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WHY UTXOS?</a:t>
            </a:r>
            <a:endParaRPr b="1" sz="7200">
              <a:latin typeface="Montserrat"/>
              <a:ea typeface="Montserrat"/>
              <a:cs typeface="Montserrat"/>
              <a:sym typeface="Montserrat"/>
            </a:endParaRPr>
          </a:p>
        </p:txBody>
      </p:sp>
      <p:sp>
        <p:nvSpPr>
          <p:cNvPr id="670" name="Google Shape;670;p60"/>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BENEFITS OF THE UTXO MODEL</a:t>
            </a:r>
            <a:endParaRPr b="1" sz="4500">
              <a:latin typeface="Proxima Nova"/>
              <a:ea typeface="Proxima Nova"/>
              <a:cs typeface="Proxima Nova"/>
              <a:sym typeface="Proxima Nova"/>
            </a:endParaRPr>
          </a:p>
        </p:txBody>
      </p:sp>
      <p:sp>
        <p:nvSpPr>
          <p:cNvPr id="671" name="Google Shape;671;p60"/>
          <p:cNvSpPr txBox="1"/>
          <p:nvPr>
            <p:ph idx="1" type="body"/>
          </p:nvPr>
        </p:nvSpPr>
        <p:spPr>
          <a:xfrm>
            <a:off x="935500" y="2765850"/>
            <a:ext cx="12755700" cy="8139000"/>
          </a:xfrm>
          <a:prstGeom prst="rect">
            <a:avLst/>
          </a:prstGeom>
          <a:noFill/>
          <a:ln>
            <a:noFill/>
          </a:ln>
        </p:spPr>
        <p:txBody>
          <a:bodyPr anchorCtr="0" anchor="t" bIns="243750" lIns="243750" spcFirstLastPara="1" rIns="243750" wrap="square" tIns="243750">
            <a:noAutofit/>
          </a:bodyPr>
          <a:lstStyle/>
          <a:p>
            <a:pPr indent="-533400" lvl="1" marL="914400" marR="0" rtl="0" algn="l">
              <a:lnSpc>
                <a:spcPct val="115000"/>
              </a:lnSpc>
              <a:spcBef>
                <a:spcPts val="1000"/>
              </a:spcBef>
              <a:spcAft>
                <a:spcPts val="0"/>
              </a:spcAft>
              <a:buSzPts val="4800"/>
              <a:buFont typeface="Proxima Nova"/>
              <a:buChar char="○"/>
            </a:pPr>
            <a:r>
              <a:rPr b="1" lang="en-US" sz="4800">
                <a:latin typeface="Proxima Nova"/>
                <a:ea typeface="Proxima Nova"/>
                <a:cs typeface="Proxima Nova"/>
                <a:sym typeface="Proxima Nova"/>
              </a:rPr>
              <a:t>Greater Privacy</a:t>
            </a:r>
            <a:endParaRPr b="1"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Encourages users to use a new address for every transaction received</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H</a:t>
            </a:r>
            <a:r>
              <a:rPr lang="en-US" sz="4800">
                <a:latin typeface="Proxima Nova"/>
                <a:ea typeface="Proxima Nova"/>
                <a:cs typeface="Proxima Nova"/>
                <a:sym typeface="Proxima Nova"/>
              </a:rPr>
              <a:t>arder to link accounts to real-world identities</a:t>
            </a:r>
            <a:endParaRPr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 Scalability </a:t>
            </a:r>
            <a:endParaRPr b="1"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Ability to process multiple UTXOs concurrently, enabling parallel transactions</a:t>
            </a:r>
            <a:endParaRPr sz="48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4800">
              <a:latin typeface="Proxima Nova"/>
              <a:ea typeface="Proxima Nova"/>
              <a:cs typeface="Proxima Nova"/>
              <a:sym typeface="Proxima Nova"/>
            </a:endParaRPr>
          </a:p>
        </p:txBody>
      </p:sp>
      <p:pic>
        <p:nvPicPr>
          <p:cNvPr id="672" name="Google Shape;672;p60"/>
          <p:cNvPicPr preferRelativeResize="0"/>
          <p:nvPr/>
        </p:nvPicPr>
        <p:blipFill>
          <a:blip r:embed="rId3">
            <a:alphaModFix/>
          </a:blip>
          <a:stretch>
            <a:fillRect/>
          </a:stretch>
        </p:blipFill>
        <p:spPr>
          <a:xfrm>
            <a:off x="14000275" y="3394375"/>
            <a:ext cx="9879050" cy="6853024"/>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61"/>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678" name="Google Shape;678;p6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WHY ACCOUNTS?</a:t>
            </a:r>
            <a:endParaRPr b="1" sz="7200">
              <a:latin typeface="Montserrat"/>
              <a:ea typeface="Montserrat"/>
              <a:cs typeface="Montserrat"/>
              <a:sym typeface="Montserrat"/>
            </a:endParaRPr>
          </a:p>
        </p:txBody>
      </p:sp>
      <p:sp>
        <p:nvSpPr>
          <p:cNvPr id="679" name="Google Shape;679;p61"/>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BENEFITS OF THE ACCOUNTS MODEL</a:t>
            </a:r>
            <a:endParaRPr b="1" sz="4500">
              <a:latin typeface="Proxima Nova"/>
              <a:ea typeface="Proxima Nova"/>
              <a:cs typeface="Proxima Nova"/>
              <a:sym typeface="Proxima Nova"/>
            </a:endParaRPr>
          </a:p>
        </p:txBody>
      </p:sp>
      <p:sp>
        <p:nvSpPr>
          <p:cNvPr id="680" name="Google Shape;680;p61"/>
          <p:cNvSpPr txBox="1"/>
          <p:nvPr>
            <p:ph idx="1" type="body"/>
          </p:nvPr>
        </p:nvSpPr>
        <p:spPr>
          <a:xfrm>
            <a:off x="959200" y="2327075"/>
            <a:ext cx="21735000" cy="90912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t/>
            </a:r>
            <a:endParaRPr sz="4200">
              <a:latin typeface="Proxima Nova"/>
              <a:ea typeface="Proxima Nova"/>
              <a:cs typeface="Proxima Nova"/>
              <a:sym typeface="Proxima Nova"/>
            </a:endParaRPr>
          </a:p>
          <a:p>
            <a:pPr indent="-495300" lvl="1" marL="914400" marR="0" rtl="0" algn="l">
              <a:lnSpc>
                <a:spcPct val="115000"/>
              </a:lnSpc>
              <a:spcBef>
                <a:spcPts val="1000"/>
              </a:spcBef>
              <a:spcAft>
                <a:spcPts val="0"/>
              </a:spcAft>
              <a:buSzPts val="4200"/>
              <a:buFont typeface="Proxima Nova"/>
              <a:buChar char="○"/>
            </a:pPr>
            <a:r>
              <a:rPr b="1" lang="en-US" sz="4200">
                <a:latin typeface="Proxima Nova"/>
                <a:ea typeface="Proxima Nova"/>
                <a:cs typeface="Proxima Nova"/>
                <a:sym typeface="Proxima Nova"/>
              </a:rPr>
              <a:t>Storage</a:t>
            </a:r>
            <a:endParaRPr b="1" sz="4200">
              <a:latin typeface="Proxima Nova"/>
              <a:ea typeface="Proxima Nova"/>
              <a:cs typeface="Proxima Nova"/>
              <a:sym typeface="Proxima Nova"/>
            </a:endParaRPr>
          </a:p>
          <a:p>
            <a:pPr indent="-495300" lvl="3" marL="1828800" marR="0" rtl="0" algn="l">
              <a:lnSpc>
                <a:spcPct val="115000"/>
              </a:lnSpc>
              <a:spcBef>
                <a:spcPts val="0"/>
              </a:spcBef>
              <a:spcAft>
                <a:spcPts val="0"/>
              </a:spcAft>
              <a:buSzPts val="4200"/>
              <a:buFont typeface="Proxima Nova"/>
              <a:buChar char="●"/>
            </a:pPr>
            <a:r>
              <a:rPr lang="en-US" sz="4200">
                <a:latin typeface="Proxima Nova"/>
                <a:ea typeface="Proxima Nova"/>
                <a:cs typeface="Proxima Nova"/>
                <a:sym typeface="Proxima Nova"/>
              </a:rPr>
              <a:t>Only need to update each account’s balance instead of storing every UTXO</a:t>
            </a:r>
            <a:endParaRPr sz="4200">
              <a:latin typeface="Proxima Nova"/>
              <a:ea typeface="Proxima Nova"/>
              <a:cs typeface="Proxima Nova"/>
              <a:sym typeface="Proxima Nova"/>
            </a:endParaRPr>
          </a:p>
          <a:p>
            <a:pPr indent="-495300" lvl="4" marL="2286000" marR="0" rtl="0" algn="l">
              <a:lnSpc>
                <a:spcPct val="115000"/>
              </a:lnSpc>
              <a:spcBef>
                <a:spcPts val="0"/>
              </a:spcBef>
              <a:spcAft>
                <a:spcPts val="0"/>
              </a:spcAft>
              <a:buSzPts val="4200"/>
              <a:buFont typeface="Proxima Nova"/>
              <a:buChar char="○"/>
            </a:pPr>
            <a:r>
              <a:rPr lang="en-US" sz="4200">
                <a:latin typeface="Proxima Nova"/>
                <a:ea typeface="Proxima Nova"/>
                <a:cs typeface="Proxima Nova"/>
                <a:sym typeface="Proxima Nova"/>
              </a:rPr>
              <a:t>ex. 5 UTXOs: (20 + 32 + 8) * 5 = </a:t>
            </a:r>
            <a:r>
              <a:rPr lang="en-US" sz="4200">
                <a:highlight>
                  <a:schemeClr val="accent2"/>
                </a:highlight>
                <a:latin typeface="Proxima Nova"/>
                <a:ea typeface="Proxima Nova"/>
                <a:cs typeface="Proxima Nova"/>
                <a:sym typeface="Proxima Nova"/>
              </a:rPr>
              <a:t>300 bytes</a:t>
            </a:r>
            <a:r>
              <a:rPr lang="en-US" sz="4200">
                <a:latin typeface="Proxima Nova"/>
                <a:ea typeface="Proxima Nova"/>
                <a:cs typeface="Proxima Nova"/>
                <a:sym typeface="Proxima Nova"/>
              </a:rPr>
              <a:t> (20 for the address, 32 for the txid and 8 for the value)</a:t>
            </a:r>
            <a:endParaRPr sz="4200">
              <a:latin typeface="Proxima Nova"/>
              <a:ea typeface="Proxima Nova"/>
              <a:cs typeface="Proxima Nova"/>
              <a:sym typeface="Proxima Nova"/>
            </a:endParaRPr>
          </a:p>
          <a:p>
            <a:pPr indent="-495300" lvl="4" marL="2286000" marR="0" rtl="0" algn="l">
              <a:lnSpc>
                <a:spcPct val="115000"/>
              </a:lnSpc>
              <a:spcBef>
                <a:spcPts val="0"/>
              </a:spcBef>
              <a:spcAft>
                <a:spcPts val="0"/>
              </a:spcAft>
              <a:buSzPts val="4200"/>
              <a:buFont typeface="Proxima Nova"/>
              <a:buChar char="○"/>
            </a:pPr>
            <a:r>
              <a:rPr lang="en-US" sz="4200">
                <a:latin typeface="Proxima Nova"/>
                <a:ea typeface="Proxima Nova"/>
                <a:cs typeface="Proxima Nova"/>
                <a:sym typeface="Proxima Nova"/>
              </a:rPr>
              <a:t>Using accounts: 20 + 8 + 2 = </a:t>
            </a:r>
            <a:r>
              <a:rPr lang="en-US" sz="4200">
                <a:highlight>
                  <a:schemeClr val="accent2"/>
                </a:highlight>
                <a:latin typeface="Proxima Nova"/>
                <a:ea typeface="Proxima Nova"/>
                <a:cs typeface="Proxima Nova"/>
                <a:sym typeface="Proxima Nova"/>
              </a:rPr>
              <a:t>30 bytes</a:t>
            </a:r>
            <a:r>
              <a:rPr lang="en-US" sz="4200">
                <a:latin typeface="Proxima Nova"/>
                <a:ea typeface="Proxima Nova"/>
                <a:cs typeface="Proxima Nova"/>
                <a:sym typeface="Proxima Nova"/>
              </a:rPr>
              <a:t> (20 for the address, 8 for the value, 2 for a nonce</a:t>
            </a:r>
            <a:endParaRPr sz="4200">
              <a:latin typeface="Proxima Nova"/>
              <a:ea typeface="Proxima Nova"/>
              <a:cs typeface="Proxima Nova"/>
              <a:sym typeface="Proxima Nova"/>
            </a:endParaRPr>
          </a:p>
          <a:p>
            <a:pPr indent="-495300" lvl="1" marL="914400" marR="0" rtl="0" algn="l">
              <a:lnSpc>
                <a:spcPct val="115000"/>
              </a:lnSpc>
              <a:spcBef>
                <a:spcPts val="0"/>
              </a:spcBef>
              <a:spcAft>
                <a:spcPts val="0"/>
              </a:spcAft>
              <a:buSzPts val="4200"/>
              <a:buFont typeface="Proxima Nova"/>
              <a:buChar char="○"/>
            </a:pPr>
            <a:r>
              <a:rPr b="1" lang="en-US" sz="4200">
                <a:latin typeface="Proxima Nova"/>
                <a:ea typeface="Proxima Nova"/>
                <a:cs typeface="Proxima Nova"/>
                <a:sym typeface="Proxima Nova"/>
              </a:rPr>
              <a:t> Simplicity </a:t>
            </a:r>
            <a:endParaRPr b="1" sz="4200">
              <a:latin typeface="Proxima Nova"/>
              <a:ea typeface="Proxima Nova"/>
              <a:cs typeface="Proxima Nova"/>
              <a:sym typeface="Proxima Nova"/>
            </a:endParaRPr>
          </a:p>
          <a:p>
            <a:pPr indent="-495300" lvl="3" marL="1828800" marR="0" rtl="0" algn="l">
              <a:lnSpc>
                <a:spcPct val="115000"/>
              </a:lnSpc>
              <a:spcBef>
                <a:spcPts val="0"/>
              </a:spcBef>
              <a:spcAft>
                <a:spcPts val="0"/>
              </a:spcAft>
              <a:buSzPts val="4200"/>
              <a:buFont typeface="Proxima Nova"/>
              <a:buChar char="●"/>
            </a:pPr>
            <a:r>
              <a:rPr lang="en-US" sz="4200">
                <a:latin typeface="Proxima Nova"/>
                <a:ea typeface="Proxima Nova"/>
                <a:cs typeface="Proxima Nova"/>
                <a:sym typeface="Proxima Nova"/>
              </a:rPr>
              <a:t>Far more intuitive than constantly updating a UTXO set to compute balance</a:t>
            </a:r>
            <a:endParaRPr sz="4200">
              <a:latin typeface="Proxima Nova"/>
              <a:ea typeface="Proxima Nova"/>
              <a:cs typeface="Proxima Nova"/>
              <a:sym typeface="Proxima Nova"/>
            </a:endParaRPr>
          </a:p>
          <a:p>
            <a:pPr indent="-495300" lvl="3" marL="1828800" marR="0" rtl="0" algn="l">
              <a:lnSpc>
                <a:spcPct val="115000"/>
              </a:lnSpc>
              <a:spcBef>
                <a:spcPts val="0"/>
              </a:spcBef>
              <a:spcAft>
                <a:spcPts val="0"/>
              </a:spcAft>
              <a:buSzPts val="4200"/>
              <a:buFont typeface="Proxima Nova"/>
              <a:buChar char="●"/>
            </a:pPr>
            <a:r>
              <a:rPr lang="en-US" sz="4200">
                <a:latin typeface="Proxima Nova"/>
                <a:ea typeface="Proxima Nova"/>
                <a:cs typeface="Proxima Nova"/>
                <a:sym typeface="Proxima Nova"/>
              </a:rPr>
              <a:t>Easier to program smart contracts</a:t>
            </a:r>
            <a:endParaRPr sz="42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4200">
              <a:latin typeface="Proxima Nova"/>
              <a:ea typeface="Proxima Nova"/>
              <a:cs typeface="Proxima Nova"/>
              <a:sym typeface="Proxima Nova"/>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84" name="Shape 684"/>
        <p:cNvGrpSpPr/>
        <p:nvPr/>
      </p:nvGrpSpPr>
      <p:grpSpPr>
        <a:xfrm>
          <a:off x="0" y="0"/>
          <a:ext cx="0" cy="0"/>
          <a:chOff x="0" y="0"/>
          <a:chExt cx="0" cy="0"/>
        </a:xfrm>
      </p:grpSpPr>
      <p:grpSp>
        <p:nvGrpSpPr>
          <p:cNvPr id="685" name="Google Shape;685;p62"/>
          <p:cNvGrpSpPr/>
          <p:nvPr/>
        </p:nvGrpSpPr>
        <p:grpSpPr>
          <a:xfrm>
            <a:off x="2983650" y="4108725"/>
            <a:ext cx="14941135" cy="5498021"/>
            <a:chOff x="7918482" y="4117650"/>
            <a:chExt cx="6558019" cy="2413212"/>
          </a:xfrm>
        </p:grpSpPr>
        <p:sp>
          <p:nvSpPr>
            <p:cNvPr id="686" name="Google Shape;686;p62"/>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GAS</a:t>
              </a:r>
              <a:endParaRPr sz="9400"/>
            </a:p>
          </p:txBody>
        </p:sp>
        <p:sp>
          <p:nvSpPr>
            <p:cNvPr id="687" name="Google Shape;687;p62"/>
            <p:cNvSpPr txBox="1"/>
            <p:nvPr/>
          </p:nvSpPr>
          <p:spPr>
            <a:xfrm>
              <a:off x="7918482" y="4117650"/>
              <a:ext cx="2867700" cy="2067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3.4</a:t>
              </a:r>
              <a:endParaRPr/>
            </a:p>
          </p:txBody>
        </p:sp>
        <p:cxnSp>
          <p:nvCxnSpPr>
            <p:cNvPr id="688" name="Google Shape;688;p62"/>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689" name="Google Shape;689;p62"/>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690" name="Google Shape;690;p62"/>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691" name="Google Shape;691;p62"/>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692" name="Google Shape;692;p62"/>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6" name="Shape 696"/>
        <p:cNvGrpSpPr/>
        <p:nvPr/>
      </p:nvGrpSpPr>
      <p:grpSpPr>
        <a:xfrm>
          <a:off x="0" y="0"/>
          <a:ext cx="0" cy="0"/>
          <a:chOff x="0" y="0"/>
          <a:chExt cx="0" cy="0"/>
        </a:xfrm>
      </p:grpSpPr>
      <p:sp>
        <p:nvSpPr>
          <p:cNvPr id="697" name="Google Shape;697;p63"/>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698" name="Google Shape;698;p6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GAS AND PAYMENT</a:t>
            </a:r>
            <a:endParaRPr b="1" sz="7200">
              <a:latin typeface="Montserrat"/>
              <a:ea typeface="Montserrat"/>
              <a:cs typeface="Montserrat"/>
              <a:sym typeface="Montserrat"/>
            </a:endParaRPr>
          </a:p>
        </p:txBody>
      </p:sp>
      <p:sp>
        <p:nvSpPr>
          <p:cNvPr id="699" name="Google Shape;699;p63"/>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GAS EXPLAINED</a:t>
            </a:r>
            <a:endParaRPr b="1" sz="4500">
              <a:latin typeface="Proxima Nova"/>
              <a:ea typeface="Proxima Nova"/>
              <a:cs typeface="Proxima Nova"/>
              <a:sym typeface="Proxima Nova"/>
            </a:endParaRPr>
          </a:p>
        </p:txBody>
      </p:sp>
      <p:sp>
        <p:nvSpPr>
          <p:cNvPr id="700" name="Google Shape;700;p63"/>
          <p:cNvSpPr txBox="1"/>
          <p:nvPr>
            <p:ph idx="1" type="body"/>
          </p:nvPr>
        </p:nvSpPr>
        <p:spPr>
          <a:xfrm>
            <a:off x="1906750" y="3121413"/>
            <a:ext cx="12282900" cy="91419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b="1" lang="en-US" sz="5400">
                <a:latin typeface="Proxima Nova"/>
                <a:ea typeface="Proxima Nova"/>
                <a:cs typeface="Proxima Nova"/>
                <a:sym typeface="Proxima Nova"/>
              </a:rPr>
              <a:t>What is gas?</a:t>
            </a:r>
            <a:endParaRPr b="1" sz="5400">
              <a:latin typeface="Proxima Nova"/>
              <a:ea typeface="Proxima Nova"/>
              <a:cs typeface="Proxima Nova"/>
              <a:sym typeface="Proxima Nova"/>
            </a:endParaRPr>
          </a:p>
          <a:p>
            <a:pPr indent="-571500" lvl="1" marL="914400" rtl="0" algn="l">
              <a:lnSpc>
                <a:spcPct val="115000"/>
              </a:lnSpc>
              <a:spcBef>
                <a:spcPts val="1000"/>
              </a:spcBef>
              <a:spcAft>
                <a:spcPts val="0"/>
              </a:spcAft>
              <a:buSzPts val="5400"/>
              <a:buFont typeface="Proxima Nova"/>
              <a:buChar char="○"/>
            </a:pPr>
            <a:r>
              <a:rPr lang="en-US" sz="5400">
                <a:latin typeface="Proxima Nova"/>
                <a:ea typeface="Proxima Nova"/>
                <a:cs typeface="Proxima Nova"/>
                <a:sym typeface="Proxima Nova"/>
              </a:rPr>
              <a:t>F</a:t>
            </a:r>
            <a:r>
              <a:rPr lang="en-US" sz="5400">
                <a:latin typeface="Proxima Nova"/>
                <a:ea typeface="Proxima Nova"/>
                <a:cs typeface="Proxima Nova"/>
                <a:sym typeface="Proxima Nova"/>
              </a:rPr>
              <a:t>ee incurred for every computation that occurs as a result of a transaction</a:t>
            </a:r>
            <a:endParaRPr sz="5400">
              <a:latin typeface="Proxima Nova"/>
              <a:ea typeface="Proxima Nova"/>
              <a:cs typeface="Proxima Nova"/>
              <a:sym typeface="Proxima Nova"/>
            </a:endParaRPr>
          </a:p>
          <a:p>
            <a:pPr indent="-571500" lvl="1" marL="914400" rtl="0" algn="l">
              <a:lnSpc>
                <a:spcPct val="115000"/>
              </a:lnSpc>
              <a:spcBef>
                <a:spcPts val="0"/>
              </a:spcBef>
              <a:spcAft>
                <a:spcPts val="0"/>
              </a:spcAft>
              <a:buSzPts val="5400"/>
              <a:buFont typeface="Proxima Nova"/>
              <a:buChar char="○"/>
            </a:pPr>
            <a:r>
              <a:rPr lang="en-US" sz="5400">
                <a:latin typeface="Proxima Nova"/>
                <a:ea typeface="Proxima Nova"/>
                <a:cs typeface="Proxima Nova"/>
                <a:sym typeface="Proxima Nova"/>
              </a:rPr>
              <a:t>Paid by sender of transaction</a:t>
            </a:r>
            <a:endParaRPr sz="5400">
              <a:latin typeface="Proxima Nova"/>
              <a:ea typeface="Proxima Nova"/>
              <a:cs typeface="Proxima Nova"/>
              <a:sym typeface="Proxima Nova"/>
            </a:endParaRPr>
          </a:p>
          <a:p>
            <a:pPr indent="-571500" lvl="1" marL="914400" rtl="0" algn="l">
              <a:lnSpc>
                <a:spcPct val="115000"/>
              </a:lnSpc>
              <a:spcBef>
                <a:spcPts val="0"/>
              </a:spcBef>
              <a:spcAft>
                <a:spcPts val="0"/>
              </a:spcAft>
              <a:buSzPts val="5400"/>
              <a:buFont typeface="Proxima Nova"/>
              <a:buChar char="○"/>
            </a:pPr>
            <a:r>
              <a:rPr lang="en-US" sz="5400">
                <a:latin typeface="Proxima Nova"/>
                <a:ea typeface="Proxima Nova"/>
                <a:cs typeface="Proxima Nova"/>
                <a:sym typeface="Proxima Nova"/>
              </a:rPr>
              <a:t>Ensures network isn’t misused</a:t>
            </a:r>
            <a:endParaRPr sz="5400">
              <a:latin typeface="Proxima Nova"/>
              <a:ea typeface="Proxima Nova"/>
              <a:cs typeface="Proxima Nova"/>
              <a:sym typeface="Proxima Nova"/>
            </a:endParaRPr>
          </a:p>
          <a:p>
            <a:pPr indent="0" lvl="0" marL="0" marR="0" rtl="0" algn="l">
              <a:lnSpc>
                <a:spcPct val="115000"/>
              </a:lnSpc>
              <a:spcBef>
                <a:spcPts val="1000"/>
              </a:spcBef>
              <a:spcAft>
                <a:spcPts val="0"/>
              </a:spcAft>
              <a:buNone/>
            </a:pPr>
            <a:r>
              <a:t/>
            </a:r>
            <a:endParaRPr sz="5400">
              <a:latin typeface="Proxima Nova"/>
              <a:ea typeface="Proxima Nova"/>
              <a:cs typeface="Proxima Nova"/>
              <a:sym typeface="Proxima Nova"/>
            </a:endParaRPr>
          </a:p>
        </p:txBody>
      </p:sp>
      <p:pic>
        <p:nvPicPr>
          <p:cNvPr id="701" name="Google Shape;701;p63"/>
          <p:cNvPicPr preferRelativeResize="0"/>
          <p:nvPr/>
        </p:nvPicPr>
        <p:blipFill>
          <a:blip r:embed="rId3">
            <a:alphaModFix/>
          </a:blip>
          <a:stretch>
            <a:fillRect/>
          </a:stretch>
        </p:blipFill>
        <p:spPr>
          <a:xfrm>
            <a:off x="14447300" y="2518575"/>
            <a:ext cx="7942026" cy="7942026"/>
          </a:xfrm>
          <a:prstGeom prst="rect">
            <a:avLst/>
          </a:prstGeom>
          <a:noFill/>
          <a:ln>
            <a:noFill/>
          </a:ln>
        </p:spPr>
      </p:pic>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5" name="Shape 705"/>
        <p:cNvGrpSpPr/>
        <p:nvPr/>
      </p:nvGrpSpPr>
      <p:grpSpPr>
        <a:xfrm>
          <a:off x="0" y="0"/>
          <a:ext cx="0" cy="0"/>
          <a:chOff x="0" y="0"/>
          <a:chExt cx="0" cy="0"/>
        </a:xfrm>
      </p:grpSpPr>
      <p:sp>
        <p:nvSpPr>
          <p:cNvPr id="706" name="Google Shape;706;p64"/>
          <p:cNvSpPr txBox="1"/>
          <p:nvPr/>
        </p:nvSpPr>
        <p:spPr>
          <a:xfrm>
            <a:off x="730550" y="11883100"/>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UPDATED: DANIEL GUSHCHYAN</a:t>
            </a:r>
            <a:endParaRPr sz="2400">
              <a:solidFill>
                <a:srgbClr val="B7B7B7"/>
              </a:solidFill>
              <a:latin typeface="Proxima Nova"/>
              <a:ea typeface="Proxima Nova"/>
              <a:cs typeface="Proxima Nova"/>
              <a:sym typeface="Proxima Nova"/>
            </a:endParaRPr>
          </a:p>
        </p:txBody>
      </p:sp>
      <p:sp>
        <p:nvSpPr>
          <p:cNvPr id="707" name="Google Shape;707;p6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GAS AND PAYMENT</a:t>
            </a:r>
            <a:endParaRPr b="1" sz="7200">
              <a:latin typeface="Montserrat"/>
              <a:ea typeface="Montserrat"/>
              <a:cs typeface="Montserrat"/>
              <a:sym typeface="Montserrat"/>
            </a:endParaRPr>
          </a:p>
        </p:txBody>
      </p:sp>
      <p:sp>
        <p:nvSpPr>
          <p:cNvPr id="708" name="Google Shape;708;p64"/>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WHY DO WE NEED FEES? </a:t>
            </a:r>
            <a:endParaRPr b="1" sz="4500">
              <a:latin typeface="Proxima Nova"/>
              <a:ea typeface="Proxima Nova"/>
              <a:cs typeface="Proxima Nova"/>
              <a:sym typeface="Proxima Nova"/>
            </a:endParaRPr>
          </a:p>
        </p:txBody>
      </p:sp>
      <p:sp>
        <p:nvSpPr>
          <p:cNvPr id="709" name="Google Shape;709;p64"/>
          <p:cNvSpPr txBox="1"/>
          <p:nvPr>
            <p:ph idx="1" type="body"/>
          </p:nvPr>
        </p:nvSpPr>
        <p:spPr>
          <a:xfrm>
            <a:off x="1646175" y="1971150"/>
            <a:ext cx="20743200" cy="10474200"/>
          </a:xfrm>
          <a:prstGeom prst="rect">
            <a:avLst/>
          </a:prstGeom>
          <a:noFill/>
          <a:ln>
            <a:noFill/>
          </a:ln>
        </p:spPr>
        <p:txBody>
          <a:bodyPr anchorCtr="0" anchor="t" bIns="243750" lIns="243750" spcFirstLastPara="1" rIns="243750" wrap="square" tIns="243750">
            <a:noAutofit/>
          </a:bodyPr>
          <a:lstStyle/>
          <a:p>
            <a:pPr indent="0" lvl="0" marL="0" rtl="0" algn="l">
              <a:lnSpc>
                <a:spcPct val="115000"/>
              </a:lnSpc>
              <a:spcBef>
                <a:spcPts val="1000"/>
              </a:spcBef>
              <a:spcAft>
                <a:spcPts val="0"/>
              </a:spcAft>
              <a:buNone/>
            </a:pPr>
            <a:r>
              <a:t/>
            </a:r>
            <a:endParaRPr b="1" sz="4800">
              <a:solidFill>
                <a:schemeClr val="dk2"/>
              </a:solidFill>
              <a:latin typeface="Proxima Nova"/>
              <a:ea typeface="Proxima Nova"/>
              <a:cs typeface="Proxima Nova"/>
              <a:sym typeface="Proxima Nova"/>
            </a:endParaRPr>
          </a:p>
          <a:p>
            <a:pPr indent="-533400" lvl="1" marL="914400" marR="0" rtl="0" algn="l">
              <a:lnSpc>
                <a:spcPct val="115000"/>
              </a:lnSpc>
              <a:spcBef>
                <a:spcPts val="1000"/>
              </a:spcBef>
              <a:spcAft>
                <a:spcPts val="0"/>
              </a:spcAft>
              <a:buSzPts val="4800"/>
              <a:buFont typeface="Proxima Nova"/>
              <a:buChar char="○"/>
            </a:pPr>
            <a:r>
              <a:rPr b="1" lang="en-US" sz="4800">
                <a:latin typeface="Proxima Nova"/>
                <a:ea typeface="Proxima Nova"/>
                <a:cs typeface="Proxima Nova"/>
                <a:sym typeface="Proxima Nova"/>
              </a:rPr>
              <a:t>Cost of Distributed Computation</a:t>
            </a:r>
            <a:endParaRPr b="1"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Every transaction on the EVM must be redundantly recalculated by every node on the network, which is costly</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highlight>
                  <a:schemeClr val="accent2"/>
                </a:highlight>
                <a:latin typeface="Proxima Nova"/>
                <a:ea typeface="Proxima Nova"/>
                <a:cs typeface="Proxima Nova"/>
                <a:sym typeface="Proxima Nova"/>
              </a:rPr>
              <a:t>Due to this multiplied cost, smart contracts are best used for simple tasks</a:t>
            </a:r>
            <a:endParaRPr sz="4800">
              <a:highlight>
                <a:schemeClr val="accent2"/>
              </a:highlight>
              <a:latin typeface="Proxima Nova"/>
              <a:ea typeface="Proxima Nova"/>
              <a:cs typeface="Proxima Nova"/>
              <a:sym typeface="Proxima Nova"/>
            </a:endParaRPr>
          </a:p>
          <a:p>
            <a:pPr indent="0" lvl="0" marL="1828800" marR="0" rtl="0" algn="l">
              <a:lnSpc>
                <a:spcPct val="115000"/>
              </a:lnSpc>
              <a:spcBef>
                <a:spcPts val="1000"/>
              </a:spcBef>
              <a:spcAft>
                <a:spcPts val="0"/>
              </a:spcAft>
              <a:buNone/>
            </a:pPr>
            <a:r>
              <a:t/>
            </a:r>
            <a:endParaRPr sz="4800">
              <a:highlight>
                <a:schemeClr val="accent2"/>
              </a:highlight>
              <a:latin typeface="Proxima Nova"/>
              <a:ea typeface="Proxima Nova"/>
              <a:cs typeface="Proxima Nova"/>
              <a:sym typeface="Proxima Nova"/>
            </a:endParaRPr>
          </a:p>
          <a:p>
            <a:pPr indent="-533400" lvl="1" marL="914400" marR="0" rtl="0" algn="l">
              <a:lnSpc>
                <a:spcPct val="115000"/>
              </a:lnSpc>
              <a:spcBef>
                <a:spcPts val="1000"/>
              </a:spcBef>
              <a:spcAft>
                <a:spcPts val="0"/>
              </a:spcAft>
              <a:buSzPts val="4800"/>
              <a:buFont typeface="Proxima Nova"/>
              <a:buChar char="○"/>
            </a:pPr>
            <a:r>
              <a:rPr b="1" lang="en-US" sz="4800">
                <a:latin typeface="Proxima Nova"/>
                <a:ea typeface="Proxima Nova"/>
                <a:cs typeface="Proxima Nova"/>
                <a:sym typeface="Proxima Nova"/>
              </a:rPr>
              <a:t>Unpredictability &amp; Turing Completeness</a:t>
            </a:r>
            <a:endParaRPr b="1"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Loops and susceptibility to halting problem</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Impossible to determine ahead of time whether a given contract will ever terminate</a:t>
            </a:r>
            <a:endParaRPr sz="48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3" name="Shape 713"/>
        <p:cNvGrpSpPr/>
        <p:nvPr/>
      </p:nvGrpSpPr>
      <p:grpSpPr>
        <a:xfrm>
          <a:off x="0" y="0"/>
          <a:ext cx="0" cy="0"/>
          <a:chOff x="0" y="0"/>
          <a:chExt cx="0" cy="0"/>
        </a:xfrm>
      </p:grpSpPr>
      <p:sp>
        <p:nvSpPr>
          <p:cNvPr id="714" name="Google Shape;714;p65"/>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715" name="Google Shape;715;p6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GAS AND PAYMENT</a:t>
            </a:r>
            <a:endParaRPr b="1" sz="7200">
              <a:latin typeface="Montserrat"/>
              <a:ea typeface="Montserrat"/>
              <a:cs typeface="Montserrat"/>
              <a:sym typeface="Montserrat"/>
            </a:endParaRPr>
          </a:p>
        </p:txBody>
      </p:sp>
      <p:sp>
        <p:nvSpPr>
          <p:cNvPr id="716" name="Google Shape;716;p65"/>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GAS LIMIT AND GAS PRICE</a:t>
            </a:r>
            <a:endParaRPr b="1" sz="4500">
              <a:latin typeface="Proxima Nova"/>
              <a:ea typeface="Proxima Nova"/>
              <a:cs typeface="Proxima Nova"/>
              <a:sym typeface="Proxima Nova"/>
            </a:endParaRPr>
          </a:p>
        </p:txBody>
      </p:sp>
      <p:sp>
        <p:nvSpPr>
          <p:cNvPr id="717" name="Google Shape;717;p65"/>
          <p:cNvSpPr txBox="1"/>
          <p:nvPr>
            <p:ph idx="1" type="body"/>
          </p:nvPr>
        </p:nvSpPr>
        <p:spPr>
          <a:xfrm>
            <a:off x="1646125" y="3110663"/>
            <a:ext cx="20743200" cy="9034200"/>
          </a:xfrm>
          <a:prstGeom prst="rect">
            <a:avLst/>
          </a:prstGeom>
          <a:noFill/>
          <a:ln>
            <a:noFill/>
          </a:ln>
        </p:spPr>
        <p:txBody>
          <a:bodyPr anchorCtr="0" anchor="t" bIns="243750" lIns="243750" spcFirstLastPara="1" rIns="243750" wrap="square" tIns="243750">
            <a:noAutofit/>
          </a:bodyPr>
          <a:lstStyle/>
          <a:p>
            <a:pPr indent="-533400" lvl="1" marL="914400" marR="0" rtl="0" algn="l">
              <a:lnSpc>
                <a:spcPct val="115000"/>
              </a:lnSpc>
              <a:spcBef>
                <a:spcPts val="1000"/>
              </a:spcBef>
              <a:spcAft>
                <a:spcPts val="0"/>
              </a:spcAft>
              <a:buSzPts val="4800"/>
              <a:buFont typeface="Proxima Nova"/>
              <a:buChar char="○"/>
            </a:pPr>
            <a:r>
              <a:rPr b="1" lang="en-US" sz="4800">
                <a:latin typeface="Proxima Nova"/>
                <a:ea typeface="Proxima Nova"/>
                <a:cs typeface="Proxima Nova"/>
                <a:sym typeface="Proxima Nova"/>
              </a:rPr>
              <a:t>Gas: </a:t>
            </a:r>
            <a:r>
              <a:rPr lang="en-US" sz="4800">
                <a:latin typeface="Proxima Nova"/>
                <a:ea typeface="Proxima Nova"/>
                <a:cs typeface="Proxima Nova"/>
                <a:sym typeface="Proxima Nova"/>
              </a:rPr>
              <a:t>measures the computational “work” necessary to perform an action</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ex. one Keccak256 hash: 30 gas + 6 gas per 256 bits of data</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Detailed in Ethereum Yellowpaper: </a:t>
            </a:r>
            <a:r>
              <a:rPr lang="en-US" sz="4800">
                <a:highlight>
                  <a:schemeClr val="accent2"/>
                </a:highlight>
                <a:latin typeface="Proxima Nova"/>
                <a:ea typeface="Proxima Nova"/>
                <a:cs typeface="Proxima Nova"/>
                <a:sym typeface="Proxima Nova"/>
              </a:rPr>
              <a:t>https://ethereum.github.io/yellowpaper/paper.pdf</a:t>
            </a:r>
            <a:endParaRPr sz="4800">
              <a:highlight>
                <a:schemeClr val="accent2"/>
              </a:highlight>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Gas limit: </a:t>
            </a:r>
            <a:r>
              <a:rPr lang="en-US" sz="4800">
                <a:latin typeface="Proxima Nova"/>
                <a:ea typeface="Proxima Nova"/>
                <a:cs typeface="Proxima Nova"/>
                <a:sym typeface="Proxima Nova"/>
              </a:rPr>
              <a:t>maximum amount of gas the user is willing to spend</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Prevents unexpected, undesired cost</a:t>
            </a:r>
            <a:endParaRPr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Gas price: </a:t>
            </a:r>
            <a:r>
              <a:rPr lang="en-US" sz="4800">
                <a:latin typeface="Proxima Nova"/>
                <a:ea typeface="Proxima Nova"/>
                <a:cs typeface="Proxima Nova"/>
                <a:sym typeface="Proxima Nova"/>
              </a:rPr>
              <a:t>the amount of Ether you are willing to spend on every unit of gas</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Measured in “gwei”: 1 gwei = 10^9 wei, 1 eth = 10^9 gwei</a:t>
            </a:r>
            <a:endParaRPr sz="48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48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1" name="Shape 721"/>
        <p:cNvGrpSpPr/>
        <p:nvPr/>
      </p:nvGrpSpPr>
      <p:grpSpPr>
        <a:xfrm>
          <a:off x="0" y="0"/>
          <a:ext cx="0" cy="0"/>
          <a:chOff x="0" y="0"/>
          <a:chExt cx="0" cy="0"/>
        </a:xfrm>
      </p:grpSpPr>
      <p:sp>
        <p:nvSpPr>
          <p:cNvPr id="722" name="Google Shape;722;p66"/>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723" name="Google Shape;723;p6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GAS AND PAYMENT</a:t>
            </a:r>
            <a:endParaRPr b="1" sz="7200">
              <a:latin typeface="Montserrat"/>
              <a:ea typeface="Montserrat"/>
              <a:cs typeface="Montserrat"/>
              <a:sym typeface="Montserrat"/>
            </a:endParaRPr>
          </a:p>
        </p:txBody>
      </p:sp>
      <p:sp>
        <p:nvSpPr>
          <p:cNvPr id="724" name="Google Shape;724;p66"/>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HOW TRANSACTIONS WORK</a:t>
            </a:r>
            <a:endParaRPr b="1" sz="4500">
              <a:latin typeface="Proxima Nova"/>
              <a:ea typeface="Proxima Nova"/>
              <a:cs typeface="Proxima Nova"/>
              <a:sym typeface="Proxima Nova"/>
            </a:endParaRPr>
          </a:p>
        </p:txBody>
      </p:sp>
      <p:pic>
        <p:nvPicPr>
          <p:cNvPr id="725" name="Google Shape;725;p66"/>
          <p:cNvPicPr preferRelativeResize="0"/>
          <p:nvPr/>
        </p:nvPicPr>
        <p:blipFill>
          <a:blip r:embed="rId3">
            <a:alphaModFix/>
          </a:blip>
          <a:stretch>
            <a:fillRect/>
          </a:stretch>
        </p:blipFill>
        <p:spPr>
          <a:xfrm>
            <a:off x="5337825" y="9564600"/>
            <a:ext cx="12748598" cy="4151400"/>
          </a:xfrm>
          <a:prstGeom prst="rect">
            <a:avLst/>
          </a:prstGeom>
          <a:noFill/>
          <a:ln>
            <a:noFill/>
          </a:ln>
        </p:spPr>
      </p:pic>
      <p:sp>
        <p:nvSpPr>
          <p:cNvPr id="726" name="Google Shape;726;p66"/>
          <p:cNvSpPr txBox="1"/>
          <p:nvPr>
            <p:ph idx="1" type="body"/>
          </p:nvPr>
        </p:nvSpPr>
        <p:spPr>
          <a:xfrm>
            <a:off x="1646125" y="2596288"/>
            <a:ext cx="20743200" cy="9034200"/>
          </a:xfrm>
          <a:prstGeom prst="rect">
            <a:avLst/>
          </a:prstGeom>
          <a:noFill/>
          <a:ln>
            <a:noFill/>
          </a:ln>
        </p:spPr>
        <p:txBody>
          <a:bodyPr anchorCtr="0" anchor="t" bIns="243750" lIns="243750" spcFirstLastPara="1" rIns="243750" wrap="square" tIns="243750">
            <a:noAutofit/>
          </a:bodyPr>
          <a:lstStyle/>
          <a:p>
            <a:pPr indent="-482600" lvl="1" marL="914400" marR="0" rtl="0" algn="l">
              <a:lnSpc>
                <a:spcPct val="115000"/>
              </a:lnSpc>
              <a:spcBef>
                <a:spcPts val="1000"/>
              </a:spcBef>
              <a:spcAft>
                <a:spcPts val="0"/>
              </a:spcAft>
              <a:buSzPts val="4000"/>
              <a:buFont typeface="Proxima Nova"/>
              <a:buChar char="○"/>
            </a:pPr>
            <a:r>
              <a:rPr lang="en-US" sz="4000">
                <a:latin typeface="Proxima Nova"/>
                <a:ea typeface="Proxima Nova"/>
                <a:cs typeface="Proxima Nova"/>
                <a:sym typeface="Proxima Nova"/>
              </a:rPr>
              <a:t>With every transaction, the sender specifies a gas limit and a gas price </a:t>
            </a:r>
            <a:endParaRPr sz="4000">
              <a:latin typeface="Proxima Nova"/>
              <a:ea typeface="Proxima Nova"/>
              <a:cs typeface="Proxima Nova"/>
              <a:sym typeface="Proxima Nova"/>
            </a:endParaRPr>
          </a:p>
          <a:p>
            <a:pPr indent="-482600" lvl="3" marL="1828800" marR="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gas price * gas limit = max amount sender is willing to pay</a:t>
            </a:r>
            <a:endParaRPr b="1" sz="4000">
              <a:latin typeface="Proxima Nova"/>
              <a:ea typeface="Proxima Nova"/>
              <a:cs typeface="Proxima Nova"/>
              <a:sym typeface="Proxima Nova"/>
            </a:endParaRPr>
          </a:p>
          <a:p>
            <a:pPr indent="-482600" lvl="1" marL="914400" marR="0" rtl="0" algn="l">
              <a:lnSpc>
                <a:spcPct val="115000"/>
              </a:lnSpc>
              <a:spcBef>
                <a:spcPts val="0"/>
              </a:spcBef>
              <a:spcAft>
                <a:spcPts val="0"/>
              </a:spcAft>
              <a:buSzPts val="4000"/>
              <a:buFont typeface="Proxima Nova"/>
              <a:buChar char="○"/>
            </a:pPr>
            <a:r>
              <a:rPr b="1" lang="en-US" sz="4000">
                <a:latin typeface="Proxima Nova"/>
                <a:ea typeface="Proxima Nova"/>
                <a:cs typeface="Proxima Nova"/>
                <a:sym typeface="Proxima Nova"/>
              </a:rPr>
              <a:t>Example: </a:t>
            </a:r>
            <a:endParaRPr b="1" sz="4000">
              <a:latin typeface="Proxima Nova"/>
              <a:ea typeface="Proxima Nova"/>
              <a:cs typeface="Proxima Nova"/>
              <a:sym typeface="Proxima Nova"/>
            </a:endParaRPr>
          </a:p>
          <a:p>
            <a:pPr indent="-482600" lvl="3" marL="1828800" marR="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Gas Limit: 50,000, Gas Price: 20 gwei</a:t>
            </a:r>
            <a:endParaRPr sz="4000">
              <a:latin typeface="Proxima Nova"/>
              <a:ea typeface="Proxima Nova"/>
              <a:cs typeface="Proxima Nova"/>
              <a:sym typeface="Proxima Nova"/>
            </a:endParaRPr>
          </a:p>
          <a:p>
            <a:pPr indent="-482600" lvl="3" marL="1828800" marR="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Max transaction fee: 50,000 * 20 gwei = 1,000,000,000,000,000,000 wei = 0.001 Ether</a:t>
            </a:r>
            <a:endParaRPr sz="4000">
              <a:latin typeface="Proxima Nova"/>
              <a:ea typeface="Proxima Nova"/>
              <a:cs typeface="Proxima Nova"/>
              <a:sym typeface="Proxima Nova"/>
            </a:endParaRPr>
          </a:p>
          <a:p>
            <a:pPr indent="-482600" lvl="1" marL="914400" marR="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For the transaction to be executed:</a:t>
            </a:r>
            <a:endParaRPr sz="4000">
              <a:latin typeface="Proxima Nova"/>
              <a:ea typeface="Proxima Nova"/>
              <a:cs typeface="Proxima Nova"/>
              <a:sym typeface="Proxima Nova"/>
            </a:endParaRPr>
          </a:p>
          <a:p>
            <a:pPr indent="-482600" lvl="3" marL="1828800" marR="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(1) the user has enough ether in their account to cover the maximum transaction fee, (2) the gas limit is enough to execute the transaction</a:t>
            </a:r>
            <a:endParaRPr sz="4000">
              <a:latin typeface="Proxima Nova"/>
              <a:ea typeface="Proxima Nova"/>
              <a:cs typeface="Proxima Nova"/>
              <a:sym typeface="Proxima Nova"/>
            </a:endParaRPr>
          </a:p>
          <a:p>
            <a:pPr indent="-482600" lvl="1" marL="914400" marR="0" rtl="0" algn="l">
              <a:lnSpc>
                <a:spcPct val="115000"/>
              </a:lnSpc>
              <a:spcBef>
                <a:spcPts val="0"/>
              </a:spcBef>
              <a:spcAft>
                <a:spcPts val="0"/>
              </a:spcAft>
              <a:buSzPts val="4000"/>
              <a:buFont typeface="Proxima Nova"/>
              <a:buChar char="○"/>
            </a:pPr>
            <a:r>
              <a:rPr lang="en-US" sz="4000">
                <a:latin typeface="Proxima Nova"/>
                <a:ea typeface="Proxima Nova"/>
                <a:cs typeface="Proxima Nova"/>
                <a:sym typeface="Proxima Nova"/>
              </a:rPr>
              <a:t>Unused gas returned to sender</a:t>
            </a:r>
            <a:endParaRPr sz="4000">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sz="4000">
              <a:latin typeface="Proxima Nova"/>
              <a:ea typeface="Proxima Nova"/>
              <a:cs typeface="Proxima Nova"/>
              <a:sym typeface="Proxima Nova"/>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0" name="Shape 730"/>
        <p:cNvGrpSpPr/>
        <p:nvPr/>
      </p:nvGrpSpPr>
      <p:grpSpPr>
        <a:xfrm>
          <a:off x="0" y="0"/>
          <a:ext cx="0" cy="0"/>
          <a:chOff x="0" y="0"/>
          <a:chExt cx="0" cy="0"/>
        </a:xfrm>
      </p:grpSpPr>
      <p:sp>
        <p:nvSpPr>
          <p:cNvPr id="731" name="Google Shape;731;p67"/>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732" name="Google Shape;732;p6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GAS AND PAYMENT</a:t>
            </a:r>
            <a:endParaRPr b="1" sz="7200">
              <a:latin typeface="Montserrat"/>
              <a:ea typeface="Montserrat"/>
              <a:cs typeface="Montserrat"/>
              <a:sym typeface="Montserrat"/>
            </a:endParaRPr>
          </a:p>
        </p:txBody>
      </p:sp>
      <p:sp>
        <p:nvSpPr>
          <p:cNvPr id="733" name="Google Shape;733;p67"/>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WHAT IF NOT ENOUGH IS SENT?</a:t>
            </a:r>
            <a:endParaRPr b="1" sz="4500">
              <a:latin typeface="Proxima Nova"/>
              <a:ea typeface="Proxima Nova"/>
              <a:cs typeface="Proxima Nova"/>
              <a:sym typeface="Proxima Nova"/>
            </a:endParaRPr>
          </a:p>
        </p:txBody>
      </p:sp>
      <p:sp>
        <p:nvSpPr>
          <p:cNvPr id="734" name="Google Shape;734;p67"/>
          <p:cNvSpPr txBox="1"/>
          <p:nvPr>
            <p:ph idx="1" type="body"/>
          </p:nvPr>
        </p:nvSpPr>
        <p:spPr>
          <a:xfrm>
            <a:off x="1883075" y="3002975"/>
            <a:ext cx="22193700" cy="91419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b="1" lang="en-US" sz="4800">
                <a:latin typeface="Proxima Nova"/>
                <a:ea typeface="Proxima Nova"/>
                <a:cs typeface="Proxima Nova"/>
                <a:sym typeface="Proxima Nova"/>
              </a:rPr>
              <a:t>Not enough gas to execute the transaction?</a:t>
            </a:r>
            <a:endParaRPr b="1" sz="4800">
              <a:latin typeface="Proxima Nova"/>
              <a:ea typeface="Proxima Nova"/>
              <a:cs typeface="Proxima Nova"/>
              <a:sym typeface="Proxima Nova"/>
            </a:endParaRPr>
          </a:p>
          <a:p>
            <a:pPr indent="-533400" lvl="3" marL="1828800" marR="0" rtl="0" algn="l">
              <a:lnSpc>
                <a:spcPct val="115000"/>
              </a:lnSpc>
              <a:spcBef>
                <a:spcPts val="1000"/>
              </a:spcBef>
              <a:spcAft>
                <a:spcPts val="0"/>
              </a:spcAft>
              <a:buSzPts val="4800"/>
              <a:buFont typeface="Proxima Nova"/>
              <a:buChar char="●"/>
            </a:pPr>
            <a:r>
              <a:rPr lang="en-US" sz="4800">
                <a:latin typeface="Proxima Nova"/>
                <a:ea typeface="Proxima Nova"/>
                <a:cs typeface="Proxima Nova"/>
                <a:sym typeface="Proxima Nova"/>
              </a:rPr>
              <a:t>Transaction runs out of gas and therefore is considered invalid</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State changes are reversed, failing transaction recorded</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Since computation was already expended by the network, none of the gas is refunded</a:t>
            </a:r>
            <a:endParaRPr sz="4800">
              <a:latin typeface="Proxima Nova"/>
              <a:ea typeface="Proxima Nova"/>
              <a:cs typeface="Proxima Nova"/>
              <a:sym typeface="Proxima Nova"/>
            </a:endParaRPr>
          </a:p>
        </p:txBody>
      </p:sp>
      <p:pic>
        <p:nvPicPr>
          <p:cNvPr id="735" name="Google Shape;735;p67"/>
          <p:cNvPicPr preferRelativeResize="0"/>
          <p:nvPr/>
        </p:nvPicPr>
        <p:blipFill>
          <a:blip r:embed="rId3">
            <a:alphaModFix/>
          </a:blip>
          <a:stretch>
            <a:fillRect/>
          </a:stretch>
        </p:blipFill>
        <p:spPr>
          <a:xfrm>
            <a:off x="4080375" y="7823325"/>
            <a:ext cx="15747425" cy="4321551"/>
          </a:xfrm>
          <a:prstGeom prst="rect">
            <a:avLst/>
          </a:prstGeom>
          <a:noFill/>
          <a:ln>
            <a:noFill/>
          </a:ln>
        </p:spPr>
      </p:pic>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9" name="Shape 739"/>
        <p:cNvGrpSpPr/>
        <p:nvPr/>
      </p:nvGrpSpPr>
      <p:grpSpPr>
        <a:xfrm>
          <a:off x="0" y="0"/>
          <a:ext cx="0" cy="0"/>
          <a:chOff x="0" y="0"/>
          <a:chExt cx="0" cy="0"/>
        </a:xfrm>
      </p:grpSpPr>
      <p:sp>
        <p:nvSpPr>
          <p:cNvPr id="740" name="Google Shape;740;p68"/>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741" name="Google Shape;741;p6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GAS AND PAYMENT</a:t>
            </a:r>
            <a:endParaRPr b="1" sz="7200">
              <a:latin typeface="Montserrat"/>
              <a:ea typeface="Montserrat"/>
              <a:cs typeface="Montserrat"/>
              <a:sym typeface="Montserrat"/>
            </a:endParaRPr>
          </a:p>
        </p:txBody>
      </p:sp>
      <p:sp>
        <p:nvSpPr>
          <p:cNvPr id="742" name="Google Shape;742;p68"/>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MINER INCENTIVES</a:t>
            </a:r>
            <a:endParaRPr b="1" sz="4500">
              <a:latin typeface="Proxima Nova"/>
              <a:ea typeface="Proxima Nova"/>
              <a:cs typeface="Proxima Nova"/>
              <a:sym typeface="Proxima Nova"/>
            </a:endParaRPr>
          </a:p>
        </p:txBody>
      </p:sp>
      <p:sp>
        <p:nvSpPr>
          <p:cNvPr id="743" name="Google Shape;743;p68"/>
          <p:cNvSpPr txBox="1"/>
          <p:nvPr>
            <p:ph idx="1" type="body"/>
          </p:nvPr>
        </p:nvSpPr>
        <p:spPr>
          <a:xfrm>
            <a:off x="1883075" y="1877475"/>
            <a:ext cx="14012400" cy="99804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t/>
            </a:r>
            <a:endParaRPr sz="4800">
              <a:latin typeface="Proxima Nova"/>
              <a:ea typeface="Proxima Nova"/>
              <a:cs typeface="Proxima Nova"/>
              <a:sym typeface="Proxima Nova"/>
            </a:endParaRPr>
          </a:p>
          <a:p>
            <a:pPr indent="-533400" lvl="1" marL="914400" marR="0" rtl="0" algn="l">
              <a:lnSpc>
                <a:spcPct val="115000"/>
              </a:lnSpc>
              <a:spcBef>
                <a:spcPts val="1000"/>
              </a:spcBef>
              <a:spcAft>
                <a:spcPts val="0"/>
              </a:spcAft>
              <a:buSzPts val="4800"/>
              <a:buFont typeface="Proxima Nova"/>
              <a:buChar char="○"/>
            </a:pPr>
            <a:r>
              <a:rPr b="1" lang="en-US" sz="4800">
                <a:latin typeface="Proxima Nova"/>
                <a:ea typeface="Proxima Nova"/>
                <a:cs typeface="Proxima Nova"/>
                <a:sym typeface="Proxima Nova"/>
              </a:rPr>
              <a:t>Where does the fee go? </a:t>
            </a:r>
            <a:endParaRPr b="1"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The miner’s address, as they have used computational effort to validate transactions</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highlight>
                  <a:schemeClr val="accent2"/>
                </a:highlight>
                <a:latin typeface="Proxima Nova"/>
                <a:ea typeface="Proxima Nova"/>
                <a:cs typeface="Proxima Nova"/>
                <a:sym typeface="Proxima Nova"/>
              </a:rPr>
              <a:t>Incentive to contribute to network</a:t>
            </a:r>
            <a:endParaRPr sz="4800">
              <a:highlight>
                <a:schemeClr val="accent2"/>
              </a:highlight>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b="1" lang="en-US" sz="4800">
                <a:latin typeface="Proxima Nova"/>
                <a:ea typeface="Proxima Nova"/>
                <a:cs typeface="Proxima Nova"/>
                <a:sym typeface="Proxima Nova"/>
              </a:rPr>
              <a:t>Gas Price and incentives</a:t>
            </a:r>
            <a:endParaRPr b="1" sz="4800">
              <a:latin typeface="Proxima Nova"/>
              <a:ea typeface="Proxima Nova"/>
              <a:cs typeface="Proxima Nova"/>
              <a:sym typeface="Proxima Nova"/>
            </a:endParaRPr>
          </a:p>
          <a:p>
            <a:pPr indent="-533400" lvl="3" marL="182880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Miners can choose which transactions to validate or ignore</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The greater the gas price the sender sets, the more likely the miner is to select the block</a:t>
            </a:r>
            <a:endParaRPr sz="4800">
              <a:latin typeface="Proxima Nova"/>
              <a:ea typeface="Proxima Nova"/>
              <a:cs typeface="Proxima Nova"/>
              <a:sym typeface="Proxima Nova"/>
            </a:endParaRPr>
          </a:p>
          <a:p>
            <a:pPr indent="0" lvl="0" marL="1828800" marR="0" rtl="0" algn="l">
              <a:lnSpc>
                <a:spcPct val="115000"/>
              </a:lnSpc>
              <a:spcBef>
                <a:spcPts val="1000"/>
              </a:spcBef>
              <a:spcAft>
                <a:spcPts val="0"/>
              </a:spcAft>
              <a:buNone/>
            </a:pPr>
            <a:r>
              <a:t/>
            </a:r>
            <a:endParaRPr sz="4800">
              <a:latin typeface="Proxima Nova"/>
              <a:ea typeface="Proxima Nova"/>
              <a:cs typeface="Proxima Nova"/>
              <a:sym typeface="Proxima Nova"/>
            </a:endParaRPr>
          </a:p>
        </p:txBody>
      </p:sp>
      <p:pic>
        <p:nvPicPr>
          <p:cNvPr id="744" name="Google Shape;744;p68"/>
          <p:cNvPicPr preferRelativeResize="0"/>
          <p:nvPr/>
        </p:nvPicPr>
        <p:blipFill>
          <a:blip r:embed="rId3">
            <a:alphaModFix/>
          </a:blip>
          <a:stretch>
            <a:fillRect/>
          </a:stretch>
        </p:blipFill>
        <p:spPr>
          <a:xfrm>
            <a:off x="15540075" y="4413600"/>
            <a:ext cx="8837573" cy="4786981"/>
          </a:xfrm>
          <a:prstGeom prst="rect">
            <a:avLst/>
          </a:prstGeom>
          <a:noFill/>
          <a:ln>
            <a:noFill/>
          </a:ln>
        </p:spPr>
      </p:pic>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8" name="Shape 748"/>
        <p:cNvGrpSpPr/>
        <p:nvPr/>
      </p:nvGrpSpPr>
      <p:grpSpPr>
        <a:xfrm>
          <a:off x="0" y="0"/>
          <a:ext cx="0" cy="0"/>
          <a:chOff x="0" y="0"/>
          <a:chExt cx="0" cy="0"/>
        </a:xfrm>
      </p:grpSpPr>
      <p:sp>
        <p:nvSpPr>
          <p:cNvPr id="749" name="Google Shape;749;p69"/>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TIM HUANG</a:t>
            </a:r>
            <a:endParaRPr sz="2400">
              <a:solidFill>
                <a:srgbClr val="B7B7B7"/>
              </a:solidFill>
              <a:latin typeface="Proxima Nova"/>
              <a:ea typeface="Proxima Nova"/>
              <a:cs typeface="Proxima Nova"/>
              <a:sym typeface="Proxima Nova"/>
            </a:endParaRPr>
          </a:p>
        </p:txBody>
      </p:sp>
      <p:sp>
        <p:nvSpPr>
          <p:cNvPr id="750" name="Google Shape;750;p6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GAS AND PAYMENT</a:t>
            </a:r>
            <a:endParaRPr b="1" sz="7200">
              <a:latin typeface="Montserrat"/>
              <a:ea typeface="Montserrat"/>
              <a:cs typeface="Montserrat"/>
              <a:sym typeface="Montserrat"/>
            </a:endParaRPr>
          </a:p>
        </p:txBody>
      </p:sp>
      <p:sp>
        <p:nvSpPr>
          <p:cNvPr id="751" name="Google Shape;751;p69"/>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STORAGE FEES</a:t>
            </a:r>
            <a:endParaRPr b="1" sz="4500">
              <a:latin typeface="Proxima Nova"/>
              <a:ea typeface="Proxima Nova"/>
              <a:cs typeface="Proxima Nova"/>
              <a:sym typeface="Proxima Nova"/>
            </a:endParaRPr>
          </a:p>
        </p:txBody>
      </p:sp>
      <p:sp>
        <p:nvSpPr>
          <p:cNvPr id="752" name="Google Shape;752;p69"/>
          <p:cNvSpPr txBox="1"/>
          <p:nvPr>
            <p:ph idx="1" type="body"/>
          </p:nvPr>
        </p:nvSpPr>
        <p:spPr>
          <a:xfrm>
            <a:off x="1125025" y="2349475"/>
            <a:ext cx="20834700" cy="68511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t/>
            </a:r>
            <a:endParaRPr sz="4800">
              <a:latin typeface="Proxima Nova"/>
              <a:ea typeface="Proxima Nova"/>
              <a:cs typeface="Proxima Nova"/>
              <a:sym typeface="Proxima Nova"/>
            </a:endParaRPr>
          </a:p>
          <a:p>
            <a:pPr indent="-533400" lvl="1" marL="914400" marR="0" rtl="0" algn="l">
              <a:lnSpc>
                <a:spcPct val="115000"/>
              </a:lnSpc>
              <a:spcBef>
                <a:spcPts val="1000"/>
              </a:spcBef>
              <a:spcAft>
                <a:spcPts val="0"/>
              </a:spcAft>
              <a:buSzPts val="4800"/>
              <a:buFont typeface="Proxima Nova"/>
              <a:buChar char="○"/>
            </a:pPr>
            <a:r>
              <a:rPr b="1" lang="en-US" sz="4800">
                <a:latin typeface="Proxima Nova"/>
                <a:ea typeface="Proxima Nova"/>
                <a:cs typeface="Proxima Nova"/>
                <a:sym typeface="Proxima Nova"/>
              </a:rPr>
              <a:t>Gas</a:t>
            </a:r>
            <a:r>
              <a:rPr lang="en-US" sz="4800">
                <a:latin typeface="Proxima Nova"/>
                <a:ea typeface="Proxima Nova"/>
                <a:cs typeface="Proxima Nova"/>
                <a:sym typeface="Proxima Nova"/>
              </a:rPr>
              <a:t> is also used to pay for storage, proportion to the </a:t>
            </a:r>
            <a:r>
              <a:rPr b="1" lang="en-US" sz="4800">
                <a:latin typeface="Proxima Nova"/>
                <a:ea typeface="Proxima Nova"/>
                <a:cs typeface="Proxima Nova"/>
                <a:sym typeface="Proxima Nova"/>
              </a:rPr>
              <a:t>smallest multiple of</a:t>
            </a:r>
            <a:r>
              <a:rPr lang="en-US" sz="4800">
                <a:latin typeface="Proxima Nova"/>
                <a:ea typeface="Proxima Nova"/>
                <a:cs typeface="Proxima Nova"/>
                <a:sym typeface="Proxima Nova"/>
              </a:rPr>
              <a:t> </a:t>
            </a:r>
            <a:r>
              <a:rPr b="1" lang="en-US" sz="4800">
                <a:latin typeface="Proxima Nova"/>
                <a:ea typeface="Proxima Nova"/>
                <a:cs typeface="Proxima Nova"/>
                <a:sym typeface="Proxima Nova"/>
              </a:rPr>
              <a:t>32 bytes</a:t>
            </a:r>
            <a:r>
              <a:rPr lang="en-US" sz="4800">
                <a:latin typeface="Proxima Nova"/>
                <a:ea typeface="Proxima Nova"/>
                <a:cs typeface="Proxima Nova"/>
                <a:sym typeface="Proxima Nova"/>
              </a:rPr>
              <a:t> used</a:t>
            </a:r>
            <a:endParaRPr sz="4800">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Increased storage increases the size of the Ethereum state on all nodes</a:t>
            </a:r>
            <a:endParaRPr sz="4800">
              <a:latin typeface="Proxima Nova"/>
              <a:ea typeface="Proxima Nova"/>
              <a:cs typeface="Proxima Nova"/>
              <a:sym typeface="Proxima Nova"/>
            </a:endParaRPr>
          </a:p>
          <a:p>
            <a:pPr indent="-533400" lvl="3" marL="1828800" marR="0" rtl="0" algn="l">
              <a:lnSpc>
                <a:spcPct val="115000"/>
              </a:lnSpc>
              <a:spcBef>
                <a:spcPts val="0"/>
              </a:spcBef>
              <a:spcAft>
                <a:spcPts val="0"/>
              </a:spcAft>
              <a:buSzPts val="4800"/>
              <a:buFont typeface="Proxima Nova"/>
              <a:buChar char="●"/>
            </a:pPr>
            <a:r>
              <a:rPr lang="en-US" sz="4800">
                <a:highlight>
                  <a:schemeClr val="accent2"/>
                </a:highlight>
                <a:latin typeface="Proxima Nova"/>
                <a:ea typeface="Proxima Nova"/>
                <a:cs typeface="Proxima Nova"/>
                <a:sym typeface="Proxima Nova"/>
              </a:rPr>
              <a:t>Incentives to keep data small</a:t>
            </a:r>
            <a:endParaRPr sz="4800">
              <a:highlight>
                <a:schemeClr val="accent2"/>
              </a:highlight>
              <a:latin typeface="Proxima Nova"/>
              <a:ea typeface="Proxima Nova"/>
              <a:cs typeface="Proxima Nova"/>
              <a:sym typeface="Proxima Nova"/>
            </a:endParaRPr>
          </a:p>
          <a:p>
            <a:pPr indent="-533400" lvl="1" marL="914400" marR="0" rtl="0" algn="l">
              <a:lnSpc>
                <a:spcPct val="115000"/>
              </a:lnSpc>
              <a:spcBef>
                <a:spcPts val="0"/>
              </a:spcBef>
              <a:spcAft>
                <a:spcPts val="0"/>
              </a:spcAft>
              <a:buSzPts val="4800"/>
              <a:buFont typeface="Proxima Nova"/>
              <a:buChar char="○"/>
            </a:pPr>
            <a:r>
              <a:rPr lang="en-US" sz="4800">
                <a:latin typeface="Proxima Nova"/>
                <a:ea typeface="Proxima Nova"/>
                <a:cs typeface="Proxima Nova"/>
                <a:sym typeface="Proxima Nova"/>
              </a:rPr>
              <a:t>R</a:t>
            </a:r>
            <a:r>
              <a:rPr lang="en-US" sz="4800">
                <a:latin typeface="Proxima Nova"/>
                <a:ea typeface="Proxima Nova"/>
                <a:cs typeface="Proxima Nova"/>
                <a:sym typeface="Proxima Nova"/>
              </a:rPr>
              <a:t>efund</a:t>
            </a:r>
            <a:r>
              <a:rPr lang="en-US" sz="4800">
                <a:latin typeface="Proxima Nova"/>
                <a:ea typeface="Proxima Nova"/>
                <a:cs typeface="Proxima Nova"/>
                <a:sym typeface="Proxima Nova"/>
              </a:rPr>
              <a:t> given if a transaction frees up data in storage</a:t>
            </a:r>
            <a:endParaRPr sz="4800">
              <a:latin typeface="Proxima Nova"/>
              <a:ea typeface="Proxima Nova"/>
              <a:cs typeface="Proxima Nova"/>
              <a:sym typeface="Proxima Nova"/>
            </a:endParaRPr>
          </a:p>
          <a:p>
            <a:pPr indent="0" lvl="0" marL="1828800" marR="0" rtl="0" algn="l">
              <a:lnSpc>
                <a:spcPct val="115000"/>
              </a:lnSpc>
              <a:spcBef>
                <a:spcPts val="1000"/>
              </a:spcBef>
              <a:spcAft>
                <a:spcPts val="0"/>
              </a:spcAft>
              <a:buNone/>
            </a:pPr>
            <a:r>
              <a:t/>
            </a:r>
            <a:endParaRPr sz="4800">
              <a:latin typeface="Proxima Nova"/>
              <a:ea typeface="Proxima Nova"/>
              <a:cs typeface="Proxima Nova"/>
              <a:sym typeface="Proxima Nova"/>
            </a:endParaRPr>
          </a:p>
        </p:txBody>
      </p:sp>
      <p:pic>
        <p:nvPicPr>
          <p:cNvPr id="753" name="Google Shape;753;p69"/>
          <p:cNvPicPr preferRelativeResize="0"/>
          <p:nvPr/>
        </p:nvPicPr>
        <p:blipFill>
          <a:blip r:embed="rId3">
            <a:alphaModFix/>
          </a:blip>
          <a:stretch>
            <a:fillRect/>
          </a:stretch>
        </p:blipFill>
        <p:spPr>
          <a:xfrm>
            <a:off x="6520350" y="8470875"/>
            <a:ext cx="11104350" cy="4220075"/>
          </a:xfrm>
          <a:prstGeom prst="rect">
            <a:avLst/>
          </a:prstGeom>
          <a:noFill/>
          <a:ln>
            <a:noFill/>
          </a:ln>
        </p:spPr>
      </p:pic>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7" name="Shape 757"/>
        <p:cNvGrpSpPr/>
        <p:nvPr/>
      </p:nvGrpSpPr>
      <p:grpSpPr>
        <a:xfrm>
          <a:off x="0" y="0"/>
          <a:ext cx="0" cy="0"/>
          <a:chOff x="0" y="0"/>
          <a:chExt cx="0" cy="0"/>
        </a:xfrm>
      </p:grpSpPr>
      <p:grpSp>
        <p:nvGrpSpPr>
          <p:cNvPr id="758" name="Google Shape;758;p70"/>
          <p:cNvGrpSpPr/>
          <p:nvPr/>
        </p:nvGrpSpPr>
        <p:grpSpPr>
          <a:xfrm>
            <a:off x="3278875" y="4108725"/>
            <a:ext cx="14645910" cy="5498021"/>
            <a:chOff x="8048064" y="4117650"/>
            <a:chExt cx="6428438" cy="2413212"/>
          </a:xfrm>
        </p:grpSpPr>
        <p:sp>
          <p:nvSpPr>
            <p:cNvPr id="759" name="Google Shape;759;p70"/>
            <p:cNvSpPr txBox="1"/>
            <p:nvPr/>
          </p:nvSpPr>
          <p:spPr>
            <a:xfrm>
              <a:off x="10339158" y="4911916"/>
              <a:ext cx="38223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SMART CONTRACTS</a:t>
              </a:r>
              <a:endParaRPr sz="9400"/>
            </a:p>
          </p:txBody>
        </p:sp>
        <p:sp>
          <p:nvSpPr>
            <p:cNvPr id="760" name="Google Shape;760;p70"/>
            <p:cNvSpPr txBox="1"/>
            <p:nvPr/>
          </p:nvSpPr>
          <p:spPr>
            <a:xfrm>
              <a:off x="8048064" y="4117650"/>
              <a:ext cx="2647200" cy="20670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3.5</a:t>
              </a:r>
              <a:endParaRPr/>
            </a:p>
          </p:txBody>
        </p:sp>
        <p:cxnSp>
          <p:nvCxnSpPr>
            <p:cNvPr id="761" name="Google Shape;761;p70"/>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762" name="Google Shape;762;p70"/>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763" name="Google Shape;763;p70"/>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764" name="Google Shape;764;p70"/>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765" name="Google Shape;765;p70"/>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9" name="Shape 769"/>
        <p:cNvGrpSpPr/>
        <p:nvPr/>
      </p:nvGrpSpPr>
      <p:grpSpPr>
        <a:xfrm>
          <a:off x="0" y="0"/>
          <a:ext cx="0" cy="0"/>
          <a:chOff x="0" y="0"/>
          <a:chExt cx="0" cy="0"/>
        </a:xfrm>
      </p:grpSpPr>
      <p:sp>
        <p:nvSpPr>
          <p:cNvPr id="770" name="Google Shape;770;p71"/>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PHILIP HAYES</a:t>
            </a:r>
            <a:endParaRPr sz="2400">
              <a:solidFill>
                <a:srgbClr val="B7B7B7"/>
              </a:solidFill>
              <a:latin typeface="Proxima Nova"/>
              <a:ea typeface="Proxima Nova"/>
              <a:cs typeface="Proxima Nova"/>
              <a:sym typeface="Proxima Nova"/>
            </a:endParaRPr>
          </a:p>
        </p:txBody>
      </p:sp>
      <p:sp>
        <p:nvSpPr>
          <p:cNvPr id="771" name="Google Shape;771;p7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SMART CONTRACTS</a:t>
            </a:r>
            <a:endParaRPr b="1" sz="7200">
              <a:latin typeface="Montserrat"/>
              <a:ea typeface="Montserrat"/>
              <a:cs typeface="Montserrat"/>
              <a:sym typeface="Montserrat"/>
            </a:endParaRPr>
          </a:p>
        </p:txBody>
      </p:sp>
      <p:sp>
        <p:nvSpPr>
          <p:cNvPr id="772" name="Google Shape;772;p71"/>
          <p:cNvSpPr txBox="1"/>
          <p:nvPr/>
        </p:nvSpPr>
        <p:spPr>
          <a:xfrm>
            <a:off x="2924725" y="1762950"/>
            <a:ext cx="148041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CONTRACTS</a:t>
            </a:r>
            <a:endParaRPr b="1" sz="4500">
              <a:latin typeface="Proxima Nova"/>
              <a:ea typeface="Proxima Nova"/>
              <a:cs typeface="Proxima Nova"/>
              <a:sym typeface="Proxima Nova"/>
            </a:endParaRPr>
          </a:p>
        </p:txBody>
      </p:sp>
      <p:sp>
        <p:nvSpPr>
          <p:cNvPr id="773" name="Google Shape;773;p71"/>
          <p:cNvSpPr txBox="1"/>
          <p:nvPr/>
        </p:nvSpPr>
        <p:spPr>
          <a:xfrm>
            <a:off x="2924732" y="4398964"/>
            <a:ext cx="19464600" cy="6112800"/>
          </a:xfrm>
          <a:prstGeom prst="rect">
            <a:avLst/>
          </a:prstGeom>
          <a:noFill/>
          <a:ln cap="flat" cmpd="sng" w="19025">
            <a:solidFill>
              <a:srgbClr val="999999"/>
            </a:solidFill>
            <a:prstDash val="solid"/>
            <a:round/>
            <a:headEnd len="sm" w="sm" type="none"/>
            <a:tailEnd len="sm" w="sm" type="none"/>
          </a:ln>
        </p:spPr>
        <p:txBody>
          <a:bodyPr anchorCtr="0" anchor="t" bIns="0" lIns="0" spcFirstLastPara="1" rIns="0" wrap="square" tIns="375800">
            <a:noAutofit/>
          </a:bodyPr>
          <a:lstStyle/>
          <a:p>
            <a:pPr indent="0" lvl="0" marL="749300" marR="0" rtl="0" algn="l">
              <a:lnSpc>
                <a:spcPct val="100000"/>
              </a:lnSpc>
              <a:spcBef>
                <a:spcPts val="0"/>
              </a:spcBef>
              <a:spcAft>
                <a:spcPts val="0"/>
              </a:spcAft>
              <a:buNone/>
            </a:pPr>
            <a:r>
              <a:rPr b="1" lang="en-US" sz="4800">
                <a:solidFill>
                  <a:srgbClr val="424242"/>
                </a:solidFill>
                <a:latin typeface="Proxima Nova"/>
                <a:ea typeface="Proxima Nova"/>
                <a:cs typeface="Proxima Nova"/>
                <a:sym typeface="Proxima Nova"/>
              </a:rPr>
              <a:t>con·tract</a:t>
            </a:r>
            <a:endParaRPr sz="4800">
              <a:latin typeface="Proxima Nova"/>
              <a:ea typeface="Proxima Nova"/>
              <a:cs typeface="Proxima Nova"/>
              <a:sym typeface="Proxima Nova"/>
            </a:endParaRPr>
          </a:p>
          <a:p>
            <a:pPr indent="0" lvl="0" marL="0" marR="0" rtl="0" algn="l">
              <a:lnSpc>
                <a:spcPct val="100000"/>
              </a:lnSpc>
              <a:spcBef>
                <a:spcPts val="100"/>
              </a:spcBef>
              <a:spcAft>
                <a:spcPts val="0"/>
              </a:spcAft>
              <a:buNone/>
            </a:pPr>
            <a:r>
              <a:t/>
            </a:r>
            <a:endParaRPr sz="6400">
              <a:latin typeface="Proxima Nova"/>
              <a:ea typeface="Proxima Nova"/>
              <a:cs typeface="Proxima Nova"/>
              <a:sym typeface="Proxima Nova"/>
            </a:endParaRPr>
          </a:p>
          <a:p>
            <a:pPr indent="0" lvl="0" marL="749300" marR="0" rtl="0" algn="l">
              <a:lnSpc>
                <a:spcPct val="100000"/>
              </a:lnSpc>
              <a:spcBef>
                <a:spcPts val="0"/>
              </a:spcBef>
              <a:spcAft>
                <a:spcPts val="0"/>
              </a:spcAft>
              <a:buNone/>
            </a:pPr>
            <a:r>
              <a:rPr lang="en-US" sz="4800">
                <a:solidFill>
                  <a:srgbClr val="424242"/>
                </a:solidFill>
                <a:latin typeface="Proxima Nova"/>
                <a:ea typeface="Proxima Nova"/>
                <a:cs typeface="Proxima Nova"/>
                <a:sym typeface="Proxima Nova"/>
              </a:rPr>
              <a:t>(noun) /ˈkäntrakt/</a:t>
            </a:r>
            <a:endParaRPr sz="4800">
              <a:latin typeface="Proxima Nova"/>
              <a:ea typeface="Proxima Nova"/>
              <a:cs typeface="Proxima Nova"/>
              <a:sym typeface="Proxima Nova"/>
            </a:endParaRPr>
          </a:p>
          <a:p>
            <a:pPr indent="0" lvl="0" marL="0" marR="0" rtl="0" algn="l">
              <a:lnSpc>
                <a:spcPct val="100000"/>
              </a:lnSpc>
              <a:spcBef>
                <a:spcPts val="0"/>
              </a:spcBef>
              <a:spcAft>
                <a:spcPts val="0"/>
              </a:spcAft>
              <a:buNone/>
            </a:pPr>
            <a:r>
              <a:t/>
            </a:r>
            <a:endParaRPr sz="5700">
              <a:latin typeface="Proxima Nova"/>
              <a:ea typeface="Proxima Nova"/>
              <a:cs typeface="Proxima Nova"/>
              <a:sym typeface="Proxima Nova"/>
            </a:endParaRPr>
          </a:p>
          <a:p>
            <a:pPr indent="-952500" lvl="0" marL="3187700" marR="1651000" rtl="0" algn="l">
              <a:lnSpc>
                <a:spcPct val="114599"/>
              </a:lnSpc>
              <a:spcBef>
                <a:spcPts val="0"/>
              </a:spcBef>
              <a:spcAft>
                <a:spcPts val="0"/>
              </a:spcAft>
              <a:buNone/>
            </a:pPr>
            <a:r>
              <a:rPr lang="en-US" sz="4800">
                <a:solidFill>
                  <a:srgbClr val="424242"/>
                </a:solidFill>
                <a:latin typeface="Proxima Nova"/>
                <a:ea typeface="Proxima Nova"/>
                <a:cs typeface="Proxima Nova"/>
                <a:sym typeface="Proxima Nova"/>
              </a:rPr>
              <a:t>1.	a written or spoken agreement ... that is intended to be  enforceable by law.</a:t>
            </a:r>
            <a:endParaRPr sz="4800">
              <a:latin typeface="Proxima Nova"/>
              <a:ea typeface="Proxima Nova"/>
              <a:cs typeface="Proxima Nova"/>
              <a:sym typeface="Proxima Nova"/>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7" name="Shape 777"/>
        <p:cNvGrpSpPr/>
        <p:nvPr/>
      </p:nvGrpSpPr>
      <p:grpSpPr>
        <a:xfrm>
          <a:off x="0" y="0"/>
          <a:ext cx="0" cy="0"/>
          <a:chOff x="0" y="0"/>
          <a:chExt cx="0" cy="0"/>
        </a:xfrm>
      </p:grpSpPr>
      <p:sp>
        <p:nvSpPr>
          <p:cNvPr id="778" name="Google Shape;778;p72"/>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PHILIP HAYES</a:t>
            </a:r>
            <a:endParaRPr sz="2400">
              <a:solidFill>
                <a:srgbClr val="B7B7B7"/>
              </a:solidFill>
              <a:latin typeface="Proxima Nova"/>
              <a:ea typeface="Proxima Nova"/>
              <a:cs typeface="Proxima Nova"/>
              <a:sym typeface="Proxima Nova"/>
            </a:endParaRPr>
          </a:p>
        </p:txBody>
      </p:sp>
      <p:sp>
        <p:nvSpPr>
          <p:cNvPr id="779" name="Google Shape;779;p72"/>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SMART CONTRACTS</a:t>
            </a:r>
            <a:endParaRPr b="1" sz="7200">
              <a:latin typeface="Montserrat"/>
              <a:ea typeface="Montserrat"/>
              <a:cs typeface="Montserrat"/>
              <a:sym typeface="Montserrat"/>
            </a:endParaRPr>
          </a:p>
        </p:txBody>
      </p:sp>
      <p:sp>
        <p:nvSpPr>
          <p:cNvPr id="780" name="Google Shape;780;p72"/>
          <p:cNvSpPr txBox="1"/>
          <p:nvPr/>
        </p:nvSpPr>
        <p:spPr>
          <a:xfrm>
            <a:off x="2924725" y="1762950"/>
            <a:ext cx="148041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SMART </a:t>
            </a:r>
            <a:r>
              <a:rPr b="1" lang="en-US" sz="4500">
                <a:latin typeface="Proxima Nova"/>
                <a:ea typeface="Proxima Nova"/>
                <a:cs typeface="Proxima Nova"/>
                <a:sym typeface="Proxima Nova"/>
              </a:rPr>
              <a:t>CONTRACTS</a:t>
            </a:r>
            <a:endParaRPr b="1" sz="4500">
              <a:latin typeface="Proxima Nova"/>
              <a:ea typeface="Proxima Nova"/>
              <a:cs typeface="Proxima Nova"/>
              <a:sym typeface="Proxima Nova"/>
            </a:endParaRPr>
          </a:p>
        </p:txBody>
      </p:sp>
      <p:sp>
        <p:nvSpPr>
          <p:cNvPr id="781" name="Google Shape;781;p72"/>
          <p:cNvSpPr txBox="1"/>
          <p:nvPr/>
        </p:nvSpPr>
        <p:spPr>
          <a:xfrm>
            <a:off x="2924725" y="4398977"/>
            <a:ext cx="19464600" cy="6936600"/>
          </a:xfrm>
          <a:prstGeom prst="rect">
            <a:avLst/>
          </a:prstGeom>
          <a:noFill/>
          <a:ln cap="flat" cmpd="sng" w="19025">
            <a:solidFill>
              <a:srgbClr val="999999"/>
            </a:solidFill>
            <a:prstDash val="solid"/>
            <a:round/>
            <a:headEnd len="sm" w="sm" type="none"/>
            <a:tailEnd len="sm" w="sm" type="none"/>
          </a:ln>
        </p:spPr>
        <p:txBody>
          <a:bodyPr anchorCtr="0" anchor="t" bIns="0" lIns="0" spcFirstLastPara="1" rIns="0" wrap="square" tIns="375800">
            <a:noAutofit/>
          </a:bodyPr>
          <a:lstStyle/>
          <a:p>
            <a:pPr indent="0" lvl="0" marL="749300" marR="0" rtl="0" algn="l">
              <a:lnSpc>
                <a:spcPct val="100000"/>
              </a:lnSpc>
              <a:spcBef>
                <a:spcPts val="0"/>
              </a:spcBef>
              <a:spcAft>
                <a:spcPts val="0"/>
              </a:spcAft>
              <a:buClr>
                <a:srgbClr val="000000"/>
              </a:buClr>
              <a:buFont typeface="Arial"/>
              <a:buNone/>
            </a:pPr>
            <a:r>
              <a:rPr b="1" lang="en-US" sz="4800">
                <a:solidFill>
                  <a:srgbClr val="424242"/>
                </a:solidFill>
                <a:latin typeface="Proxima Nova"/>
                <a:ea typeface="Proxima Nova"/>
                <a:cs typeface="Proxima Nova"/>
                <a:sym typeface="Proxima Nova"/>
              </a:rPr>
              <a:t>smart con·tract</a:t>
            </a:r>
            <a:endParaRPr sz="4800">
              <a:latin typeface="Proxima Nova"/>
              <a:ea typeface="Proxima Nova"/>
              <a:cs typeface="Proxima Nova"/>
              <a:sym typeface="Proxima Nova"/>
            </a:endParaRPr>
          </a:p>
          <a:p>
            <a:pPr indent="0" lvl="0" marL="0" marR="0" rtl="0" algn="l">
              <a:lnSpc>
                <a:spcPct val="100000"/>
              </a:lnSpc>
              <a:spcBef>
                <a:spcPts val="100"/>
              </a:spcBef>
              <a:spcAft>
                <a:spcPts val="0"/>
              </a:spcAft>
              <a:buNone/>
            </a:pPr>
            <a:r>
              <a:t/>
            </a:r>
            <a:endParaRPr sz="6400">
              <a:latin typeface="Proxima Nova"/>
              <a:ea typeface="Proxima Nova"/>
              <a:cs typeface="Proxima Nova"/>
              <a:sym typeface="Proxima Nova"/>
            </a:endParaRPr>
          </a:p>
          <a:p>
            <a:pPr indent="0" lvl="0" marL="749300" marR="0" rtl="0" algn="l">
              <a:lnSpc>
                <a:spcPct val="100000"/>
              </a:lnSpc>
              <a:spcBef>
                <a:spcPts val="0"/>
              </a:spcBef>
              <a:spcAft>
                <a:spcPts val="0"/>
              </a:spcAft>
              <a:buNone/>
            </a:pPr>
            <a:r>
              <a:rPr lang="en-US" sz="4800">
                <a:solidFill>
                  <a:srgbClr val="424242"/>
                </a:solidFill>
                <a:latin typeface="Proxima Nova"/>
                <a:ea typeface="Proxima Nova"/>
                <a:cs typeface="Proxima Nova"/>
                <a:sym typeface="Proxima Nova"/>
              </a:rPr>
              <a:t>(noun) /smärt ˈkäntrakt/</a:t>
            </a:r>
            <a:endParaRPr sz="4800">
              <a:latin typeface="Proxima Nova"/>
              <a:ea typeface="Proxima Nova"/>
              <a:cs typeface="Proxima Nova"/>
              <a:sym typeface="Proxima Nova"/>
            </a:endParaRPr>
          </a:p>
          <a:p>
            <a:pPr indent="0" lvl="0" marL="0" marR="0" rtl="0" algn="l">
              <a:lnSpc>
                <a:spcPct val="100000"/>
              </a:lnSpc>
              <a:spcBef>
                <a:spcPts val="0"/>
              </a:spcBef>
              <a:spcAft>
                <a:spcPts val="0"/>
              </a:spcAft>
              <a:buNone/>
            </a:pPr>
            <a:r>
              <a:t/>
            </a:r>
            <a:endParaRPr sz="5700">
              <a:latin typeface="Proxima Nova"/>
              <a:ea typeface="Proxima Nova"/>
              <a:cs typeface="Proxima Nova"/>
              <a:sym typeface="Proxima Nova"/>
            </a:endParaRPr>
          </a:p>
          <a:p>
            <a:pPr indent="-952500" lvl="0" marL="3187700" marR="1651000" rtl="0" algn="l">
              <a:lnSpc>
                <a:spcPct val="114599"/>
              </a:lnSpc>
              <a:spcBef>
                <a:spcPts val="0"/>
              </a:spcBef>
              <a:spcAft>
                <a:spcPts val="0"/>
              </a:spcAft>
              <a:buNone/>
            </a:pPr>
            <a:r>
              <a:rPr lang="en-US" sz="4800">
                <a:solidFill>
                  <a:srgbClr val="424242"/>
                </a:solidFill>
                <a:latin typeface="Proxima Nova"/>
                <a:ea typeface="Proxima Nova"/>
                <a:cs typeface="Proxima Nova"/>
                <a:sym typeface="Proxima Nova"/>
              </a:rPr>
              <a:t>1.	code that </a:t>
            </a:r>
            <a:r>
              <a:rPr b="1" lang="en-US" sz="4800">
                <a:solidFill>
                  <a:srgbClr val="424242"/>
                </a:solidFill>
                <a:latin typeface="Proxima Nova"/>
                <a:ea typeface="Proxima Nova"/>
                <a:cs typeface="Proxima Nova"/>
                <a:sym typeface="Proxima Nova"/>
              </a:rPr>
              <a:t>facilitates</a:t>
            </a:r>
            <a:r>
              <a:rPr lang="en-US" sz="4800">
                <a:solidFill>
                  <a:srgbClr val="424242"/>
                </a:solidFill>
                <a:latin typeface="Proxima Nova"/>
                <a:ea typeface="Proxima Nova"/>
                <a:cs typeface="Proxima Nova"/>
                <a:sym typeface="Proxima Nova"/>
              </a:rPr>
              <a:t>, </a:t>
            </a:r>
            <a:r>
              <a:rPr b="1" lang="en-US" sz="4800">
                <a:solidFill>
                  <a:srgbClr val="424242"/>
                </a:solidFill>
                <a:latin typeface="Proxima Nova"/>
                <a:ea typeface="Proxima Nova"/>
                <a:cs typeface="Proxima Nova"/>
                <a:sym typeface="Proxima Nova"/>
              </a:rPr>
              <a:t>verifies</a:t>
            </a:r>
            <a:r>
              <a:rPr lang="en-US" sz="4800">
                <a:solidFill>
                  <a:srgbClr val="424242"/>
                </a:solidFill>
                <a:latin typeface="Proxima Nova"/>
                <a:ea typeface="Proxima Nova"/>
                <a:cs typeface="Proxima Nova"/>
                <a:sym typeface="Proxima Nova"/>
              </a:rPr>
              <a:t>, or </a:t>
            </a:r>
            <a:r>
              <a:rPr b="1" lang="en-US" sz="4800">
                <a:solidFill>
                  <a:srgbClr val="424242"/>
                </a:solidFill>
                <a:latin typeface="Proxima Nova"/>
                <a:ea typeface="Proxima Nova"/>
                <a:cs typeface="Proxima Nova"/>
                <a:sym typeface="Proxima Nova"/>
              </a:rPr>
              <a:t>enforces </a:t>
            </a:r>
            <a:r>
              <a:rPr lang="en-US" sz="4800">
                <a:solidFill>
                  <a:srgbClr val="424242"/>
                </a:solidFill>
                <a:latin typeface="Proxima Nova"/>
                <a:ea typeface="Proxima Nova"/>
                <a:cs typeface="Proxima Nova"/>
                <a:sym typeface="Proxima Nova"/>
              </a:rPr>
              <a:t>the negotiation or execution of a digital contract.</a:t>
            </a:r>
            <a:endParaRPr sz="4800">
              <a:solidFill>
                <a:srgbClr val="424242"/>
              </a:solidFill>
              <a:latin typeface="Proxima Nova"/>
              <a:ea typeface="Proxima Nova"/>
              <a:cs typeface="Proxima Nova"/>
              <a:sym typeface="Proxima Nova"/>
            </a:endParaRPr>
          </a:p>
          <a:p>
            <a:pPr indent="0" lvl="0" marL="0" marR="1651000" rtl="0" algn="l">
              <a:lnSpc>
                <a:spcPct val="114599"/>
              </a:lnSpc>
              <a:spcBef>
                <a:spcPts val="0"/>
              </a:spcBef>
              <a:spcAft>
                <a:spcPts val="0"/>
              </a:spcAft>
              <a:buNone/>
            </a:pPr>
            <a:r>
              <a:t/>
            </a:r>
            <a:endParaRPr sz="4800">
              <a:solidFill>
                <a:srgbClr val="424242"/>
              </a:solidFill>
              <a:latin typeface="Proxima Nova"/>
              <a:ea typeface="Proxima Nova"/>
              <a:cs typeface="Proxima Nova"/>
              <a:sym typeface="Proxima Nova"/>
            </a:endParaRPr>
          </a:p>
          <a:p>
            <a:pPr indent="0" lvl="0" marL="0" marR="1651000" rtl="0" algn="l">
              <a:lnSpc>
                <a:spcPct val="114599"/>
              </a:lnSpc>
              <a:spcBef>
                <a:spcPts val="0"/>
              </a:spcBef>
              <a:spcAft>
                <a:spcPts val="0"/>
              </a:spcAft>
              <a:buNone/>
            </a:pPr>
            <a:r>
              <a:t/>
            </a:r>
            <a:endParaRPr sz="4800">
              <a:solidFill>
                <a:srgbClr val="424242"/>
              </a:solidFill>
              <a:latin typeface="Proxima Nova"/>
              <a:ea typeface="Proxima Nova"/>
              <a:cs typeface="Proxima Nova"/>
              <a:sym typeface="Proxima Nova"/>
            </a:endParaRPr>
          </a:p>
        </p:txBody>
      </p:sp>
      <p:sp>
        <p:nvSpPr>
          <p:cNvPr id="782" name="Google Shape;782;p72"/>
          <p:cNvSpPr/>
          <p:nvPr/>
        </p:nvSpPr>
        <p:spPr>
          <a:xfrm>
            <a:off x="12143610" y="2439560"/>
            <a:ext cx="3822300" cy="46167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4800">
              <a:latin typeface="Proxima Nova"/>
              <a:ea typeface="Proxima Nova"/>
              <a:cs typeface="Proxima Nova"/>
              <a:sym typeface="Proxima Nova"/>
            </a:endParaRPr>
          </a:p>
        </p:txBody>
      </p:sp>
      <p:sp>
        <p:nvSpPr>
          <p:cNvPr id="783" name="Google Shape;783;p72"/>
          <p:cNvSpPr/>
          <p:nvPr/>
        </p:nvSpPr>
        <p:spPr>
          <a:xfrm>
            <a:off x="16358171" y="4418323"/>
            <a:ext cx="1432500" cy="691200"/>
          </a:xfrm>
          <a:custGeom>
            <a:rect b="b" l="l" r="r" t="t"/>
            <a:pathLst>
              <a:path extrusionOk="0" h="120000" w="120000">
                <a:moveTo>
                  <a:pt x="91003" y="119777"/>
                </a:moveTo>
                <a:lnTo>
                  <a:pt x="91003" y="89832"/>
                </a:lnTo>
                <a:lnTo>
                  <a:pt x="0" y="89832"/>
                </a:lnTo>
                <a:lnTo>
                  <a:pt x="0" y="29943"/>
                </a:lnTo>
                <a:lnTo>
                  <a:pt x="91003" y="29943"/>
                </a:lnTo>
                <a:lnTo>
                  <a:pt x="91003" y="0"/>
                </a:lnTo>
                <a:lnTo>
                  <a:pt x="119885" y="59888"/>
                </a:lnTo>
                <a:lnTo>
                  <a:pt x="91003" y="119777"/>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4800">
              <a:latin typeface="Proxima Nova"/>
              <a:ea typeface="Proxima Nova"/>
              <a:cs typeface="Proxima Nova"/>
              <a:sym typeface="Proxima Nova"/>
            </a:endParaRPr>
          </a:p>
        </p:txBody>
      </p:sp>
      <p:sp>
        <p:nvSpPr>
          <p:cNvPr id="784" name="Google Shape;784;p72"/>
          <p:cNvSpPr/>
          <p:nvPr/>
        </p:nvSpPr>
        <p:spPr>
          <a:xfrm>
            <a:off x="18158966" y="2439528"/>
            <a:ext cx="3822300" cy="46167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8" name="Shape 788"/>
        <p:cNvGrpSpPr/>
        <p:nvPr/>
      </p:nvGrpSpPr>
      <p:grpSpPr>
        <a:xfrm>
          <a:off x="0" y="0"/>
          <a:ext cx="0" cy="0"/>
          <a:chOff x="0" y="0"/>
          <a:chExt cx="0" cy="0"/>
        </a:xfrm>
      </p:grpSpPr>
      <p:sp>
        <p:nvSpPr>
          <p:cNvPr id="789" name="Google Shape;789;p73"/>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PHILIP HAYES</a:t>
            </a:r>
            <a:endParaRPr sz="2400">
              <a:solidFill>
                <a:srgbClr val="B7B7B7"/>
              </a:solidFill>
              <a:latin typeface="Proxima Nova"/>
              <a:ea typeface="Proxima Nova"/>
              <a:cs typeface="Proxima Nova"/>
              <a:sym typeface="Proxima Nova"/>
            </a:endParaRPr>
          </a:p>
        </p:txBody>
      </p:sp>
      <p:sp>
        <p:nvSpPr>
          <p:cNvPr id="790" name="Google Shape;790;p7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ETHEREUM SMART CONTRACTS</a:t>
            </a:r>
            <a:endParaRPr b="1" sz="7200">
              <a:latin typeface="Montserrat"/>
              <a:ea typeface="Montserrat"/>
              <a:cs typeface="Montserrat"/>
              <a:sym typeface="Montserrat"/>
            </a:endParaRPr>
          </a:p>
        </p:txBody>
      </p:sp>
      <p:sp>
        <p:nvSpPr>
          <p:cNvPr id="791" name="Google Shape;791;p73"/>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IN CONTEXT</a:t>
            </a:r>
            <a:endParaRPr b="1" sz="4500">
              <a:latin typeface="Proxima Nova"/>
              <a:ea typeface="Proxima Nova"/>
              <a:cs typeface="Proxima Nova"/>
              <a:sym typeface="Proxima Nova"/>
            </a:endParaRPr>
          </a:p>
        </p:txBody>
      </p:sp>
      <p:sp>
        <p:nvSpPr>
          <p:cNvPr id="792" name="Google Shape;792;p73"/>
          <p:cNvSpPr txBox="1"/>
          <p:nvPr>
            <p:ph idx="1" type="body"/>
          </p:nvPr>
        </p:nvSpPr>
        <p:spPr>
          <a:xfrm>
            <a:off x="1883075" y="3013525"/>
            <a:ext cx="10766400" cy="85242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lang="en-US" sz="4800">
                <a:solidFill>
                  <a:srgbClr val="424242"/>
                </a:solidFill>
                <a:latin typeface="Proxima Nova"/>
                <a:ea typeface="Proxima Nova"/>
                <a:cs typeface="Proxima Nova"/>
                <a:sym typeface="Proxima Nova"/>
              </a:rPr>
              <a:t>Smart Contracts in Ethereum are like </a:t>
            </a:r>
            <a:r>
              <a:rPr lang="en-US" sz="4800">
                <a:solidFill>
                  <a:srgbClr val="424242"/>
                </a:solidFill>
                <a:highlight>
                  <a:schemeClr val="accent2"/>
                </a:highlight>
                <a:latin typeface="Proxima Nova"/>
                <a:ea typeface="Proxima Nova"/>
                <a:cs typeface="Proxima Nova"/>
                <a:sym typeface="Proxima Nova"/>
              </a:rPr>
              <a:t>autonomous agents</a:t>
            </a:r>
            <a:r>
              <a:rPr lang="en-US" sz="4800">
                <a:solidFill>
                  <a:srgbClr val="424242"/>
                </a:solidFill>
                <a:latin typeface="Proxima Nova"/>
                <a:ea typeface="Proxima Nova"/>
                <a:cs typeface="Proxima Nova"/>
                <a:sym typeface="Proxima Nova"/>
              </a:rPr>
              <a:t> that live inside of  the Ethereum network</a:t>
            </a:r>
            <a:endParaRPr sz="4800">
              <a:solidFill>
                <a:srgbClr val="424242"/>
              </a:solidFill>
              <a:latin typeface="Proxima Nova"/>
              <a:ea typeface="Proxima Nova"/>
              <a:cs typeface="Proxima Nova"/>
              <a:sym typeface="Proxima Nova"/>
            </a:endParaRPr>
          </a:p>
          <a:p>
            <a:pPr indent="-533400" lvl="0" marL="457200" marR="0" rtl="0" algn="l">
              <a:lnSpc>
                <a:spcPct val="115000"/>
              </a:lnSpc>
              <a:spcBef>
                <a:spcPts val="1000"/>
              </a:spcBef>
              <a:spcAft>
                <a:spcPts val="0"/>
              </a:spcAft>
              <a:buClr>
                <a:srgbClr val="424242"/>
              </a:buClr>
              <a:buSzPts val="4800"/>
              <a:buFont typeface="Proxima Nova"/>
              <a:buChar char="●"/>
            </a:pPr>
            <a:r>
              <a:rPr lang="en-US" sz="4800">
                <a:solidFill>
                  <a:srgbClr val="424242"/>
                </a:solidFill>
                <a:latin typeface="Proxima Nova"/>
                <a:ea typeface="Proxima Nova"/>
                <a:cs typeface="Proxima Nova"/>
                <a:sym typeface="Proxima Nova"/>
              </a:rPr>
              <a:t>React to external world when </a:t>
            </a:r>
            <a:r>
              <a:rPr lang="en-US" sz="4800">
                <a:solidFill>
                  <a:srgbClr val="424242"/>
                </a:solidFill>
                <a:highlight>
                  <a:schemeClr val="accent2"/>
                </a:highlight>
                <a:latin typeface="Proxima Nova"/>
                <a:ea typeface="Proxima Nova"/>
                <a:cs typeface="Proxima Nova"/>
                <a:sym typeface="Proxima Nova"/>
              </a:rPr>
              <a:t>"poked"</a:t>
            </a:r>
            <a:r>
              <a:rPr lang="en-US" sz="4800">
                <a:solidFill>
                  <a:srgbClr val="424242"/>
                </a:solidFill>
                <a:latin typeface="Proxima Nova"/>
                <a:ea typeface="Proxima Nova"/>
                <a:cs typeface="Proxima Nova"/>
                <a:sym typeface="Proxima Nova"/>
              </a:rPr>
              <a:t> by transactions (which call specific functions)</a:t>
            </a:r>
            <a:endParaRPr sz="4800">
              <a:solidFill>
                <a:srgbClr val="424242"/>
              </a:solidFill>
              <a:latin typeface="Proxima Nova"/>
              <a:ea typeface="Proxima Nova"/>
              <a:cs typeface="Proxima Nova"/>
              <a:sym typeface="Proxima Nova"/>
            </a:endParaRPr>
          </a:p>
          <a:p>
            <a:pPr indent="-533400" lvl="0" marL="457200" marR="0" rtl="0" algn="l">
              <a:lnSpc>
                <a:spcPct val="115000"/>
              </a:lnSpc>
              <a:spcBef>
                <a:spcPts val="0"/>
              </a:spcBef>
              <a:spcAft>
                <a:spcPts val="0"/>
              </a:spcAft>
              <a:buClr>
                <a:srgbClr val="424242"/>
              </a:buClr>
              <a:buSzPts val="4800"/>
              <a:buFont typeface="Proxima Nova"/>
              <a:buChar char="●"/>
            </a:pPr>
            <a:r>
              <a:rPr lang="en-US" sz="4800">
                <a:solidFill>
                  <a:srgbClr val="424242"/>
                </a:solidFill>
                <a:latin typeface="Proxima Nova"/>
                <a:ea typeface="Proxima Nova"/>
                <a:cs typeface="Proxima Nova"/>
                <a:sym typeface="Proxima Nova"/>
              </a:rPr>
              <a:t>Have direct control over:</a:t>
            </a:r>
            <a:endParaRPr sz="4800">
              <a:solidFill>
                <a:srgbClr val="424242"/>
              </a:solidFill>
              <a:latin typeface="Proxima Nova"/>
              <a:ea typeface="Proxima Nova"/>
              <a:cs typeface="Proxima Nova"/>
              <a:sym typeface="Proxima Nova"/>
            </a:endParaRPr>
          </a:p>
          <a:p>
            <a:pPr indent="-533400" lvl="1" marL="914400" marR="0" rtl="0" algn="l">
              <a:lnSpc>
                <a:spcPct val="115000"/>
              </a:lnSpc>
              <a:spcBef>
                <a:spcPts val="0"/>
              </a:spcBef>
              <a:spcAft>
                <a:spcPts val="0"/>
              </a:spcAft>
              <a:buClr>
                <a:srgbClr val="424242"/>
              </a:buClr>
              <a:buSzPts val="4800"/>
              <a:buFont typeface="Proxima Nova"/>
              <a:buChar char="○"/>
            </a:pPr>
            <a:r>
              <a:rPr b="1" lang="en-US" sz="4800">
                <a:solidFill>
                  <a:srgbClr val="424242"/>
                </a:solidFill>
                <a:latin typeface="Proxima Nova"/>
                <a:ea typeface="Proxima Nova"/>
                <a:cs typeface="Proxima Nova"/>
                <a:sym typeface="Proxima Nova"/>
              </a:rPr>
              <a:t>internal ether balance</a:t>
            </a:r>
            <a:endParaRPr b="1" sz="4800">
              <a:solidFill>
                <a:srgbClr val="424242"/>
              </a:solidFill>
              <a:latin typeface="Proxima Nova"/>
              <a:ea typeface="Proxima Nova"/>
              <a:cs typeface="Proxima Nova"/>
              <a:sym typeface="Proxima Nova"/>
            </a:endParaRPr>
          </a:p>
          <a:p>
            <a:pPr indent="-533400" lvl="1" marL="914400" marR="0" rtl="0" algn="l">
              <a:lnSpc>
                <a:spcPct val="115000"/>
              </a:lnSpc>
              <a:spcBef>
                <a:spcPts val="0"/>
              </a:spcBef>
              <a:spcAft>
                <a:spcPts val="0"/>
              </a:spcAft>
              <a:buClr>
                <a:srgbClr val="424242"/>
              </a:buClr>
              <a:buSzPts val="4800"/>
              <a:buFont typeface="Proxima Nova"/>
              <a:buChar char="○"/>
            </a:pPr>
            <a:r>
              <a:rPr b="1" lang="en-US" sz="4800">
                <a:solidFill>
                  <a:srgbClr val="424242"/>
                </a:solidFill>
                <a:latin typeface="Proxima Nova"/>
                <a:ea typeface="Proxima Nova"/>
                <a:cs typeface="Proxima Nova"/>
                <a:sym typeface="Proxima Nova"/>
              </a:rPr>
              <a:t>internal contract state</a:t>
            </a:r>
            <a:endParaRPr b="1" sz="4800">
              <a:solidFill>
                <a:srgbClr val="424242"/>
              </a:solidFill>
              <a:latin typeface="Proxima Nova"/>
              <a:ea typeface="Proxima Nova"/>
              <a:cs typeface="Proxima Nova"/>
              <a:sym typeface="Proxima Nova"/>
            </a:endParaRPr>
          </a:p>
          <a:p>
            <a:pPr indent="0" lvl="0" marL="914400" marR="0" rtl="0" algn="l">
              <a:lnSpc>
                <a:spcPct val="115000"/>
              </a:lnSpc>
              <a:spcBef>
                <a:spcPts val="1000"/>
              </a:spcBef>
              <a:spcAft>
                <a:spcPts val="0"/>
              </a:spcAft>
              <a:buNone/>
            </a:pPr>
            <a:r>
              <a:t/>
            </a:r>
            <a:endParaRPr b="1" sz="4800">
              <a:solidFill>
                <a:srgbClr val="424242"/>
              </a:solidFill>
              <a:latin typeface="Proxima Nova"/>
              <a:ea typeface="Proxima Nova"/>
              <a:cs typeface="Proxima Nova"/>
              <a:sym typeface="Proxima Nova"/>
            </a:endParaRPr>
          </a:p>
        </p:txBody>
      </p:sp>
      <p:pic>
        <p:nvPicPr>
          <p:cNvPr id="793" name="Google Shape;793;p73"/>
          <p:cNvPicPr preferRelativeResize="0"/>
          <p:nvPr/>
        </p:nvPicPr>
        <p:blipFill>
          <a:blip r:embed="rId3">
            <a:alphaModFix/>
          </a:blip>
          <a:stretch>
            <a:fillRect/>
          </a:stretch>
        </p:blipFill>
        <p:spPr>
          <a:xfrm>
            <a:off x="17620978" y="4532837"/>
            <a:ext cx="6109875" cy="7004876"/>
          </a:xfrm>
          <a:prstGeom prst="rect">
            <a:avLst/>
          </a:prstGeom>
          <a:noFill/>
          <a:ln>
            <a:noFill/>
          </a:ln>
        </p:spPr>
      </p:pic>
      <p:sp>
        <p:nvSpPr>
          <p:cNvPr id="794" name="Google Shape;794;p73"/>
          <p:cNvSpPr/>
          <p:nvPr/>
        </p:nvSpPr>
        <p:spPr>
          <a:xfrm>
            <a:off x="13415025" y="3955700"/>
            <a:ext cx="4514700" cy="2579700"/>
          </a:xfrm>
          <a:prstGeom prst="wedgeRoundRectCallout">
            <a:avLst>
              <a:gd fmla="val 48095" name="adj1"/>
              <a:gd fmla="val 80006" name="adj2"/>
              <a:gd fmla="val 0" name="adj3"/>
            </a:avLst>
          </a:prstGeom>
          <a:solidFill>
            <a:schemeClr val="lt2"/>
          </a:solid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600">
                <a:latin typeface="Proxima Nova"/>
                <a:ea typeface="Proxima Nova"/>
                <a:cs typeface="Proxima Nova"/>
                <a:sym typeface="Proxima Nova"/>
              </a:rPr>
              <a:t>Message me when you want me to do something!</a:t>
            </a:r>
            <a:endParaRPr sz="3600">
              <a:latin typeface="Proxima Nova"/>
              <a:ea typeface="Proxima Nova"/>
              <a:cs typeface="Proxima Nova"/>
              <a:sym typeface="Proxima Nova"/>
            </a:endParaRPr>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8" name="Shape 798"/>
        <p:cNvGrpSpPr/>
        <p:nvPr/>
      </p:nvGrpSpPr>
      <p:grpSpPr>
        <a:xfrm>
          <a:off x="0" y="0"/>
          <a:ext cx="0" cy="0"/>
          <a:chOff x="0" y="0"/>
          <a:chExt cx="0" cy="0"/>
        </a:xfrm>
      </p:grpSpPr>
      <p:sp>
        <p:nvSpPr>
          <p:cNvPr id="799" name="Google Shape;799;p74"/>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PHILIP HAYES</a:t>
            </a:r>
            <a:endParaRPr sz="2400">
              <a:solidFill>
                <a:srgbClr val="B7B7B7"/>
              </a:solidFill>
              <a:latin typeface="Proxima Nova"/>
              <a:ea typeface="Proxima Nova"/>
              <a:cs typeface="Proxima Nova"/>
              <a:sym typeface="Proxima Nova"/>
            </a:endParaRPr>
          </a:p>
        </p:txBody>
      </p:sp>
      <p:sp>
        <p:nvSpPr>
          <p:cNvPr id="800" name="Google Shape;800;p74"/>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ETHEREUM SMART CONTRACTS</a:t>
            </a:r>
            <a:endParaRPr b="1" sz="7200">
              <a:latin typeface="Montserrat"/>
              <a:ea typeface="Montserrat"/>
              <a:cs typeface="Montserrat"/>
              <a:sym typeface="Montserrat"/>
            </a:endParaRPr>
          </a:p>
        </p:txBody>
      </p:sp>
      <p:sp>
        <p:nvSpPr>
          <p:cNvPr id="801" name="Google Shape;801;p74"/>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PURPOSES</a:t>
            </a:r>
            <a:endParaRPr b="1" sz="4500">
              <a:latin typeface="Proxima Nova"/>
              <a:ea typeface="Proxima Nova"/>
              <a:cs typeface="Proxima Nova"/>
              <a:sym typeface="Proxima Nova"/>
            </a:endParaRPr>
          </a:p>
        </p:txBody>
      </p:sp>
      <p:sp>
        <p:nvSpPr>
          <p:cNvPr id="802" name="Google Shape;802;p74"/>
          <p:cNvSpPr txBox="1"/>
          <p:nvPr>
            <p:ph idx="1" type="body"/>
          </p:nvPr>
        </p:nvSpPr>
        <p:spPr>
          <a:xfrm>
            <a:off x="1883075" y="2396025"/>
            <a:ext cx="22193700" cy="91419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lang="en-US" sz="5400">
                <a:solidFill>
                  <a:srgbClr val="424242"/>
                </a:solidFill>
                <a:latin typeface="Proxima Nova"/>
                <a:ea typeface="Proxima Nova"/>
                <a:cs typeface="Proxima Nova"/>
                <a:sym typeface="Proxima Nova"/>
              </a:rPr>
              <a:t>Ethereum Contracts generally serve four purposes:</a:t>
            </a:r>
            <a:endParaRPr sz="5400">
              <a:solidFill>
                <a:srgbClr val="424242"/>
              </a:solidFill>
              <a:latin typeface="Proxima Nova"/>
              <a:ea typeface="Proxima Nova"/>
              <a:cs typeface="Proxima Nova"/>
              <a:sym typeface="Proxima Nova"/>
            </a:endParaRPr>
          </a:p>
          <a:p>
            <a:pPr indent="-571500" lvl="1" marL="914400" marR="0" rtl="0" algn="l">
              <a:lnSpc>
                <a:spcPct val="115000"/>
              </a:lnSpc>
              <a:spcBef>
                <a:spcPts val="1000"/>
              </a:spcBef>
              <a:spcAft>
                <a:spcPts val="0"/>
              </a:spcAft>
              <a:buClr>
                <a:srgbClr val="424242"/>
              </a:buClr>
              <a:buSzPts val="5400"/>
              <a:buFont typeface="Proxima Nova"/>
              <a:buChar char="○"/>
            </a:pPr>
            <a:r>
              <a:rPr b="1" lang="en-US" sz="5400">
                <a:solidFill>
                  <a:srgbClr val="424242"/>
                </a:solidFill>
                <a:latin typeface="Proxima Nova"/>
                <a:ea typeface="Proxima Nova"/>
                <a:cs typeface="Proxima Nova"/>
                <a:sym typeface="Proxima Nova"/>
              </a:rPr>
              <a:t>Store and maintain data</a:t>
            </a:r>
            <a:endParaRPr b="1" sz="5400">
              <a:solidFill>
                <a:srgbClr val="424242"/>
              </a:solidFill>
              <a:latin typeface="Proxima Nova"/>
              <a:ea typeface="Proxima Nova"/>
              <a:cs typeface="Proxima Nova"/>
              <a:sym typeface="Proxima Nova"/>
            </a:endParaRPr>
          </a:p>
          <a:p>
            <a:pPr indent="-571500" lvl="3" marL="18288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Data represents something useful to users or other contracts</a:t>
            </a:r>
            <a:endParaRPr sz="5400">
              <a:solidFill>
                <a:srgbClr val="424242"/>
              </a:solidFill>
              <a:latin typeface="Proxima Nova"/>
              <a:ea typeface="Proxima Nova"/>
              <a:cs typeface="Proxima Nova"/>
              <a:sym typeface="Proxima Nova"/>
            </a:endParaRPr>
          </a:p>
          <a:p>
            <a:pPr indent="-571500" lvl="3" marL="18288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Ex: a token currency or organization’s membership</a:t>
            </a:r>
            <a:endParaRPr sz="5400">
              <a:solidFill>
                <a:srgbClr val="424242"/>
              </a:solidFill>
              <a:latin typeface="Proxima Nova"/>
              <a:ea typeface="Proxima Nova"/>
              <a:cs typeface="Proxima Nova"/>
              <a:sym typeface="Proxima Nova"/>
            </a:endParaRPr>
          </a:p>
          <a:p>
            <a:pPr indent="-571500" lvl="1" marL="914400" marR="0" rtl="0" algn="l">
              <a:lnSpc>
                <a:spcPct val="115000"/>
              </a:lnSpc>
              <a:spcBef>
                <a:spcPts val="0"/>
              </a:spcBef>
              <a:spcAft>
                <a:spcPts val="0"/>
              </a:spcAft>
              <a:buClr>
                <a:srgbClr val="424242"/>
              </a:buClr>
              <a:buSzPts val="5400"/>
              <a:buFont typeface="Proxima Nova"/>
              <a:buChar char="○"/>
            </a:pPr>
            <a:r>
              <a:rPr b="1" lang="en-US" sz="5400">
                <a:solidFill>
                  <a:srgbClr val="424242"/>
                </a:solidFill>
                <a:latin typeface="Proxima Nova"/>
                <a:ea typeface="Proxima Nova"/>
                <a:cs typeface="Proxima Nova"/>
                <a:sym typeface="Proxima Nova"/>
              </a:rPr>
              <a:t>Manage contract or relationship between untrusting users</a:t>
            </a:r>
            <a:endParaRPr b="1" sz="5400">
              <a:solidFill>
                <a:srgbClr val="424242"/>
              </a:solidFill>
              <a:latin typeface="Proxima Nova"/>
              <a:ea typeface="Proxima Nova"/>
              <a:cs typeface="Proxima Nova"/>
              <a:sym typeface="Proxima Nova"/>
            </a:endParaRPr>
          </a:p>
          <a:p>
            <a:pPr indent="-571500" lvl="3" marL="18288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Ex: financial contracts, escrow, insurance</a:t>
            </a:r>
            <a:endParaRPr sz="5400">
              <a:solidFill>
                <a:srgbClr val="424242"/>
              </a:solidFill>
              <a:latin typeface="Proxima Nova"/>
              <a:ea typeface="Proxima Nova"/>
              <a:cs typeface="Proxima Nova"/>
              <a:sym typeface="Proxima Nova"/>
            </a:endParaRPr>
          </a:p>
          <a:p>
            <a:pPr indent="-571500" lvl="1" marL="914400" marR="0" rtl="0" algn="l">
              <a:lnSpc>
                <a:spcPct val="115000"/>
              </a:lnSpc>
              <a:spcBef>
                <a:spcPts val="0"/>
              </a:spcBef>
              <a:spcAft>
                <a:spcPts val="0"/>
              </a:spcAft>
              <a:buClr>
                <a:srgbClr val="424242"/>
              </a:buClr>
              <a:buSzPts val="5400"/>
              <a:buFont typeface="Proxima Nova"/>
              <a:buChar char="○"/>
            </a:pPr>
            <a:r>
              <a:rPr b="1" lang="en-US" sz="5400">
                <a:solidFill>
                  <a:srgbClr val="424242"/>
                </a:solidFill>
                <a:latin typeface="Proxima Nova"/>
                <a:ea typeface="Proxima Nova"/>
                <a:cs typeface="Proxima Nova"/>
                <a:sym typeface="Proxima Nova"/>
              </a:rPr>
              <a:t>Provide functions to other contracts</a:t>
            </a:r>
            <a:endParaRPr b="1" sz="5400">
              <a:solidFill>
                <a:srgbClr val="424242"/>
              </a:solidFill>
              <a:latin typeface="Proxima Nova"/>
              <a:ea typeface="Proxima Nova"/>
              <a:cs typeface="Proxima Nova"/>
              <a:sym typeface="Proxima Nova"/>
            </a:endParaRPr>
          </a:p>
          <a:p>
            <a:pPr indent="-571500" lvl="3" marL="18288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Serving as a software library</a:t>
            </a:r>
            <a:endParaRPr sz="5400">
              <a:solidFill>
                <a:srgbClr val="424242"/>
              </a:solidFill>
              <a:latin typeface="Proxima Nova"/>
              <a:ea typeface="Proxima Nova"/>
              <a:cs typeface="Proxima Nova"/>
              <a:sym typeface="Proxima Nova"/>
            </a:endParaRPr>
          </a:p>
          <a:p>
            <a:pPr indent="-571500" lvl="1" marL="914400" marR="0" rtl="0" algn="l">
              <a:lnSpc>
                <a:spcPct val="115000"/>
              </a:lnSpc>
              <a:spcBef>
                <a:spcPts val="0"/>
              </a:spcBef>
              <a:spcAft>
                <a:spcPts val="0"/>
              </a:spcAft>
              <a:buClr>
                <a:srgbClr val="424242"/>
              </a:buClr>
              <a:buSzPts val="5400"/>
              <a:buFont typeface="Proxima Nova"/>
              <a:buChar char="○"/>
            </a:pPr>
            <a:r>
              <a:rPr b="1" lang="en-US" sz="5400">
                <a:solidFill>
                  <a:srgbClr val="424242"/>
                </a:solidFill>
                <a:latin typeface="Proxima Nova"/>
                <a:ea typeface="Proxima Nova"/>
                <a:cs typeface="Proxima Nova"/>
                <a:sym typeface="Proxima Nova"/>
              </a:rPr>
              <a:t>Complex Authentication</a:t>
            </a:r>
            <a:endParaRPr b="1" sz="5400">
              <a:solidFill>
                <a:srgbClr val="424242"/>
              </a:solidFill>
              <a:latin typeface="Proxima Nova"/>
              <a:ea typeface="Proxima Nova"/>
              <a:cs typeface="Proxima Nova"/>
              <a:sym typeface="Proxima Nova"/>
            </a:endParaRPr>
          </a:p>
          <a:p>
            <a:pPr indent="-571500" lvl="3" marL="18288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Ex: M-of-N multisignature access</a:t>
            </a:r>
            <a:br>
              <a:rPr lang="en-US" sz="5400">
                <a:solidFill>
                  <a:srgbClr val="424242"/>
                </a:solidFill>
                <a:latin typeface="Proxima Nova"/>
                <a:ea typeface="Proxima Nova"/>
                <a:cs typeface="Proxima Nova"/>
                <a:sym typeface="Proxima Nova"/>
              </a:rPr>
            </a:br>
            <a:endParaRPr sz="5400">
              <a:solidFill>
                <a:srgbClr val="424242"/>
              </a:solidFill>
              <a:latin typeface="Proxima Nova"/>
              <a:ea typeface="Proxima Nova"/>
              <a:cs typeface="Proxima Nova"/>
              <a:sym typeface="Proxima Nova"/>
            </a:endParaRPr>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06" name="Shape 806"/>
        <p:cNvGrpSpPr/>
        <p:nvPr/>
      </p:nvGrpSpPr>
      <p:grpSpPr>
        <a:xfrm>
          <a:off x="0" y="0"/>
          <a:ext cx="0" cy="0"/>
          <a:chOff x="0" y="0"/>
          <a:chExt cx="0" cy="0"/>
        </a:xfrm>
      </p:grpSpPr>
      <p:sp>
        <p:nvSpPr>
          <p:cNvPr id="807" name="Google Shape;807;p75"/>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OMKAR SHANBHAG</a:t>
            </a:r>
            <a:endParaRPr sz="2400">
              <a:solidFill>
                <a:srgbClr val="B7B7B7"/>
              </a:solidFill>
              <a:latin typeface="Proxima Nova"/>
              <a:ea typeface="Proxima Nova"/>
              <a:cs typeface="Proxima Nova"/>
              <a:sym typeface="Proxima Nova"/>
            </a:endParaRPr>
          </a:p>
        </p:txBody>
      </p:sp>
      <p:sp>
        <p:nvSpPr>
          <p:cNvPr id="808" name="Google Shape;808;p7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ETHEREUM SMART CONTRACTS</a:t>
            </a:r>
            <a:endParaRPr b="1" sz="7200">
              <a:latin typeface="Montserrat"/>
              <a:ea typeface="Montserrat"/>
              <a:cs typeface="Montserrat"/>
              <a:sym typeface="Montserrat"/>
            </a:endParaRPr>
          </a:p>
        </p:txBody>
      </p:sp>
      <p:sp>
        <p:nvSpPr>
          <p:cNvPr id="809" name="Google Shape;809;p75"/>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IMPORTANT ATTRIBUTES</a:t>
            </a:r>
            <a:endParaRPr b="1" sz="4500">
              <a:latin typeface="Proxima Nova"/>
              <a:ea typeface="Proxima Nova"/>
              <a:cs typeface="Proxima Nova"/>
              <a:sym typeface="Proxima Nova"/>
            </a:endParaRPr>
          </a:p>
        </p:txBody>
      </p:sp>
      <p:sp>
        <p:nvSpPr>
          <p:cNvPr id="810" name="Google Shape;810;p75"/>
          <p:cNvSpPr txBox="1"/>
          <p:nvPr>
            <p:ph idx="1" type="body"/>
          </p:nvPr>
        </p:nvSpPr>
        <p:spPr>
          <a:xfrm>
            <a:off x="1883075" y="2396025"/>
            <a:ext cx="14036400" cy="9141900"/>
          </a:xfrm>
          <a:prstGeom prst="rect">
            <a:avLst/>
          </a:prstGeom>
          <a:noFill/>
          <a:ln>
            <a:noFill/>
          </a:ln>
        </p:spPr>
        <p:txBody>
          <a:bodyPr anchorCtr="0" anchor="t" bIns="243750" lIns="243750" spcFirstLastPara="1" rIns="243750" wrap="square" tIns="243750">
            <a:noAutofit/>
          </a:bodyPr>
          <a:lstStyle/>
          <a:p>
            <a:pPr indent="-571500" lvl="0" marL="457200" marR="0" rtl="0" algn="l">
              <a:lnSpc>
                <a:spcPct val="115000"/>
              </a:lnSpc>
              <a:spcBef>
                <a:spcPts val="1000"/>
              </a:spcBef>
              <a:spcAft>
                <a:spcPts val="0"/>
              </a:spcAft>
              <a:buClr>
                <a:srgbClr val="424242"/>
              </a:buClr>
              <a:buSzPts val="5400"/>
              <a:buFont typeface="Proxima Nova"/>
              <a:buChar char="●"/>
            </a:pPr>
            <a:r>
              <a:rPr b="1" lang="en-US" sz="5400">
                <a:solidFill>
                  <a:srgbClr val="424242"/>
                </a:solidFill>
                <a:latin typeface="Proxima Nova"/>
                <a:ea typeface="Proxima Nova"/>
                <a:cs typeface="Proxima Nova"/>
                <a:sym typeface="Proxima Nova"/>
              </a:rPr>
              <a:t>Immutable </a:t>
            </a:r>
            <a:endParaRPr b="1" sz="5400">
              <a:solidFill>
                <a:srgbClr val="424242"/>
              </a:solidFill>
              <a:latin typeface="Proxima Nova"/>
              <a:ea typeface="Proxima Nova"/>
              <a:cs typeface="Proxima Nova"/>
              <a:sym typeface="Proxima Nova"/>
            </a:endParaRPr>
          </a:p>
          <a:p>
            <a:pPr indent="-571500" lvl="1" marL="9144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No tampering post deployment</a:t>
            </a:r>
            <a:endParaRPr sz="5400">
              <a:solidFill>
                <a:srgbClr val="424242"/>
              </a:solidFill>
              <a:latin typeface="Proxima Nova"/>
              <a:ea typeface="Proxima Nova"/>
              <a:cs typeface="Proxima Nova"/>
              <a:sym typeface="Proxima Nova"/>
            </a:endParaRPr>
          </a:p>
          <a:p>
            <a:pPr indent="-571500" lvl="0" marL="457200" marR="0" rtl="0" algn="l">
              <a:lnSpc>
                <a:spcPct val="115000"/>
              </a:lnSpc>
              <a:spcBef>
                <a:spcPts val="0"/>
              </a:spcBef>
              <a:spcAft>
                <a:spcPts val="0"/>
              </a:spcAft>
              <a:buClr>
                <a:srgbClr val="424242"/>
              </a:buClr>
              <a:buSzPts val="5400"/>
              <a:buFont typeface="Proxima Nova"/>
              <a:buChar char="●"/>
            </a:pPr>
            <a:r>
              <a:rPr b="1" lang="en-US" sz="5400">
                <a:solidFill>
                  <a:srgbClr val="424242"/>
                </a:solidFill>
                <a:latin typeface="Proxima Nova"/>
                <a:ea typeface="Proxima Nova"/>
                <a:cs typeface="Proxima Nova"/>
                <a:sym typeface="Proxima Nova"/>
              </a:rPr>
              <a:t>Public Code</a:t>
            </a:r>
            <a:endParaRPr b="1" sz="5400">
              <a:solidFill>
                <a:srgbClr val="424242"/>
              </a:solidFill>
              <a:latin typeface="Proxima Nova"/>
              <a:ea typeface="Proxima Nova"/>
              <a:cs typeface="Proxima Nova"/>
              <a:sym typeface="Proxima Nova"/>
            </a:endParaRPr>
          </a:p>
          <a:p>
            <a:pPr indent="-571500" lvl="1" marL="9144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Can request source code and compile </a:t>
            </a:r>
            <a:endParaRPr sz="5400">
              <a:solidFill>
                <a:srgbClr val="424242"/>
              </a:solidFill>
              <a:latin typeface="Proxima Nova"/>
              <a:ea typeface="Proxima Nova"/>
              <a:cs typeface="Proxima Nova"/>
              <a:sym typeface="Proxima Nova"/>
            </a:endParaRPr>
          </a:p>
          <a:p>
            <a:pPr indent="-571500" lvl="0" marL="4572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These two characteristics ensure that absolute trust in the smart contract is possible since:</a:t>
            </a:r>
            <a:endParaRPr sz="5400">
              <a:solidFill>
                <a:srgbClr val="424242"/>
              </a:solidFill>
              <a:latin typeface="Proxima Nova"/>
              <a:ea typeface="Proxima Nova"/>
              <a:cs typeface="Proxima Nova"/>
              <a:sym typeface="Proxima Nova"/>
            </a:endParaRPr>
          </a:p>
          <a:p>
            <a:pPr indent="-571500" lvl="1" marL="9144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Functionality is universally visible </a:t>
            </a:r>
            <a:endParaRPr sz="5400">
              <a:solidFill>
                <a:srgbClr val="424242"/>
              </a:solidFill>
              <a:latin typeface="Proxima Nova"/>
              <a:ea typeface="Proxima Nova"/>
              <a:cs typeface="Proxima Nova"/>
              <a:sym typeface="Proxima Nova"/>
            </a:endParaRPr>
          </a:p>
          <a:p>
            <a:pPr indent="-571500" lvl="1" marL="914400" marR="0" rtl="0" algn="l">
              <a:lnSpc>
                <a:spcPct val="115000"/>
              </a:lnSpc>
              <a:spcBef>
                <a:spcPts val="0"/>
              </a:spcBef>
              <a:spcAft>
                <a:spcPts val="0"/>
              </a:spcAft>
              <a:buClr>
                <a:srgbClr val="424242"/>
              </a:buClr>
              <a:buSzPts val="5400"/>
              <a:buFont typeface="Proxima Nova"/>
              <a:buChar char="○"/>
            </a:pPr>
            <a:r>
              <a:rPr lang="en-US" sz="5400">
                <a:solidFill>
                  <a:srgbClr val="424242"/>
                </a:solidFill>
                <a:latin typeface="Proxima Nova"/>
                <a:ea typeface="Proxima Nova"/>
                <a:cs typeface="Proxima Nova"/>
                <a:sym typeface="Proxima Nova"/>
              </a:rPr>
              <a:t>“The Rules” will always be constant</a:t>
            </a:r>
            <a:endParaRPr sz="5400">
              <a:solidFill>
                <a:srgbClr val="424242"/>
              </a:solidFill>
              <a:latin typeface="Proxima Nova"/>
              <a:ea typeface="Proxima Nova"/>
              <a:cs typeface="Proxima Nova"/>
              <a:sym typeface="Proxima Nova"/>
            </a:endParaRPr>
          </a:p>
        </p:txBody>
      </p:sp>
      <p:pic>
        <p:nvPicPr>
          <p:cNvPr id="811" name="Google Shape;811;p75"/>
          <p:cNvPicPr preferRelativeResize="0"/>
          <p:nvPr/>
        </p:nvPicPr>
        <p:blipFill>
          <a:blip r:embed="rId3">
            <a:alphaModFix/>
          </a:blip>
          <a:stretch>
            <a:fillRect/>
          </a:stretch>
        </p:blipFill>
        <p:spPr>
          <a:xfrm>
            <a:off x="15919399" y="4833474"/>
            <a:ext cx="7201225" cy="7201225"/>
          </a:xfrm>
          <a:prstGeom prst="rect">
            <a:avLst/>
          </a:prstGeom>
          <a:noFill/>
          <a:ln>
            <a:noFill/>
          </a:ln>
        </p:spPr>
      </p:pic>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5" name="Shape 815"/>
        <p:cNvGrpSpPr/>
        <p:nvPr/>
      </p:nvGrpSpPr>
      <p:grpSpPr>
        <a:xfrm>
          <a:off x="0" y="0"/>
          <a:ext cx="0" cy="0"/>
          <a:chOff x="0" y="0"/>
          <a:chExt cx="0" cy="0"/>
        </a:xfrm>
      </p:grpSpPr>
      <p:sp>
        <p:nvSpPr>
          <p:cNvPr id="816" name="Google Shape;816;p76"/>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PHILIP HAYES</a:t>
            </a:r>
            <a:endParaRPr sz="2400">
              <a:solidFill>
                <a:srgbClr val="B7B7B7"/>
              </a:solidFill>
              <a:latin typeface="Proxima Nova"/>
              <a:ea typeface="Proxima Nova"/>
              <a:cs typeface="Proxima Nova"/>
              <a:sym typeface="Proxima Nova"/>
            </a:endParaRPr>
          </a:p>
        </p:txBody>
      </p:sp>
      <p:sp>
        <p:nvSpPr>
          <p:cNvPr id="817" name="Google Shape;817;p76"/>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ETHEREUM SMART CONTRACTS</a:t>
            </a:r>
            <a:endParaRPr b="1" sz="7200">
              <a:latin typeface="Montserrat"/>
              <a:ea typeface="Montserrat"/>
              <a:cs typeface="Montserrat"/>
              <a:sym typeface="Montserrat"/>
            </a:endParaRPr>
          </a:p>
        </p:txBody>
      </p:sp>
      <p:sp>
        <p:nvSpPr>
          <p:cNvPr id="818" name="Google Shape;818;p76"/>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SAMPLE BETTING CONTRACT</a:t>
            </a:r>
            <a:endParaRPr b="1" sz="4500">
              <a:latin typeface="Proxima Nova"/>
              <a:ea typeface="Proxima Nova"/>
              <a:cs typeface="Proxima Nova"/>
              <a:sym typeface="Proxima Nova"/>
            </a:endParaRPr>
          </a:p>
        </p:txBody>
      </p:sp>
      <p:sp>
        <p:nvSpPr>
          <p:cNvPr id="819" name="Google Shape;819;p76"/>
          <p:cNvSpPr txBox="1"/>
          <p:nvPr/>
        </p:nvSpPr>
        <p:spPr>
          <a:xfrm>
            <a:off x="8725775" y="12144900"/>
            <a:ext cx="6926100" cy="140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LECTURE 5</a:t>
            </a:r>
            <a:endParaRPr b="1" sz="1200"/>
          </a:p>
        </p:txBody>
      </p:sp>
      <p:sp>
        <p:nvSpPr>
          <p:cNvPr id="820" name="Google Shape;820;p76"/>
          <p:cNvSpPr/>
          <p:nvPr/>
        </p:nvSpPr>
        <p:spPr>
          <a:xfrm>
            <a:off x="19717291" y="12042853"/>
            <a:ext cx="4483500" cy="15657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4800">
              <a:latin typeface="Roboto Mono"/>
              <a:ea typeface="Roboto Mono"/>
              <a:cs typeface="Roboto Mono"/>
              <a:sym typeface="Roboto Mono"/>
            </a:endParaRPr>
          </a:p>
        </p:txBody>
      </p:sp>
      <p:sp>
        <p:nvSpPr>
          <p:cNvPr id="821" name="Google Shape;821;p76"/>
          <p:cNvSpPr/>
          <p:nvPr/>
        </p:nvSpPr>
        <p:spPr>
          <a:xfrm>
            <a:off x="404209" y="11738942"/>
            <a:ext cx="564600" cy="3168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200">
              <a:latin typeface="Roboto Mono"/>
              <a:ea typeface="Roboto Mono"/>
              <a:cs typeface="Roboto Mono"/>
              <a:sym typeface="Roboto Mono"/>
            </a:endParaRPr>
          </a:p>
        </p:txBody>
      </p:sp>
      <p:sp>
        <p:nvSpPr>
          <p:cNvPr id="822" name="Google Shape;822;p76"/>
          <p:cNvSpPr/>
          <p:nvPr/>
        </p:nvSpPr>
        <p:spPr>
          <a:xfrm>
            <a:off x="1143793" y="12292542"/>
            <a:ext cx="231000" cy="2031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4800">
              <a:latin typeface="Roboto Mono"/>
              <a:ea typeface="Roboto Mono"/>
              <a:cs typeface="Roboto Mono"/>
              <a:sym typeface="Roboto Mono"/>
            </a:endParaRPr>
          </a:p>
        </p:txBody>
      </p:sp>
      <p:sp>
        <p:nvSpPr>
          <p:cNvPr id="823" name="Google Shape;823;p76"/>
          <p:cNvSpPr/>
          <p:nvPr/>
        </p:nvSpPr>
        <p:spPr>
          <a:xfrm>
            <a:off x="270418" y="12469942"/>
            <a:ext cx="362400" cy="3168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4800">
              <a:latin typeface="Roboto Mono"/>
              <a:ea typeface="Roboto Mono"/>
              <a:cs typeface="Roboto Mono"/>
              <a:sym typeface="Roboto Mono"/>
            </a:endParaRPr>
          </a:p>
        </p:txBody>
      </p:sp>
      <p:sp>
        <p:nvSpPr>
          <p:cNvPr id="824" name="Google Shape;824;p76"/>
          <p:cNvSpPr/>
          <p:nvPr/>
        </p:nvSpPr>
        <p:spPr>
          <a:xfrm>
            <a:off x="607002" y="13111539"/>
            <a:ext cx="362400" cy="3168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4800">
              <a:latin typeface="Roboto Mono"/>
              <a:ea typeface="Roboto Mono"/>
              <a:cs typeface="Roboto Mono"/>
              <a:sym typeface="Roboto Mono"/>
            </a:endParaRPr>
          </a:p>
        </p:txBody>
      </p:sp>
      <p:sp>
        <p:nvSpPr>
          <p:cNvPr id="825" name="Google Shape;825;p76"/>
          <p:cNvSpPr/>
          <p:nvPr/>
        </p:nvSpPr>
        <p:spPr>
          <a:xfrm>
            <a:off x="1149183" y="11118010"/>
            <a:ext cx="231000" cy="2031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200">
              <a:latin typeface="Roboto Mono"/>
              <a:ea typeface="Roboto Mono"/>
              <a:cs typeface="Roboto Mono"/>
              <a:sym typeface="Roboto Mono"/>
            </a:endParaRPr>
          </a:p>
        </p:txBody>
      </p:sp>
      <p:sp>
        <p:nvSpPr>
          <p:cNvPr id="826" name="Google Shape;826;p76"/>
          <p:cNvSpPr/>
          <p:nvPr/>
        </p:nvSpPr>
        <p:spPr>
          <a:xfrm>
            <a:off x="672683" y="10940144"/>
            <a:ext cx="231000" cy="2031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200">
              <a:latin typeface="Roboto Mono"/>
              <a:ea typeface="Roboto Mono"/>
              <a:cs typeface="Roboto Mono"/>
              <a:sym typeface="Roboto Mono"/>
            </a:endParaRPr>
          </a:p>
        </p:txBody>
      </p:sp>
      <p:sp>
        <p:nvSpPr>
          <p:cNvPr id="827" name="Google Shape;827;p76"/>
          <p:cNvSpPr/>
          <p:nvPr/>
        </p:nvSpPr>
        <p:spPr>
          <a:xfrm>
            <a:off x="203144" y="2880325"/>
            <a:ext cx="23976300" cy="10634400"/>
          </a:xfrm>
          <a:custGeom>
            <a:rect b="b" l="l" r="r" t="t"/>
            <a:pathLst>
              <a:path extrusionOk="0" h="120000" w="120000">
                <a:moveTo>
                  <a:pt x="0" y="0"/>
                </a:moveTo>
                <a:lnTo>
                  <a:pt x="119998" y="0"/>
                </a:lnTo>
                <a:lnTo>
                  <a:pt x="119998" y="119984"/>
                </a:lnTo>
                <a:lnTo>
                  <a:pt x="0" y="119984"/>
                </a:lnTo>
                <a:lnTo>
                  <a:pt x="0" y="0"/>
                </a:lnTo>
                <a:close/>
              </a:path>
            </a:pathLst>
          </a:custGeom>
          <a:solidFill>
            <a:srgbClr val="F7F7F7"/>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3200">
              <a:latin typeface="Roboto Mono"/>
              <a:ea typeface="Roboto Mono"/>
              <a:cs typeface="Roboto Mono"/>
              <a:sym typeface="Roboto Mono"/>
            </a:endParaRPr>
          </a:p>
        </p:txBody>
      </p:sp>
      <p:sp>
        <p:nvSpPr>
          <p:cNvPr id="828" name="Google Shape;828;p76"/>
          <p:cNvSpPr/>
          <p:nvPr/>
        </p:nvSpPr>
        <p:spPr>
          <a:xfrm>
            <a:off x="203144" y="2880325"/>
            <a:ext cx="23976300" cy="10634400"/>
          </a:xfrm>
          <a:custGeom>
            <a:rect b="b" l="l" r="r" t="t"/>
            <a:pathLst>
              <a:path extrusionOk="0" h="120000" w="120000">
                <a:moveTo>
                  <a:pt x="0" y="0"/>
                </a:moveTo>
                <a:lnTo>
                  <a:pt x="119998" y="0"/>
                </a:lnTo>
                <a:lnTo>
                  <a:pt x="119998" y="119984"/>
                </a:lnTo>
                <a:lnTo>
                  <a:pt x="0" y="119984"/>
                </a:lnTo>
                <a:lnTo>
                  <a:pt x="0" y="0"/>
                </a:lnTo>
                <a:close/>
              </a:path>
            </a:pathLst>
          </a:custGeom>
          <a:noFill/>
          <a:ln cap="flat" cmpd="sng" w="9525">
            <a:solidFill>
              <a:srgbClr val="666666"/>
            </a:solidFill>
            <a:prstDash val="solid"/>
            <a:round/>
            <a:headEnd len="sm" w="sm" type="none"/>
            <a:tailEnd len="sm" w="sm" type="none"/>
          </a:ln>
        </p:spPr>
        <p:txBody>
          <a:bodyPr anchorCtr="0" anchor="t" bIns="0" lIns="0" spcFirstLastPara="1" rIns="0" wrap="square" tIns="0">
            <a:noAutofit/>
          </a:bodyPr>
          <a:lstStyle/>
          <a:p>
            <a:pPr indent="-25400" lvl="0" marL="1003300" marR="2159000" rtl="0" algn="l">
              <a:lnSpc>
                <a:spcPct val="118333"/>
              </a:lnSpc>
              <a:spcBef>
                <a:spcPts val="100"/>
              </a:spcBef>
              <a:spcAft>
                <a:spcPts val="0"/>
              </a:spcAft>
              <a:buClr>
                <a:schemeClr val="dk1"/>
              </a:buClr>
              <a:buFont typeface="Arial"/>
              <a:buNone/>
            </a:pPr>
            <a:r>
              <a:t/>
            </a:r>
            <a:endParaRPr sz="3200">
              <a:latin typeface="Roboto Mono"/>
              <a:ea typeface="Roboto Mono"/>
              <a:cs typeface="Roboto Mono"/>
              <a:sym typeface="Roboto Mono"/>
            </a:endParaRPr>
          </a:p>
        </p:txBody>
      </p:sp>
      <p:sp>
        <p:nvSpPr>
          <p:cNvPr id="829" name="Google Shape;829;p76"/>
          <p:cNvSpPr txBox="1"/>
          <p:nvPr/>
        </p:nvSpPr>
        <p:spPr>
          <a:xfrm>
            <a:off x="10394268" y="5974896"/>
            <a:ext cx="4699500" cy="555300"/>
          </a:xfrm>
          <a:prstGeom prst="rect">
            <a:avLst/>
          </a:prstGeom>
          <a:noFill/>
          <a:ln>
            <a:noFill/>
          </a:ln>
        </p:spPr>
        <p:txBody>
          <a:bodyPr anchorCtr="0" anchor="t" bIns="0" lIns="0" spcFirstLastPara="1" rIns="0" wrap="square" tIns="33850">
            <a:noAutofit/>
          </a:bodyPr>
          <a:lstStyle/>
          <a:p>
            <a:pPr indent="0" lvl="0" marL="38100" marR="0" rtl="0" algn="l">
              <a:lnSpc>
                <a:spcPct val="100000"/>
              </a:lnSpc>
              <a:spcBef>
                <a:spcPts val="0"/>
              </a:spcBef>
              <a:spcAft>
                <a:spcPts val="0"/>
              </a:spcAft>
              <a:buNone/>
            </a:pPr>
            <a:r>
              <a:rPr lang="en-US" sz="3200">
                <a:solidFill>
                  <a:srgbClr val="69A84F"/>
                </a:solidFill>
                <a:latin typeface="Roboto Mono"/>
                <a:ea typeface="Roboto Mono"/>
                <a:cs typeface="Roboto Mono"/>
                <a:sym typeface="Roboto Mono"/>
              </a:rPr>
              <a:t>/* Defines a Bet */</a:t>
            </a:r>
            <a:endParaRPr sz="3200">
              <a:latin typeface="Roboto Mono"/>
              <a:ea typeface="Roboto Mono"/>
              <a:cs typeface="Roboto Mono"/>
              <a:sym typeface="Roboto Mono"/>
            </a:endParaRPr>
          </a:p>
        </p:txBody>
      </p:sp>
      <p:sp>
        <p:nvSpPr>
          <p:cNvPr id="830" name="Google Shape;830;p76"/>
          <p:cNvSpPr txBox="1"/>
          <p:nvPr/>
        </p:nvSpPr>
        <p:spPr>
          <a:xfrm>
            <a:off x="10394268" y="8870491"/>
            <a:ext cx="10550100" cy="1038300"/>
          </a:xfrm>
          <a:prstGeom prst="rect">
            <a:avLst/>
          </a:prstGeom>
          <a:noFill/>
          <a:ln>
            <a:noFill/>
          </a:ln>
        </p:spPr>
        <p:txBody>
          <a:bodyPr anchorCtr="0" anchor="t" bIns="0" lIns="0" spcFirstLastPara="1" rIns="0" wrap="square" tIns="33850">
            <a:noAutofit/>
          </a:bodyPr>
          <a:lstStyle/>
          <a:p>
            <a:pPr indent="0" lvl="0" marL="38100" marR="0" rtl="0" algn="l">
              <a:lnSpc>
                <a:spcPct val="119166"/>
              </a:lnSpc>
              <a:spcBef>
                <a:spcPts val="0"/>
              </a:spcBef>
              <a:spcAft>
                <a:spcPts val="0"/>
              </a:spcAft>
              <a:buNone/>
            </a:pPr>
            <a:r>
              <a:rPr lang="en-US" sz="3200">
                <a:solidFill>
                  <a:srgbClr val="69A84F"/>
                </a:solidFill>
                <a:latin typeface="Roboto Mono"/>
                <a:ea typeface="Roboto Mono"/>
                <a:cs typeface="Roboto Mono"/>
                <a:sym typeface="Roboto Mono"/>
              </a:rPr>
              <a:t>/* Keep track of every gambler's bet */</a:t>
            </a:r>
            <a:endParaRPr sz="3200">
              <a:latin typeface="Roboto Mono"/>
              <a:ea typeface="Roboto Mono"/>
              <a:cs typeface="Roboto Mono"/>
              <a:sym typeface="Roboto Mono"/>
            </a:endParaRPr>
          </a:p>
          <a:p>
            <a:pPr indent="0" lvl="0" marL="38100" marR="0" rtl="0" algn="l">
              <a:lnSpc>
                <a:spcPct val="119166"/>
              </a:lnSpc>
              <a:spcBef>
                <a:spcPts val="0"/>
              </a:spcBef>
              <a:spcAft>
                <a:spcPts val="0"/>
              </a:spcAft>
              <a:buNone/>
            </a:pPr>
            <a:r>
              <a:rPr lang="en-US" sz="3200">
                <a:solidFill>
                  <a:srgbClr val="69A84F"/>
                </a:solidFill>
                <a:latin typeface="Roboto Mono"/>
                <a:ea typeface="Roboto Mono"/>
                <a:cs typeface="Roboto Mono"/>
                <a:sym typeface="Roboto Mono"/>
              </a:rPr>
              <a:t>/* Keep track of every player's winnings */</a:t>
            </a:r>
            <a:endParaRPr sz="3200">
              <a:latin typeface="Roboto Mono"/>
              <a:ea typeface="Roboto Mono"/>
              <a:cs typeface="Roboto Mono"/>
              <a:sym typeface="Roboto Mono"/>
            </a:endParaRPr>
          </a:p>
        </p:txBody>
      </p:sp>
      <p:sp>
        <p:nvSpPr>
          <p:cNvPr id="831" name="Google Shape;831;p76"/>
          <p:cNvSpPr txBox="1"/>
          <p:nvPr/>
        </p:nvSpPr>
        <p:spPr>
          <a:xfrm>
            <a:off x="1576077" y="5519296"/>
            <a:ext cx="8601900" cy="4416000"/>
          </a:xfrm>
          <a:prstGeom prst="rect">
            <a:avLst/>
          </a:prstGeom>
          <a:noFill/>
          <a:ln>
            <a:noFill/>
          </a:ln>
        </p:spPr>
        <p:txBody>
          <a:bodyPr anchorCtr="0" anchor="t" bIns="0" lIns="0" spcFirstLastPara="1" rIns="0" wrap="square" tIns="33850">
            <a:noAutofit/>
          </a:bodyPr>
          <a:lstStyle/>
          <a:p>
            <a:pPr indent="0" lvl="0" marL="38100" marR="0" rtl="0" algn="l">
              <a:lnSpc>
                <a:spcPct val="119166"/>
              </a:lnSpc>
              <a:spcBef>
                <a:spcPts val="0"/>
              </a:spcBef>
              <a:spcAft>
                <a:spcPts val="0"/>
              </a:spcAft>
              <a:buNone/>
            </a:pPr>
            <a:r>
              <a:rPr lang="en-US" sz="3200">
                <a:solidFill>
                  <a:srgbClr val="3B77D8"/>
                </a:solidFill>
                <a:latin typeface="Roboto Mono"/>
                <a:ea typeface="Roboto Mono"/>
                <a:cs typeface="Roboto Mono"/>
                <a:sym typeface="Roboto Mono"/>
              </a:rPr>
              <a:t>struct </a:t>
            </a:r>
            <a:r>
              <a:rPr lang="en-US" sz="3200">
                <a:latin typeface="Roboto Mono"/>
                <a:ea typeface="Roboto Mono"/>
                <a:cs typeface="Roboto Mono"/>
                <a:sym typeface="Roboto Mono"/>
              </a:rPr>
              <a:t>Bet {</a:t>
            </a:r>
            <a:endParaRPr sz="3200">
              <a:latin typeface="Roboto Mono"/>
              <a:ea typeface="Roboto Mono"/>
              <a:cs typeface="Roboto Mono"/>
              <a:sym typeface="Roboto Mono"/>
            </a:endParaRPr>
          </a:p>
          <a:p>
            <a:pPr indent="-25400" lvl="0" marL="1003300" marR="4406900" rtl="0" algn="l">
              <a:lnSpc>
                <a:spcPct val="118333"/>
              </a:lnSpc>
              <a:spcBef>
                <a:spcPts val="100"/>
              </a:spcBef>
              <a:spcAft>
                <a:spcPts val="0"/>
              </a:spcAft>
              <a:buNone/>
            </a:pPr>
            <a:r>
              <a:rPr lang="en-US" sz="3200">
                <a:solidFill>
                  <a:srgbClr val="3B77D8"/>
                </a:solidFill>
                <a:latin typeface="Roboto Mono"/>
                <a:ea typeface="Roboto Mono"/>
                <a:cs typeface="Roboto Mono"/>
                <a:sym typeface="Roboto Mono"/>
              </a:rPr>
              <a:t>uint </a:t>
            </a:r>
            <a:r>
              <a:rPr lang="en-US" sz="3200">
                <a:latin typeface="Roboto Mono"/>
                <a:ea typeface="Roboto Mono"/>
                <a:cs typeface="Roboto Mono"/>
                <a:sym typeface="Roboto Mono"/>
              </a:rPr>
              <a:t>outcome;  </a:t>
            </a:r>
            <a:r>
              <a:rPr lang="en-US" sz="3200">
                <a:solidFill>
                  <a:srgbClr val="3B77D8"/>
                </a:solidFill>
                <a:latin typeface="Roboto Mono"/>
                <a:ea typeface="Roboto Mono"/>
                <a:cs typeface="Roboto Mono"/>
                <a:sym typeface="Roboto Mono"/>
              </a:rPr>
              <a:t>uint </a:t>
            </a:r>
            <a:r>
              <a:rPr lang="en-US" sz="3200">
                <a:latin typeface="Roboto Mono"/>
                <a:ea typeface="Roboto Mono"/>
                <a:cs typeface="Roboto Mono"/>
                <a:sym typeface="Roboto Mono"/>
              </a:rPr>
              <a:t>amount;</a:t>
            </a:r>
            <a:endParaRPr sz="3200">
              <a:latin typeface="Roboto Mono"/>
              <a:ea typeface="Roboto Mono"/>
              <a:cs typeface="Roboto Mono"/>
              <a:sym typeface="Roboto Mono"/>
            </a:endParaRPr>
          </a:p>
          <a:p>
            <a:pPr indent="-25400" lvl="0" marL="1003300" marR="0" rtl="0" algn="l">
              <a:lnSpc>
                <a:spcPct val="115000"/>
              </a:lnSpc>
              <a:spcBef>
                <a:spcPts val="0"/>
              </a:spcBef>
              <a:spcAft>
                <a:spcPts val="0"/>
              </a:spcAft>
              <a:buNone/>
            </a:pPr>
            <a:r>
              <a:rPr lang="en-US" sz="3200">
                <a:solidFill>
                  <a:srgbClr val="3B77D8"/>
                </a:solidFill>
                <a:latin typeface="Roboto Mono"/>
                <a:ea typeface="Roboto Mono"/>
                <a:cs typeface="Roboto Mono"/>
                <a:sym typeface="Roboto Mono"/>
              </a:rPr>
              <a:t>bool </a:t>
            </a:r>
            <a:r>
              <a:rPr lang="en-US" sz="3200">
                <a:latin typeface="Roboto Mono"/>
                <a:ea typeface="Roboto Mono"/>
                <a:cs typeface="Roboto Mono"/>
                <a:sym typeface="Roboto Mono"/>
              </a:rPr>
              <a:t>initialized;</a:t>
            </a:r>
            <a:endParaRPr sz="3200">
              <a:latin typeface="Roboto Mono"/>
              <a:ea typeface="Roboto Mono"/>
              <a:cs typeface="Roboto Mono"/>
              <a:sym typeface="Roboto Mono"/>
            </a:endParaRPr>
          </a:p>
          <a:p>
            <a:pPr indent="0" lvl="0" marL="38100" marR="0" rtl="0" algn="l">
              <a:lnSpc>
                <a:spcPct val="119166"/>
              </a:lnSpc>
              <a:spcBef>
                <a:spcPts val="0"/>
              </a:spcBef>
              <a:spcAft>
                <a:spcPts val="0"/>
              </a:spcAft>
              <a:buNone/>
            </a:pPr>
            <a:r>
              <a:rPr lang="en-US" sz="3200">
                <a:latin typeface="Roboto Mono"/>
                <a:ea typeface="Roboto Mono"/>
                <a:cs typeface="Roboto Mono"/>
                <a:sym typeface="Roboto Mono"/>
              </a:rPr>
              <a:t>}</a:t>
            </a:r>
            <a:endParaRPr sz="3200">
              <a:latin typeface="Roboto Mono"/>
              <a:ea typeface="Roboto Mono"/>
              <a:cs typeface="Roboto Mono"/>
              <a:sym typeface="Roboto Mono"/>
            </a:endParaRPr>
          </a:p>
          <a:p>
            <a:pPr indent="0" lvl="0" marL="0" marR="0" rtl="0" algn="l">
              <a:lnSpc>
                <a:spcPct val="100000"/>
              </a:lnSpc>
              <a:spcBef>
                <a:spcPts val="100"/>
              </a:spcBef>
              <a:spcAft>
                <a:spcPts val="0"/>
              </a:spcAft>
              <a:buNone/>
            </a:pPr>
            <a:r>
              <a:t/>
            </a:r>
            <a:endParaRPr sz="3200">
              <a:latin typeface="Roboto Mono"/>
              <a:ea typeface="Roboto Mono"/>
              <a:cs typeface="Roboto Mono"/>
              <a:sym typeface="Roboto Mono"/>
            </a:endParaRPr>
          </a:p>
          <a:p>
            <a:pPr indent="0" lvl="0" marL="38100" marR="12700" rtl="0" algn="l">
              <a:lnSpc>
                <a:spcPct val="118333"/>
              </a:lnSpc>
              <a:spcBef>
                <a:spcPts val="0"/>
              </a:spcBef>
              <a:spcAft>
                <a:spcPts val="0"/>
              </a:spcAft>
              <a:buNone/>
            </a:pPr>
            <a:r>
              <a:rPr lang="en-US" sz="3200">
                <a:solidFill>
                  <a:srgbClr val="FF0000"/>
                </a:solidFill>
                <a:latin typeface="Roboto Mono"/>
                <a:ea typeface="Roboto Mono"/>
                <a:cs typeface="Roboto Mono"/>
                <a:sym typeface="Roboto Mono"/>
              </a:rPr>
              <a:t>mapping </a:t>
            </a:r>
            <a:r>
              <a:rPr lang="en-US" sz="3200">
                <a:latin typeface="Roboto Mono"/>
                <a:ea typeface="Roboto Mono"/>
                <a:cs typeface="Roboto Mono"/>
                <a:sym typeface="Roboto Mono"/>
              </a:rPr>
              <a:t>(</a:t>
            </a:r>
            <a:r>
              <a:rPr lang="en-US" sz="3200">
                <a:solidFill>
                  <a:srgbClr val="3B77D8"/>
                </a:solidFill>
                <a:latin typeface="Roboto Mono"/>
                <a:ea typeface="Roboto Mono"/>
                <a:cs typeface="Roboto Mono"/>
                <a:sym typeface="Roboto Mono"/>
              </a:rPr>
              <a:t>address </a:t>
            </a:r>
            <a:r>
              <a:rPr lang="en-US" sz="3200">
                <a:latin typeface="Roboto Mono"/>
                <a:ea typeface="Roboto Mono"/>
                <a:cs typeface="Roboto Mono"/>
                <a:sym typeface="Roboto Mono"/>
              </a:rPr>
              <a:t>=&gt; </a:t>
            </a:r>
            <a:r>
              <a:rPr lang="en-US" sz="3200">
                <a:solidFill>
                  <a:srgbClr val="3B77D8"/>
                </a:solidFill>
                <a:latin typeface="Roboto Mono"/>
                <a:ea typeface="Roboto Mono"/>
                <a:cs typeface="Roboto Mono"/>
                <a:sym typeface="Roboto Mono"/>
              </a:rPr>
              <a:t>Bet</a:t>
            </a:r>
            <a:r>
              <a:rPr lang="en-US" sz="3200">
                <a:latin typeface="Roboto Mono"/>
                <a:ea typeface="Roboto Mono"/>
                <a:cs typeface="Roboto Mono"/>
                <a:sym typeface="Roboto Mono"/>
              </a:rPr>
              <a:t>) bets;  </a:t>
            </a:r>
            <a:r>
              <a:rPr lang="en-US" sz="3200">
                <a:solidFill>
                  <a:srgbClr val="FF0000"/>
                </a:solidFill>
                <a:latin typeface="Roboto Mono"/>
                <a:ea typeface="Roboto Mono"/>
                <a:cs typeface="Roboto Mono"/>
                <a:sym typeface="Roboto Mono"/>
              </a:rPr>
              <a:t>mapping </a:t>
            </a:r>
            <a:r>
              <a:rPr lang="en-US" sz="3200">
                <a:latin typeface="Roboto Mono"/>
                <a:ea typeface="Roboto Mono"/>
                <a:cs typeface="Roboto Mono"/>
                <a:sym typeface="Roboto Mono"/>
              </a:rPr>
              <a:t>(</a:t>
            </a:r>
            <a:r>
              <a:rPr lang="en-US" sz="3200">
                <a:solidFill>
                  <a:srgbClr val="3B77D8"/>
                </a:solidFill>
                <a:latin typeface="Roboto Mono"/>
                <a:ea typeface="Roboto Mono"/>
                <a:cs typeface="Roboto Mono"/>
                <a:sym typeface="Roboto Mono"/>
              </a:rPr>
              <a:t>address </a:t>
            </a:r>
            <a:r>
              <a:rPr lang="en-US" sz="3200">
                <a:latin typeface="Roboto Mono"/>
                <a:ea typeface="Roboto Mono"/>
                <a:cs typeface="Roboto Mono"/>
                <a:sym typeface="Roboto Mono"/>
              </a:rPr>
              <a:t>=&gt; </a:t>
            </a:r>
            <a:r>
              <a:rPr lang="en-US" sz="3200">
                <a:solidFill>
                  <a:srgbClr val="3B77D8"/>
                </a:solidFill>
                <a:latin typeface="Roboto Mono"/>
                <a:ea typeface="Roboto Mono"/>
                <a:cs typeface="Roboto Mono"/>
                <a:sym typeface="Roboto Mono"/>
              </a:rPr>
              <a:t>uint</a:t>
            </a:r>
            <a:r>
              <a:rPr lang="en-US" sz="3200">
                <a:latin typeface="Roboto Mono"/>
                <a:ea typeface="Roboto Mono"/>
                <a:cs typeface="Roboto Mono"/>
                <a:sym typeface="Roboto Mono"/>
              </a:rPr>
              <a:t>) winnings;</a:t>
            </a:r>
            <a:endParaRPr sz="3200">
              <a:latin typeface="Roboto Mono"/>
              <a:ea typeface="Roboto Mono"/>
              <a:cs typeface="Roboto Mono"/>
              <a:sym typeface="Roboto Mono"/>
            </a:endParaRPr>
          </a:p>
          <a:p>
            <a:pPr indent="0" lvl="0" marL="38100" marR="0" rtl="0" algn="l">
              <a:lnSpc>
                <a:spcPct val="115416"/>
              </a:lnSpc>
              <a:spcBef>
                <a:spcPts val="0"/>
              </a:spcBef>
              <a:spcAft>
                <a:spcPts val="0"/>
              </a:spcAft>
              <a:buNone/>
            </a:pPr>
            <a:r>
              <a:rPr lang="en-US" sz="3200">
                <a:latin typeface="Roboto Mono"/>
                <a:ea typeface="Roboto Mono"/>
                <a:cs typeface="Roboto Mono"/>
                <a:sym typeface="Roboto Mono"/>
              </a:rPr>
              <a:t>...</a:t>
            </a:r>
            <a:endParaRPr sz="3200">
              <a:latin typeface="Roboto Mono"/>
              <a:ea typeface="Roboto Mono"/>
              <a:cs typeface="Roboto Mono"/>
              <a:sym typeface="Roboto Mono"/>
            </a:endParaRPr>
          </a:p>
        </p:txBody>
      </p:sp>
      <p:sp>
        <p:nvSpPr>
          <p:cNvPr id="832" name="Google Shape;832;p76"/>
          <p:cNvSpPr txBox="1"/>
          <p:nvPr/>
        </p:nvSpPr>
        <p:spPr>
          <a:xfrm>
            <a:off x="1576223" y="10751700"/>
            <a:ext cx="21916500" cy="1520700"/>
          </a:xfrm>
          <a:prstGeom prst="rect">
            <a:avLst/>
          </a:prstGeom>
          <a:noFill/>
          <a:ln>
            <a:noFill/>
          </a:ln>
        </p:spPr>
        <p:txBody>
          <a:bodyPr anchorCtr="0" anchor="t" bIns="0" lIns="0" spcFirstLastPara="1" rIns="0" wrap="square" tIns="54125">
            <a:noAutofit/>
          </a:bodyPr>
          <a:lstStyle/>
          <a:p>
            <a:pPr indent="0" lvl="0" marL="38100" marR="2933700" rtl="0" algn="l">
              <a:lnSpc>
                <a:spcPct val="118333"/>
              </a:lnSpc>
              <a:spcBef>
                <a:spcPts val="0"/>
              </a:spcBef>
              <a:spcAft>
                <a:spcPts val="0"/>
              </a:spcAft>
              <a:buNone/>
            </a:pPr>
            <a:r>
              <a:rPr lang="en-US" sz="3200">
                <a:solidFill>
                  <a:srgbClr val="FF0000"/>
                </a:solidFill>
                <a:latin typeface="Roboto Mono"/>
                <a:ea typeface="Roboto Mono"/>
                <a:cs typeface="Roboto Mono"/>
                <a:sym typeface="Roboto Mono"/>
              </a:rPr>
              <a:t>function </a:t>
            </a:r>
            <a:r>
              <a:rPr lang="en-US" sz="3200">
                <a:solidFill>
                  <a:srgbClr val="9900FF"/>
                </a:solidFill>
                <a:latin typeface="Roboto Mono"/>
                <a:ea typeface="Roboto Mono"/>
                <a:cs typeface="Roboto Mono"/>
                <a:sym typeface="Roboto Mono"/>
              </a:rPr>
              <a:t>makeBet</a:t>
            </a:r>
            <a:r>
              <a:rPr lang="en-US" sz="3200">
                <a:latin typeface="Roboto Mono"/>
                <a:ea typeface="Roboto Mono"/>
                <a:cs typeface="Roboto Mono"/>
                <a:sym typeface="Roboto Mono"/>
              </a:rPr>
              <a:t>(uint _outcome) payable </a:t>
            </a:r>
            <a:r>
              <a:rPr lang="en-US" sz="3200">
                <a:solidFill>
                  <a:srgbClr val="3B77D8"/>
                </a:solidFill>
                <a:latin typeface="Roboto Mono"/>
                <a:ea typeface="Roboto Mono"/>
                <a:cs typeface="Roboto Mono"/>
                <a:sym typeface="Roboto Mono"/>
              </a:rPr>
              <a:t>returns </a:t>
            </a:r>
            <a:r>
              <a:rPr lang="en-US" sz="3200">
                <a:latin typeface="Roboto Mono"/>
                <a:ea typeface="Roboto Mono"/>
                <a:cs typeface="Roboto Mono"/>
                <a:sym typeface="Roboto Mono"/>
              </a:rPr>
              <a:t>(bool) { … } </a:t>
            </a:r>
            <a:endParaRPr sz="3200">
              <a:latin typeface="Roboto Mono"/>
              <a:ea typeface="Roboto Mono"/>
              <a:cs typeface="Roboto Mono"/>
              <a:sym typeface="Roboto Mono"/>
            </a:endParaRPr>
          </a:p>
          <a:p>
            <a:pPr indent="0" lvl="0" marL="38100" marR="2933700" rtl="0" algn="l">
              <a:lnSpc>
                <a:spcPct val="118333"/>
              </a:lnSpc>
              <a:spcBef>
                <a:spcPts val="0"/>
              </a:spcBef>
              <a:spcAft>
                <a:spcPts val="0"/>
              </a:spcAft>
              <a:buNone/>
            </a:pPr>
            <a:r>
              <a:rPr lang="en-US" sz="3200">
                <a:solidFill>
                  <a:srgbClr val="FF0000"/>
                </a:solidFill>
                <a:latin typeface="Roboto Mono"/>
                <a:ea typeface="Roboto Mono"/>
                <a:cs typeface="Roboto Mono"/>
                <a:sym typeface="Roboto Mono"/>
              </a:rPr>
              <a:t>function </a:t>
            </a:r>
            <a:r>
              <a:rPr lang="en-US" sz="3200">
                <a:solidFill>
                  <a:srgbClr val="9900FF"/>
                </a:solidFill>
                <a:latin typeface="Roboto Mono"/>
                <a:ea typeface="Roboto Mono"/>
                <a:cs typeface="Roboto Mono"/>
                <a:sym typeface="Roboto Mono"/>
              </a:rPr>
              <a:t>makeDecision</a:t>
            </a:r>
            <a:r>
              <a:rPr lang="en-US" sz="3200">
                <a:latin typeface="Roboto Mono"/>
                <a:ea typeface="Roboto Mono"/>
                <a:cs typeface="Roboto Mono"/>
                <a:sym typeface="Roboto Mono"/>
              </a:rPr>
              <a:t>(uint _outcome) oracleOnly() { … }</a:t>
            </a:r>
            <a:endParaRPr sz="3200">
              <a:latin typeface="Roboto Mono"/>
              <a:ea typeface="Roboto Mono"/>
              <a:cs typeface="Roboto Mono"/>
              <a:sym typeface="Roboto Mono"/>
            </a:endParaRPr>
          </a:p>
          <a:p>
            <a:pPr indent="0" lvl="0" marL="38100" marR="0" rtl="0" algn="l">
              <a:lnSpc>
                <a:spcPct val="115416"/>
              </a:lnSpc>
              <a:spcBef>
                <a:spcPts val="0"/>
              </a:spcBef>
              <a:spcAft>
                <a:spcPts val="0"/>
              </a:spcAft>
              <a:buNone/>
            </a:pPr>
            <a:r>
              <a:rPr lang="en-US" sz="3200">
                <a:solidFill>
                  <a:srgbClr val="FF0000"/>
                </a:solidFill>
                <a:latin typeface="Roboto Mono"/>
                <a:ea typeface="Roboto Mono"/>
                <a:cs typeface="Roboto Mono"/>
                <a:sym typeface="Roboto Mono"/>
              </a:rPr>
              <a:t>function </a:t>
            </a:r>
            <a:r>
              <a:rPr lang="en-US" sz="3200">
                <a:solidFill>
                  <a:srgbClr val="9900FF"/>
                </a:solidFill>
                <a:latin typeface="Roboto Mono"/>
                <a:ea typeface="Roboto Mono"/>
                <a:cs typeface="Roboto Mono"/>
                <a:sym typeface="Roboto Mono"/>
              </a:rPr>
              <a:t>withdraw</a:t>
            </a:r>
            <a:r>
              <a:rPr lang="en-US" sz="3200">
                <a:latin typeface="Roboto Mono"/>
                <a:ea typeface="Roboto Mono"/>
                <a:cs typeface="Roboto Mono"/>
                <a:sym typeface="Roboto Mono"/>
              </a:rPr>
              <a:t>(</a:t>
            </a:r>
            <a:r>
              <a:rPr lang="en-US" sz="3200">
                <a:solidFill>
                  <a:srgbClr val="3B77D8"/>
                </a:solidFill>
                <a:latin typeface="Roboto Mono"/>
                <a:ea typeface="Roboto Mono"/>
                <a:cs typeface="Roboto Mono"/>
                <a:sym typeface="Roboto Mono"/>
              </a:rPr>
              <a:t>uint </a:t>
            </a:r>
            <a:r>
              <a:rPr lang="en-US" sz="3200">
                <a:latin typeface="Roboto Mono"/>
                <a:ea typeface="Roboto Mono"/>
                <a:cs typeface="Roboto Mono"/>
                <a:sym typeface="Roboto Mono"/>
              </a:rPr>
              <a:t>withdrawAmount) </a:t>
            </a:r>
            <a:r>
              <a:rPr lang="en-US" sz="3200">
                <a:solidFill>
                  <a:srgbClr val="3B77D8"/>
                </a:solidFill>
                <a:latin typeface="Roboto Mono"/>
                <a:ea typeface="Roboto Mono"/>
                <a:cs typeface="Roboto Mono"/>
                <a:sym typeface="Roboto Mono"/>
              </a:rPr>
              <a:t>returns </a:t>
            </a:r>
            <a:r>
              <a:rPr lang="en-US" sz="3200">
                <a:latin typeface="Roboto Mono"/>
                <a:ea typeface="Roboto Mono"/>
                <a:cs typeface="Roboto Mono"/>
                <a:sym typeface="Roboto Mono"/>
              </a:rPr>
              <a:t>(</a:t>
            </a:r>
            <a:r>
              <a:rPr lang="en-US" sz="3200">
                <a:solidFill>
                  <a:srgbClr val="3B77D8"/>
                </a:solidFill>
                <a:latin typeface="Roboto Mono"/>
                <a:ea typeface="Roboto Mono"/>
                <a:cs typeface="Roboto Mono"/>
                <a:sym typeface="Roboto Mono"/>
              </a:rPr>
              <a:t>uint </a:t>
            </a:r>
            <a:r>
              <a:rPr lang="en-US" sz="3200">
                <a:latin typeface="Roboto Mono"/>
                <a:ea typeface="Roboto Mono"/>
                <a:cs typeface="Roboto Mono"/>
                <a:sym typeface="Roboto Mono"/>
              </a:rPr>
              <a:t>remainingBal) { … }</a:t>
            </a:r>
            <a:endParaRPr sz="3200">
              <a:latin typeface="Roboto Mono"/>
              <a:ea typeface="Roboto Mono"/>
              <a:cs typeface="Roboto Mono"/>
              <a:sym typeface="Roboto Mono"/>
            </a:endParaRPr>
          </a:p>
        </p:txBody>
      </p:sp>
      <p:sp>
        <p:nvSpPr>
          <p:cNvPr id="833" name="Google Shape;833;p76"/>
          <p:cNvSpPr txBox="1"/>
          <p:nvPr/>
        </p:nvSpPr>
        <p:spPr>
          <a:xfrm>
            <a:off x="397827" y="12731282"/>
            <a:ext cx="313500" cy="555300"/>
          </a:xfrm>
          <a:prstGeom prst="rect">
            <a:avLst/>
          </a:prstGeom>
          <a:noFill/>
          <a:ln>
            <a:noFill/>
          </a:ln>
        </p:spPr>
        <p:txBody>
          <a:bodyPr anchorCtr="0" anchor="t" bIns="0" lIns="0" spcFirstLastPara="1" rIns="0" wrap="square" tIns="33850">
            <a:noAutofit/>
          </a:bodyPr>
          <a:lstStyle/>
          <a:p>
            <a:pPr indent="0" lvl="0" marL="38100" marR="0" rtl="0" algn="l">
              <a:lnSpc>
                <a:spcPct val="100000"/>
              </a:lnSpc>
              <a:spcBef>
                <a:spcPts val="0"/>
              </a:spcBef>
              <a:spcAft>
                <a:spcPts val="0"/>
              </a:spcAft>
              <a:buNone/>
            </a:pPr>
            <a:r>
              <a:rPr lang="en-US" sz="3200">
                <a:latin typeface="Roboto Mono"/>
                <a:ea typeface="Roboto Mono"/>
                <a:cs typeface="Roboto Mono"/>
                <a:sym typeface="Roboto Mono"/>
              </a:rPr>
              <a:t>}</a:t>
            </a:r>
            <a:endParaRPr sz="3200">
              <a:latin typeface="Roboto Mono"/>
              <a:ea typeface="Roboto Mono"/>
              <a:cs typeface="Roboto Mono"/>
              <a:sym typeface="Roboto Mono"/>
            </a:endParaRPr>
          </a:p>
        </p:txBody>
      </p:sp>
      <p:sp>
        <p:nvSpPr>
          <p:cNvPr id="834" name="Google Shape;834;p76"/>
          <p:cNvSpPr txBox="1"/>
          <p:nvPr/>
        </p:nvSpPr>
        <p:spPr>
          <a:xfrm>
            <a:off x="1074448" y="11981205"/>
            <a:ext cx="5557800" cy="1390500"/>
          </a:xfrm>
          <a:prstGeom prst="rect">
            <a:avLst/>
          </a:prstGeom>
          <a:noFill/>
          <a:ln>
            <a:noFill/>
          </a:ln>
        </p:spPr>
        <p:txBody>
          <a:bodyPr anchorCtr="0" anchor="t" bIns="0" lIns="0" spcFirstLastPara="1" rIns="0" wrap="square" tIns="301350">
            <a:noAutofit/>
          </a:bodyPr>
          <a:lstStyle/>
          <a:p>
            <a:pPr indent="0" lvl="0" marL="304800" marR="0" rtl="0" algn="l">
              <a:lnSpc>
                <a:spcPct val="100000"/>
              </a:lnSpc>
              <a:spcBef>
                <a:spcPts val="0"/>
              </a:spcBef>
              <a:spcAft>
                <a:spcPts val="0"/>
              </a:spcAft>
              <a:buNone/>
            </a:pPr>
            <a:r>
              <a:t/>
            </a:r>
            <a:endParaRPr sz="3200">
              <a:latin typeface="Proxima Nova"/>
              <a:ea typeface="Proxima Nova"/>
              <a:cs typeface="Proxima Nova"/>
              <a:sym typeface="Proxima Nova"/>
            </a:endParaRPr>
          </a:p>
          <a:p>
            <a:pPr indent="0" lvl="0" marL="38100" marR="0" rtl="0" algn="l">
              <a:lnSpc>
                <a:spcPct val="100000"/>
              </a:lnSpc>
              <a:spcBef>
                <a:spcPts val="1600"/>
              </a:spcBef>
              <a:spcAft>
                <a:spcPts val="0"/>
              </a:spcAft>
              <a:buNone/>
            </a:pPr>
            <a:r>
              <a:rPr lang="en-US" sz="2400">
                <a:solidFill>
                  <a:srgbClr val="B6B6B6"/>
                </a:solidFill>
                <a:latin typeface="Proxima Nova"/>
                <a:ea typeface="Proxima Nova"/>
                <a:cs typeface="Proxima Nova"/>
                <a:sym typeface="Proxima Nova"/>
              </a:rPr>
              <a:t>AUTHOR: GLORIA ZHAO &amp; NICK ZOGHB</a:t>
            </a:r>
            <a:endParaRPr sz="2400">
              <a:latin typeface="Proxima Nova"/>
              <a:ea typeface="Proxima Nova"/>
              <a:cs typeface="Proxima Nova"/>
              <a:sym typeface="Proxima Nova"/>
            </a:endParaRPr>
          </a:p>
        </p:txBody>
      </p:sp>
      <p:sp>
        <p:nvSpPr>
          <p:cNvPr id="835" name="Google Shape;835;p76"/>
          <p:cNvSpPr txBox="1"/>
          <p:nvPr/>
        </p:nvSpPr>
        <p:spPr>
          <a:xfrm>
            <a:off x="203147" y="2459933"/>
            <a:ext cx="21088800" cy="3818400"/>
          </a:xfrm>
          <a:prstGeom prst="rect">
            <a:avLst/>
          </a:prstGeom>
          <a:noFill/>
          <a:ln>
            <a:noFill/>
          </a:ln>
        </p:spPr>
        <p:txBody>
          <a:bodyPr anchorCtr="0" anchor="ctr" bIns="243750" lIns="243750" spcFirstLastPara="1" rIns="243750" wrap="square" tIns="243750">
            <a:noAutofit/>
          </a:bodyPr>
          <a:lstStyle/>
          <a:p>
            <a:pPr indent="-1003300" lvl="0" marL="1003300" marR="7277100" rtl="0" algn="l">
              <a:lnSpc>
                <a:spcPct val="100000"/>
              </a:lnSpc>
              <a:spcBef>
                <a:spcPts val="400"/>
              </a:spcBef>
              <a:spcAft>
                <a:spcPts val="0"/>
              </a:spcAft>
              <a:buNone/>
            </a:pPr>
            <a:r>
              <a:rPr lang="en-US" sz="3200">
                <a:solidFill>
                  <a:srgbClr val="FF0000"/>
                </a:solidFill>
                <a:latin typeface="Roboto Mono"/>
                <a:ea typeface="Roboto Mono"/>
                <a:cs typeface="Roboto Mono"/>
                <a:sym typeface="Roboto Mono"/>
              </a:rPr>
              <a:t>contract </a:t>
            </a:r>
            <a:r>
              <a:rPr lang="en-US" sz="3200">
                <a:solidFill>
                  <a:schemeClr val="dk1"/>
                </a:solidFill>
                <a:latin typeface="Roboto Mono"/>
                <a:ea typeface="Roboto Mono"/>
                <a:cs typeface="Roboto Mono"/>
                <a:sym typeface="Roboto Mono"/>
              </a:rPr>
              <a:t>Betting {  </a:t>
            </a:r>
            <a:endParaRPr sz="3200">
              <a:solidFill>
                <a:schemeClr val="dk1"/>
              </a:solidFill>
              <a:latin typeface="Roboto Mono"/>
              <a:ea typeface="Roboto Mono"/>
              <a:cs typeface="Roboto Mono"/>
              <a:sym typeface="Roboto Mono"/>
            </a:endParaRPr>
          </a:p>
          <a:p>
            <a:pPr indent="-1003300" lvl="0" marL="2222500" marR="7277100" rtl="0" algn="l">
              <a:lnSpc>
                <a:spcPct val="100000"/>
              </a:lnSpc>
              <a:spcBef>
                <a:spcPts val="400"/>
              </a:spcBef>
              <a:spcAft>
                <a:spcPts val="0"/>
              </a:spcAft>
              <a:buNone/>
            </a:pPr>
            <a:r>
              <a:rPr lang="en-US" sz="3200">
                <a:solidFill>
                  <a:srgbClr val="3B77D8"/>
                </a:solidFill>
                <a:latin typeface="Roboto Mono"/>
                <a:ea typeface="Roboto Mono"/>
                <a:cs typeface="Roboto Mono"/>
                <a:sym typeface="Roboto Mono"/>
              </a:rPr>
              <a:t>address </a:t>
            </a:r>
            <a:r>
              <a:rPr lang="en-US" sz="3200">
                <a:solidFill>
                  <a:schemeClr val="dk1"/>
                </a:solidFill>
                <a:latin typeface="Roboto Mono"/>
                <a:ea typeface="Roboto Mono"/>
                <a:cs typeface="Roboto Mono"/>
                <a:sym typeface="Roboto Mono"/>
              </a:rPr>
              <a:t>public owner;</a:t>
            </a:r>
            <a:endParaRPr sz="3200">
              <a:solidFill>
                <a:schemeClr val="dk1"/>
              </a:solidFill>
              <a:latin typeface="Roboto Mono"/>
              <a:ea typeface="Roboto Mono"/>
              <a:cs typeface="Roboto Mono"/>
              <a:sym typeface="Roboto Mono"/>
            </a:endParaRPr>
          </a:p>
          <a:p>
            <a:pPr indent="-1003300" lvl="0" marL="2222500" marR="7277100" rtl="0" algn="l">
              <a:lnSpc>
                <a:spcPct val="100000"/>
              </a:lnSpc>
              <a:spcBef>
                <a:spcPts val="400"/>
              </a:spcBef>
              <a:spcAft>
                <a:spcPts val="0"/>
              </a:spcAft>
              <a:buNone/>
            </a:pPr>
            <a:r>
              <a:rPr lang="en-US" sz="3200">
                <a:solidFill>
                  <a:srgbClr val="3B77D8"/>
                </a:solidFill>
                <a:latin typeface="Roboto Mono"/>
                <a:ea typeface="Roboto Mono"/>
                <a:cs typeface="Roboto Mono"/>
                <a:sym typeface="Roboto Mono"/>
              </a:rPr>
              <a:t>address </a:t>
            </a:r>
            <a:r>
              <a:rPr lang="en-US" sz="3200">
                <a:solidFill>
                  <a:schemeClr val="dk1"/>
                </a:solidFill>
                <a:latin typeface="Roboto Mono"/>
                <a:ea typeface="Roboto Mono"/>
                <a:cs typeface="Roboto Mono"/>
                <a:sym typeface="Roboto Mono"/>
              </a:rPr>
              <a:t>public gamblerA, gamblerB, oracle; </a:t>
            </a:r>
            <a:endParaRPr sz="3200">
              <a:solidFill>
                <a:schemeClr val="dk1"/>
              </a:solidFill>
              <a:latin typeface="Roboto Mono"/>
              <a:ea typeface="Roboto Mono"/>
              <a:cs typeface="Roboto Mono"/>
              <a:sym typeface="Roboto Mono"/>
            </a:endParaRPr>
          </a:p>
          <a:p>
            <a:pPr indent="-1003300" lvl="0" marL="2222500" marR="7277100" rtl="0" algn="l">
              <a:lnSpc>
                <a:spcPct val="100000"/>
              </a:lnSpc>
              <a:spcBef>
                <a:spcPts val="400"/>
              </a:spcBef>
              <a:spcAft>
                <a:spcPts val="0"/>
              </a:spcAft>
              <a:buNone/>
            </a:pPr>
            <a:r>
              <a:rPr lang="en-US" sz="3200">
                <a:solidFill>
                  <a:srgbClr val="3B77D8"/>
                </a:solidFill>
                <a:latin typeface="Roboto Mono"/>
                <a:ea typeface="Roboto Mono"/>
                <a:cs typeface="Roboto Mono"/>
                <a:sym typeface="Roboto Mono"/>
              </a:rPr>
              <a:t>uint[] </a:t>
            </a:r>
            <a:r>
              <a:rPr lang="en-US" sz="3200">
                <a:solidFill>
                  <a:schemeClr val="dk1"/>
                </a:solidFill>
                <a:latin typeface="Roboto Mono"/>
                <a:ea typeface="Roboto Mono"/>
                <a:cs typeface="Roboto Mono"/>
                <a:sym typeface="Roboto Mono"/>
              </a:rPr>
              <a:t>outcomes;</a:t>
            </a:r>
            <a:endParaRPr sz="3200">
              <a:latin typeface="Roboto Mono"/>
              <a:ea typeface="Roboto Mono"/>
              <a:cs typeface="Roboto Mono"/>
              <a:sym typeface="Roboto Mono"/>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9" name="Shape 839"/>
        <p:cNvGrpSpPr/>
        <p:nvPr/>
      </p:nvGrpSpPr>
      <p:grpSpPr>
        <a:xfrm>
          <a:off x="0" y="0"/>
          <a:ext cx="0" cy="0"/>
          <a:chOff x="0" y="0"/>
          <a:chExt cx="0" cy="0"/>
        </a:xfrm>
      </p:grpSpPr>
      <p:sp>
        <p:nvSpPr>
          <p:cNvPr id="840" name="Google Shape;840;p77"/>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PHILIP HAYES</a:t>
            </a:r>
            <a:endParaRPr sz="2400">
              <a:solidFill>
                <a:srgbClr val="B7B7B7"/>
              </a:solidFill>
              <a:latin typeface="Proxima Nova"/>
              <a:ea typeface="Proxima Nova"/>
              <a:cs typeface="Proxima Nova"/>
              <a:sym typeface="Proxima Nova"/>
            </a:endParaRPr>
          </a:p>
        </p:txBody>
      </p:sp>
      <p:sp>
        <p:nvSpPr>
          <p:cNvPr id="841" name="Google Shape;841;p77"/>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ETHEREUM VIRTUAL MACHINE</a:t>
            </a:r>
            <a:endParaRPr b="1" sz="7200">
              <a:latin typeface="Montserrat"/>
              <a:ea typeface="Montserrat"/>
              <a:cs typeface="Montserrat"/>
              <a:sym typeface="Montserrat"/>
            </a:endParaRPr>
          </a:p>
        </p:txBody>
      </p:sp>
      <p:sp>
        <p:nvSpPr>
          <p:cNvPr id="842" name="Google Shape;842;p77"/>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HIGH-LEVEL OVERVIEW</a:t>
            </a:r>
            <a:endParaRPr b="1" sz="4500">
              <a:latin typeface="Proxima Nova"/>
              <a:ea typeface="Proxima Nova"/>
              <a:cs typeface="Proxima Nova"/>
              <a:sym typeface="Proxima Nova"/>
            </a:endParaRPr>
          </a:p>
        </p:txBody>
      </p:sp>
      <p:sp>
        <p:nvSpPr>
          <p:cNvPr id="843" name="Google Shape;843;p77"/>
          <p:cNvSpPr txBox="1"/>
          <p:nvPr>
            <p:ph idx="1" type="body"/>
          </p:nvPr>
        </p:nvSpPr>
        <p:spPr>
          <a:xfrm>
            <a:off x="1883075" y="3013525"/>
            <a:ext cx="13768800" cy="8524200"/>
          </a:xfrm>
          <a:prstGeom prst="rect">
            <a:avLst/>
          </a:prstGeom>
          <a:noFill/>
          <a:ln>
            <a:noFill/>
          </a:ln>
        </p:spPr>
        <p:txBody>
          <a:bodyPr anchorCtr="0" anchor="t" bIns="243750" lIns="243750" spcFirstLastPara="1" rIns="243750" wrap="square" tIns="243750">
            <a:noAutofit/>
          </a:bodyPr>
          <a:lstStyle/>
          <a:p>
            <a:pPr indent="-552450" lvl="0" marL="457200" rtl="0" algn="l">
              <a:lnSpc>
                <a:spcPct val="115000"/>
              </a:lnSpc>
              <a:spcBef>
                <a:spcPts val="100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The </a:t>
            </a:r>
            <a:r>
              <a:rPr b="1" lang="en-US" sz="5100">
                <a:solidFill>
                  <a:srgbClr val="424242"/>
                </a:solidFill>
                <a:latin typeface="Proxima Nova"/>
                <a:ea typeface="Proxima Nova"/>
                <a:cs typeface="Proxima Nova"/>
                <a:sym typeface="Proxima Nova"/>
              </a:rPr>
              <a:t>EVM (Ethereum Virtual Machine)</a:t>
            </a:r>
            <a:r>
              <a:rPr lang="en-US" sz="5100">
                <a:solidFill>
                  <a:srgbClr val="424242"/>
                </a:solidFill>
                <a:latin typeface="Proxima Nova"/>
                <a:ea typeface="Proxima Nova"/>
                <a:cs typeface="Proxima Nova"/>
                <a:sym typeface="Proxima Nova"/>
              </a:rPr>
              <a:t> is a “mini computer” that runs contract code</a:t>
            </a:r>
            <a:endParaRPr sz="5100">
              <a:solidFill>
                <a:srgbClr val="424242"/>
              </a:solidFill>
              <a:latin typeface="Proxima Nova"/>
              <a:ea typeface="Proxima Nova"/>
              <a:cs typeface="Proxima Nova"/>
              <a:sym typeface="Proxima Nova"/>
            </a:endParaRPr>
          </a:p>
          <a:p>
            <a:pPr indent="-552450" lvl="0" marL="45720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Contract code that actually gets executed on every node is EVM code</a:t>
            </a:r>
            <a:endParaRPr sz="5100">
              <a:solidFill>
                <a:srgbClr val="424242"/>
              </a:solidFill>
              <a:latin typeface="Proxima Nova"/>
              <a:ea typeface="Proxima Nova"/>
              <a:cs typeface="Proxima Nova"/>
              <a:sym typeface="Proxima Nova"/>
            </a:endParaRPr>
          </a:p>
          <a:p>
            <a:pPr indent="-552450" lvl="1" marL="914400" rtl="0" algn="l">
              <a:lnSpc>
                <a:spcPct val="115000"/>
              </a:lnSpc>
              <a:spcBef>
                <a:spcPts val="0"/>
              </a:spcBef>
              <a:spcAft>
                <a:spcPts val="0"/>
              </a:spcAft>
              <a:buClr>
                <a:srgbClr val="424242"/>
              </a:buClr>
              <a:buSzPts val="5100"/>
              <a:buFont typeface="Proxima Nova"/>
              <a:buChar char="○"/>
            </a:pPr>
            <a:r>
              <a:rPr b="1" lang="en-US" sz="5100">
                <a:solidFill>
                  <a:srgbClr val="424242"/>
                </a:solidFill>
                <a:latin typeface="Proxima Nova"/>
                <a:ea typeface="Proxima Nova"/>
                <a:cs typeface="Proxima Nova"/>
                <a:sym typeface="Proxima Nova"/>
              </a:rPr>
              <a:t>EVM code</a:t>
            </a:r>
            <a:r>
              <a:rPr lang="en-US" sz="5100">
                <a:solidFill>
                  <a:srgbClr val="424242"/>
                </a:solidFill>
                <a:latin typeface="Proxima Nova"/>
                <a:ea typeface="Proxima Nova"/>
                <a:cs typeface="Proxima Nova"/>
                <a:sym typeface="Proxima Nova"/>
              </a:rPr>
              <a:t>: low-level, stack based bytecode language (i.e. JVM bytecode)</a:t>
            </a:r>
            <a:endParaRPr sz="5100">
              <a:solidFill>
                <a:srgbClr val="424242"/>
              </a:solidFill>
              <a:highlight>
                <a:schemeClr val="accent2"/>
              </a:highlight>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highlight>
                  <a:schemeClr val="accent2"/>
                </a:highlight>
                <a:latin typeface="Proxima Nova"/>
                <a:ea typeface="Proxima Nova"/>
                <a:cs typeface="Proxima Nova"/>
                <a:sym typeface="Proxima Nova"/>
              </a:rPr>
              <a:t>Every Ethereum node runs EVM</a:t>
            </a:r>
            <a:r>
              <a:rPr lang="en-US" sz="5100">
                <a:solidFill>
                  <a:srgbClr val="424242"/>
                </a:solidFill>
                <a:latin typeface="Proxima Nova"/>
                <a:ea typeface="Proxima Nova"/>
                <a:cs typeface="Proxima Nova"/>
                <a:sym typeface="Proxima Nova"/>
              </a:rPr>
              <a:t> </a:t>
            </a:r>
            <a:endParaRPr sz="5100">
              <a:solidFill>
                <a:srgbClr val="424242"/>
              </a:solidFill>
              <a:latin typeface="Proxima Nova"/>
              <a:ea typeface="Proxima Nova"/>
              <a:cs typeface="Proxima Nova"/>
              <a:sym typeface="Proxima Nova"/>
            </a:endParaRPr>
          </a:p>
          <a:p>
            <a:pPr indent="0" lvl="0" marL="45720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a:p>
            <a:pPr indent="0" lvl="0" marL="45720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p:txBody>
      </p:sp>
      <p:pic>
        <p:nvPicPr>
          <p:cNvPr id="844" name="Google Shape;844;p77"/>
          <p:cNvPicPr preferRelativeResize="0"/>
          <p:nvPr/>
        </p:nvPicPr>
        <p:blipFill>
          <a:blip r:embed="rId3">
            <a:alphaModFix/>
          </a:blip>
          <a:stretch>
            <a:fillRect/>
          </a:stretch>
        </p:blipFill>
        <p:spPr>
          <a:xfrm>
            <a:off x="17150575" y="2765850"/>
            <a:ext cx="5238750" cy="4181475"/>
          </a:xfrm>
          <a:prstGeom prst="rect">
            <a:avLst/>
          </a:prstGeom>
          <a:noFill/>
          <a:ln>
            <a:noFill/>
          </a:ln>
        </p:spPr>
      </p:pic>
      <p:sp>
        <p:nvSpPr>
          <p:cNvPr id="845" name="Google Shape;845;p77"/>
          <p:cNvSpPr/>
          <p:nvPr/>
        </p:nvSpPr>
        <p:spPr>
          <a:xfrm>
            <a:off x="18660650" y="8251575"/>
            <a:ext cx="2880900" cy="2368500"/>
          </a:xfrm>
          <a:prstGeom prst="wedgeRectCallout">
            <a:avLst>
              <a:gd fmla="val 22794" name="adj1"/>
              <a:gd fmla="val -87682" name="adj2"/>
            </a:avLst>
          </a:prstGeom>
          <a:solidFill>
            <a:schemeClr val="lt2"/>
          </a:solidFill>
          <a:ln cap="flat" cmpd="sng" w="38100">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846" name="Google Shape;846;p77"/>
          <p:cNvPicPr preferRelativeResize="0"/>
          <p:nvPr/>
        </p:nvPicPr>
        <p:blipFill>
          <a:blip r:embed="rId4">
            <a:alphaModFix/>
          </a:blip>
          <a:stretch>
            <a:fillRect/>
          </a:stretch>
        </p:blipFill>
        <p:spPr>
          <a:xfrm>
            <a:off x="19400341" y="8735771"/>
            <a:ext cx="1401523" cy="1400099"/>
          </a:xfrm>
          <a:prstGeom prst="rect">
            <a:avLst/>
          </a:prstGeom>
          <a:noFill/>
          <a:ln>
            <a:noFill/>
          </a:ln>
        </p:spPr>
      </p:pic>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50" name="Shape 850"/>
        <p:cNvGrpSpPr/>
        <p:nvPr/>
      </p:nvGrpSpPr>
      <p:grpSpPr>
        <a:xfrm>
          <a:off x="0" y="0"/>
          <a:ext cx="0" cy="0"/>
          <a:chOff x="0" y="0"/>
          <a:chExt cx="0" cy="0"/>
        </a:xfrm>
      </p:grpSpPr>
      <p:sp>
        <p:nvSpPr>
          <p:cNvPr id="851" name="Google Shape;851;p78"/>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DANIEL GUSHCHYAN</a:t>
            </a:r>
            <a:endParaRPr sz="2400">
              <a:solidFill>
                <a:srgbClr val="B7B7B7"/>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B7B7B7"/>
              </a:solidFill>
              <a:latin typeface="Proxima Nova"/>
              <a:ea typeface="Proxima Nova"/>
              <a:cs typeface="Proxima Nova"/>
              <a:sym typeface="Proxima Nova"/>
            </a:endParaRPr>
          </a:p>
        </p:txBody>
      </p:sp>
      <p:sp>
        <p:nvSpPr>
          <p:cNvPr id="852" name="Google Shape;852;p7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DAPPS</a:t>
            </a:r>
            <a:endParaRPr b="1" sz="7200">
              <a:latin typeface="Montserrat"/>
              <a:ea typeface="Montserrat"/>
              <a:cs typeface="Montserrat"/>
              <a:sym typeface="Montserrat"/>
            </a:endParaRPr>
          </a:p>
        </p:txBody>
      </p:sp>
      <p:sp>
        <p:nvSpPr>
          <p:cNvPr id="853" name="Google Shape;853;p78"/>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HIGH-LEVEL OVERVIEW</a:t>
            </a:r>
            <a:endParaRPr b="1" sz="4500">
              <a:latin typeface="Proxima Nova"/>
              <a:ea typeface="Proxima Nova"/>
              <a:cs typeface="Proxima Nova"/>
              <a:sym typeface="Proxima Nova"/>
            </a:endParaRPr>
          </a:p>
        </p:txBody>
      </p:sp>
      <p:sp>
        <p:nvSpPr>
          <p:cNvPr id="854" name="Google Shape;854;p78"/>
          <p:cNvSpPr txBox="1"/>
          <p:nvPr>
            <p:ph idx="1" type="body"/>
          </p:nvPr>
        </p:nvSpPr>
        <p:spPr>
          <a:xfrm>
            <a:off x="1375773" y="3193263"/>
            <a:ext cx="11085000" cy="8524200"/>
          </a:xfrm>
          <a:prstGeom prst="rect">
            <a:avLst/>
          </a:prstGeom>
          <a:noFill/>
          <a:ln>
            <a:noFill/>
          </a:ln>
        </p:spPr>
        <p:txBody>
          <a:bodyPr anchorCtr="0" anchor="t" bIns="243750" lIns="243750" spcFirstLastPara="1" rIns="243750" wrap="square" tIns="243750">
            <a:noAutofit/>
          </a:bodyPr>
          <a:lstStyle/>
          <a:p>
            <a:pPr indent="-552450" lvl="0" marL="457200" marR="0" rtl="0" algn="l">
              <a:lnSpc>
                <a:spcPct val="115000"/>
              </a:lnSpc>
              <a:spcBef>
                <a:spcPts val="100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Applications i</a:t>
            </a:r>
            <a:r>
              <a:rPr lang="en-US" sz="5100">
                <a:solidFill>
                  <a:srgbClr val="424242"/>
                </a:solidFill>
                <a:latin typeface="Proxima Nova"/>
                <a:ea typeface="Proxima Nova"/>
                <a:cs typeface="Proxima Nova"/>
                <a:sym typeface="Proxima Nova"/>
              </a:rPr>
              <a:t>mplemented via smart contracts</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Open source code = transparency</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Running on blockchain as opposed to a central server</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May be interfaced with via centralized front-ends</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(Potentially!) Immutable </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Peer-to-peer software</a:t>
            </a:r>
            <a:endParaRPr sz="5100">
              <a:solidFill>
                <a:srgbClr val="424242"/>
              </a:solidFill>
              <a:latin typeface="Proxima Nova"/>
              <a:ea typeface="Proxima Nova"/>
              <a:cs typeface="Proxima Nova"/>
              <a:sym typeface="Proxima Nova"/>
            </a:endParaRPr>
          </a:p>
          <a:p>
            <a:pPr indent="0" lvl="0" marL="45720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a:p>
            <a:pPr indent="0" lvl="0" marL="45720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p:txBody>
      </p:sp>
      <p:pic>
        <p:nvPicPr>
          <p:cNvPr id="855" name="Google Shape;855;p78"/>
          <p:cNvPicPr preferRelativeResize="0"/>
          <p:nvPr/>
        </p:nvPicPr>
        <p:blipFill>
          <a:blip r:embed="rId3">
            <a:alphaModFix/>
          </a:blip>
          <a:stretch>
            <a:fillRect/>
          </a:stretch>
        </p:blipFill>
        <p:spPr>
          <a:xfrm>
            <a:off x="13810008" y="3016675"/>
            <a:ext cx="10018117" cy="6964451"/>
          </a:xfrm>
          <a:prstGeom prst="rect">
            <a:avLst/>
          </a:prstGeom>
          <a:noFill/>
          <a:ln>
            <a:noFill/>
          </a:ln>
        </p:spPr>
      </p:pic>
      <p:sp>
        <p:nvSpPr>
          <p:cNvPr id="856" name="Google Shape;856;p78"/>
          <p:cNvSpPr txBox="1"/>
          <p:nvPr/>
        </p:nvSpPr>
        <p:spPr>
          <a:xfrm>
            <a:off x="13810000" y="10540750"/>
            <a:ext cx="10777200" cy="629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2400">
                <a:latin typeface="Proxima Nova"/>
                <a:ea typeface="Proxima Nova"/>
                <a:cs typeface="Proxima Nova"/>
                <a:sym typeface="Proxima Nova"/>
              </a:rPr>
              <a:t>Source: </a:t>
            </a:r>
            <a:r>
              <a:rPr lang="en-US" sz="2400">
                <a:latin typeface="Proxima Nova"/>
                <a:ea typeface="Proxima Nova"/>
                <a:cs typeface="Proxima Nova"/>
                <a:sym typeface="Proxima Nova"/>
              </a:rPr>
              <a:t>https://towardsdatascience.com/what-is-a-dapp-a455ac5f7def</a:t>
            </a:r>
            <a:endParaRPr sz="2400">
              <a:latin typeface="Proxima Nova"/>
              <a:ea typeface="Proxima Nova"/>
              <a:cs typeface="Proxima Nova"/>
              <a:sym typeface="Proxima Nova"/>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1" name="Shape 861"/>
        <p:cNvGrpSpPr/>
        <p:nvPr/>
      </p:nvGrpSpPr>
      <p:grpSpPr>
        <a:xfrm>
          <a:off x="0" y="0"/>
          <a:ext cx="0" cy="0"/>
          <a:chOff x="0" y="0"/>
          <a:chExt cx="0" cy="0"/>
        </a:xfrm>
      </p:grpSpPr>
      <p:sp>
        <p:nvSpPr>
          <p:cNvPr id="862" name="Google Shape;862;p79"/>
          <p:cNvSpPr txBox="1"/>
          <p:nvPr/>
        </p:nvSpPr>
        <p:spPr>
          <a:xfrm>
            <a:off x="4175825" y="1259125"/>
            <a:ext cx="12672300" cy="230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63" name="Google Shape;863;p79"/>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WORKFLOW</a:t>
            </a:r>
            <a:endParaRPr b="1" sz="7200">
              <a:latin typeface="Montserrat"/>
              <a:ea typeface="Montserrat"/>
              <a:cs typeface="Montserrat"/>
              <a:sym typeface="Montserrat"/>
            </a:endParaRPr>
          </a:p>
        </p:txBody>
      </p:sp>
      <p:sp>
        <p:nvSpPr>
          <p:cNvPr id="864" name="Google Shape;864;p79"/>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latin typeface="Proxima Nova"/>
                <a:ea typeface="Proxima Nova"/>
                <a:cs typeface="Proxima Nova"/>
                <a:sym typeface="Proxima Nova"/>
              </a:rPr>
              <a:t>DAPP DEVELOPMENT PROCESS</a:t>
            </a:r>
            <a:endParaRPr b="1" sz="4500">
              <a:latin typeface="Proxima Nova"/>
              <a:ea typeface="Proxima Nova"/>
              <a:cs typeface="Proxima Nova"/>
              <a:sym typeface="Proxima Nova"/>
            </a:endParaRPr>
          </a:p>
        </p:txBody>
      </p:sp>
      <p:sp>
        <p:nvSpPr>
          <p:cNvPr id="865" name="Google Shape;865;p79"/>
          <p:cNvSpPr txBox="1"/>
          <p:nvPr/>
        </p:nvSpPr>
        <p:spPr>
          <a:xfrm>
            <a:off x="9501325" y="5481150"/>
            <a:ext cx="6311400" cy="2753700"/>
          </a:xfrm>
          <a:prstGeom prst="rect">
            <a:avLst/>
          </a:prstGeom>
          <a:noFill/>
          <a:ln>
            <a:noFill/>
          </a:ln>
        </p:spPr>
        <p:txBody>
          <a:bodyPr anchorCtr="0" anchor="ctr" bIns="45700" lIns="91425" spcFirstLastPara="1" rIns="91425" wrap="square" tIns="45700">
            <a:noAutofit/>
          </a:bodyPr>
          <a:lstStyle/>
          <a:p>
            <a:pPr indent="0" lvl="0" marL="0" marR="0" rtl="0" algn="ctr">
              <a:lnSpc>
                <a:spcPct val="130740"/>
              </a:lnSpc>
              <a:spcBef>
                <a:spcPts val="0"/>
              </a:spcBef>
              <a:spcAft>
                <a:spcPts val="0"/>
              </a:spcAft>
              <a:buClr>
                <a:srgbClr val="000000"/>
              </a:buClr>
              <a:buFont typeface="Montserrat"/>
              <a:buNone/>
            </a:pPr>
            <a:r>
              <a:t/>
            </a:r>
            <a:endParaRPr b="1" sz="19600">
              <a:latin typeface="Montserrat"/>
              <a:ea typeface="Montserrat"/>
              <a:cs typeface="Montserrat"/>
              <a:sym typeface="Montserrat"/>
            </a:endParaRPr>
          </a:p>
        </p:txBody>
      </p:sp>
      <p:sp>
        <p:nvSpPr>
          <p:cNvPr id="866" name="Google Shape;866;p79"/>
          <p:cNvSpPr txBox="1"/>
          <p:nvPr>
            <p:ph idx="1" type="body"/>
          </p:nvPr>
        </p:nvSpPr>
        <p:spPr>
          <a:xfrm>
            <a:off x="1561176" y="3369625"/>
            <a:ext cx="13446900" cy="8524200"/>
          </a:xfrm>
          <a:prstGeom prst="rect">
            <a:avLst/>
          </a:prstGeom>
          <a:noFill/>
          <a:ln>
            <a:noFill/>
          </a:ln>
        </p:spPr>
        <p:txBody>
          <a:bodyPr anchorCtr="0" anchor="t" bIns="243750" lIns="243750" spcFirstLastPara="1" rIns="243750" wrap="square" tIns="243750">
            <a:noAutofit/>
          </a:bodyPr>
          <a:lstStyle/>
          <a:p>
            <a:pPr indent="-552450" lvl="0" marL="457200" marR="0" rtl="0" algn="l">
              <a:lnSpc>
                <a:spcPct val="115000"/>
              </a:lnSpc>
              <a:spcBef>
                <a:spcPts val="100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Get it right the first time!</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TEST-DRIVEN DEVELOPMENT  </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Can be compared to Hardware Development as opposed to traditional software app development </a:t>
            </a:r>
            <a:endParaRPr sz="5100">
              <a:solidFill>
                <a:srgbClr val="424242"/>
              </a:solidFill>
              <a:latin typeface="Proxima Nova"/>
              <a:ea typeface="Proxima Nova"/>
              <a:cs typeface="Proxima Nova"/>
              <a:sym typeface="Proxima Nova"/>
            </a:endParaRPr>
          </a:p>
          <a:p>
            <a:pPr indent="0" lvl="0" marL="45720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a:p>
            <a:pPr indent="0" lvl="0" marL="45720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p:txBody>
      </p:sp>
      <p:pic>
        <p:nvPicPr>
          <p:cNvPr id="867" name="Google Shape;867;p79"/>
          <p:cNvPicPr preferRelativeResize="0"/>
          <p:nvPr/>
        </p:nvPicPr>
        <p:blipFill>
          <a:blip r:embed="rId3">
            <a:alphaModFix/>
          </a:blip>
          <a:stretch>
            <a:fillRect/>
          </a:stretch>
        </p:blipFill>
        <p:spPr>
          <a:xfrm>
            <a:off x="16972975" y="1259125"/>
            <a:ext cx="4572000" cy="4572000"/>
          </a:xfrm>
          <a:prstGeom prst="rect">
            <a:avLst/>
          </a:prstGeom>
          <a:noFill/>
          <a:ln>
            <a:noFill/>
          </a:ln>
        </p:spPr>
      </p:pic>
      <p:pic>
        <p:nvPicPr>
          <p:cNvPr id="868" name="Google Shape;868;p79"/>
          <p:cNvPicPr preferRelativeResize="0"/>
          <p:nvPr/>
        </p:nvPicPr>
        <p:blipFill>
          <a:blip r:embed="rId4">
            <a:alphaModFix/>
          </a:blip>
          <a:stretch>
            <a:fillRect/>
          </a:stretch>
        </p:blipFill>
        <p:spPr>
          <a:xfrm>
            <a:off x="16820573" y="6872425"/>
            <a:ext cx="4876800" cy="4876800"/>
          </a:xfrm>
          <a:prstGeom prst="rect">
            <a:avLst/>
          </a:prstGeom>
          <a:noFill/>
          <a:ln>
            <a:noFill/>
          </a:ln>
        </p:spPr>
      </p:pic>
      <p:sp>
        <p:nvSpPr>
          <p:cNvPr id="869" name="Google Shape;869;p79"/>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OMKAR SHANBHAG </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4" name="Shape 874"/>
        <p:cNvGrpSpPr/>
        <p:nvPr/>
      </p:nvGrpSpPr>
      <p:grpSpPr>
        <a:xfrm>
          <a:off x="0" y="0"/>
          <a:ext cx="0" cy="0"/>
          <a:chOff x="0" y="0"/>
          <a:chExt cx="0" cy="0"/>
        </a:xfrm>
      </p:grpSpPr>
      <p:sp>
        <p:nvSpPr>
          <p:cNvPr id="875" name="Google Shape;875;p80"/>
          <p:cNvSpPr/>
          <p:nvPr/>
        </p:nvSpPr>
        <p:spPr>
          <a:xfrm>
            <a:off x="11448086" y="10669385"/>
            <a:ext cx="4885500" cy="2482500"/>
          </a:xfrm>
          <a:prstGeom prst="roundRect">
            <a:avLst>
              <a:gd fmla="val 16667" name="adj"/>
            </a:avLst>
          </a:prstGeom>
          <a:solidFill>
            <a:srgbClr val="CFE2F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t>Deployment to Mainnet</a:t>
            </a:r>
            <a:endParaRPr sz="3000"/>
          </a:p>
        </p:txBody>
      </p:sp>
      <p:sp>
        <p:nvSpPr>
          <p:cNvPr id="876" name="Google Shape;876;p80"/>
          <p:cNvSpPr/>
          <p:nvPr/>
        </p:nvSpPr>
        <p:spPr>
          <a:xfrm>
            <a:off x="12092025" y="7965300"/>
            <a:ext cx="3597600" cy="2044500"/>
          </a:xfrm>
          <a:prstGeom prst="roundRect">
            <a:avLst>
              <a:gd fmla="val 16667" name="adj"/>
            </a:avLst>
          </a:prstGeom>
          <a:solidFill>
            <a:srgbClr val="CFE2F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t>Deploy to a Testnet</a:t>
            </a:r>
            <a:endParaRPr sz="3000"/>
          </a:p>
        </p:txBody>
      </p:sp>
      <p:sp>
        <p:nvSpPr>
          <p:cNvPr id="877" name="Google Shape;877;p80"/>
          <p:cNvSpPr/>
          <p:nvPr/>
        </p:nvSpPr>
        <p:spPr>
          <a:xfrm>
            <a:off x="6849718" y="5650015"/>
            <a:ext cx="3046800" cy="1681800"/>
          </a:xfrm>
          <a:prstGeom prst="roundRect">
            <a:avLst>
              <a:gd fmla="val 16667" name="adj"/>
            </a:avLst>
          </a:prstGeom>
          <a:solidFill>
            <a:srgbClr val="CFE2F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t>Testing of code</a:t>
            </a:r>
            <a:endParaRPr sz="3000"/>
          </a:p>
        </p:txBody>
      </p:sp>
      <p:cxnSp>
        <p:nvCxnSpPr>
          <p:cNvPr id="878" name="Google Shape;878;p80"/>
          <p:cNvCxnSpPr>
            <a:stCxn id="876" idx="1"/>
            <a:endCxn id="877" idx="2"/>
          </p:cNvCxnSpPr>
          <p:nvPr/>
        </p:nvCxnSpPr>
        <p:spPr>
          <a:xfrm rot="10800000">
            <a:off x="8373225" y="7331850"/>
            <a:ext cx="3718800" cy="1655700"/>
          </a:xfrm>
          <a:prstGeom prst="straightConnector1">
            <a:avLst/>
          </a:prstGeom>
          <a:noFill/>
          <a:ln cap="flat" cmpd="sng" w="9525">
            <a:solidFill>
              <a:srgbClr val="000000"/>
            </a:solidFill>
            <a:prstDash val="solid"/>
            <a:round/>
            <a:headEnd len="med" w="med" type="none"/>
            <a:tailEnd len="med" w="med" type="triangle"/>
          </a:ln>
        </p:spPr>
      </p:cxnSp>
      <p:cxnSp>
        <p:nvCxnSpPr>
          <p:cNvPr id="879" name="Google Shape;879;p80"/>
          <p:cNvCxnSpPr>
            <a:stCxn id="876" idx="2"/>
            <a:endCxn id="875" idx="0"/>
          </p:cNvCxnSpPr>
          <p:nvPr/>
        </p:nvCxnSpPr>
        <p:spPr>
          <a:xfrm>
            <a:off x="13890825" y="10009800"/>
            <a:ext cx="0" cy="659700"/>
          </a:xfrm>
          <a:prstGeom prst="straightConnector1">
            <a:avLst/>
          </a:prstGeom>
          <a:noFill/>
          <a:ln cap="flat" cmpd="sng" w="9525">
            <a:solidFill>
              <a:srgbClr val="000000"/>
            </a:solidFill>
            <a:prstDash val="solid"/>
            <a:round/>
            <a:headEnd len="med" w="med" type="none"/>
            <a:tailEnd len="med" w="med" type="triangle"/>
          </a:ln>
        </p:spPr>
      </p:cxnSp>
      <p:sp>
        <p:nvSpPr>
          <p:cNvPr id="880" name="Google Shape;880;p80"/>
          <p:cNvSpPr/>
          <p:nvPr/>
        </p:nvSpPr>
        <p:spPr>
          <a:xfrm>
            <a:off x="19445612" y="5546977"/>
            <a:ext cx="4081800" cy="1887900"/>
          </a:xfrm>
          <a:prstGeom prst="roundRect">
            <a:avLst>
              <a:gd fmla="val 16667" name="adj"/>
            </a:avLst>
          </a:prstGeom>
          <a:solidFill>
            <a:srgbClr val="CFE2F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t>Web3 JS/</a:t>
            </a:r>
            <a:endParaRPr sz="3000"/>
          </a:p>
          <a:p>
            <a:pPr indent="0" lvl="0" marL="0" rtl="0" algn="ctr">
              <a:spcBef>
                <a:spcPts val="0"/>
              </a:spcBef>
              <a:spcAft>
                <a:spcPts val="0"/>
              </a:spcAft>
              <a:buNone/>
            </a:pPr>
            <a:r>
              <a:rPr lang="en-US" sz="3000"/>
              <a:t>More Testing</a:t>
            </a:r>
            <a:endParaRPr sz="3000"/>
          </a:p>
        </p:txBody>
      </p:sp>
      <p:cxnSp>
        <p:nvCxnSpPr>
          <p:cNvPr id="881" name="Google Shape;881;p80"/>
          <p:cNvCxnSpPr>
            <a:stCxn id="880" idx="1"/>
            <a:endCxn id="876" idx="3"/>
          </p:cNvCxnSpPr>
          <p:nvPr/>
        </p:nvCxnSpPr>
        <p:spPr>
          <a:xfrm flipH="1">
            <a:off x="15689612" y="6490927"/>
            <a:ext cx="3756000" cy="2496600"/>
          </a:xfrm>
          <a:prstGeom prst="straightConnector1">
            <a:avLst/>
          </a:prstGeom>
          <a:noFill/>
          <a:ln cap="flat" cmpd="sng" w="9525">
            <a:solidFill>
              <a:srgbClr val="000000"/>
            </a:solidFill>
            <a:prstDash val="solid"/>
            <a:round/>
            <a:headEnd len="med" w="med" type="none"/>
            <a:tailEnd len="med" w="med" type="triangle"/>
          </a:ln>
        </p:spPr>
      </p:cxnSp>
      <p:sp>
        <p:nvSpPr>
          <p:cNvPr id="882" name="Google Shape;882;p80"/>
          <p:cNvSpPr/>
          <p:nvPr/>
        </p:nvSpPr>
        <p:spPr>
          <a:xfrm>
            <a:off x="12240975" y="1305300"/>
            <a:ext cx="3299700" cy="2140500"/>
          </a:xfrm>
          <a:prstGeom prst="roundRect">
            <a:avLst>
              <a:gd fmla="val 16667" name="adj"/>
            </a:avLst>
          </a:prstGeom>
          <a:solidFill>
            <a:srgbClr val="CFE2F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t>“Front-end” Development of UI</a:t>
            </a:r>
            <a:endParaRPr sz="3000"/>
          </a:p>
          <a:p>
            <a:pPr indent="0" lvl="0" marL="0" rtl="0" algn="l">
              <a:spcBef>
                <a:spcPts val="0"/>
              </a:spcBef>
              <a:spcAft>
                <a:spcPts val="0"/>
              </a:spcAft>
              <a:buNone/>
            </a:pPr>
            <a:r>
              <a:t/>
            </a:r>
            <a:endParaRPr/>
          </a:p>
        </p:txBody>
      </p:sp>
      <p:cxnSp>
        <p:nvCxnSpPr>
          <p:cNvPr id="883" name="Google Shape;883;p80"/>
          <p:cNvCxnSpPr>
            <a:stCxn id="882" idx="2"/>
            <a:endCxn id="880" idx="1"/>
          </p:cNvCxnSpPr>
          <p:nvPr/>
        </p:nvCxnSpPr>
        <p:spPr>
          <a:xfrm>
            <a:off x="13890825" y="3445800"/>
            <a:ext cx="5554800" cy="3045000"/>
          </a:xfrm>
          <a:prstGeom prst="straightConnector1">
            <a:avLst/>
          </a:prstGeom>
          <a:noFill/>
          <a:ln cap="flat" cmpd="sng" w="9525">
            <a:solidFill>
              <a:srgbClr val="000000"/>
            </a:solidFill>
            <a:prstDash val="solid"/>
            <a:round/>
            <a:headEnd len="med" w="med" type="none"/>
            <a:tailEnd len="med" w="med" type="triangle"/>
          </a:ln>
        </p:spPr>
      </p:cxnSp>
      <p:cxnSp>
        <p:nvCxnSpPr>
          <p:cNvPr id="884" name="Google Shape;884;p80"/>
          <p:cNvCxnSpPr/>
          <p:nvPr/>
        </p:nvCxnSpPr>
        <p:spPr>
          <a:xfrm>
            <a:off x="3183915" y="6318450"/>
            <a:ext cx="0" cy="0"/>
          </a:xfrm>
          <a:prstGeom prst="straightConnector1">
            <a:avLst/>
          </a:prstGeom>
          <a:noFill/>
          <a:ln cap="flat" cmpd="sng" w="9525">
            <a:solidFill>
              <a:srgbClr val="000000"/>
            </a:solidFill>
            <a:prstDash val="solid"/>
            <a:round/>
            <a:headEnd len="med" w="med" type="none"/>
            <a:tailEnd len="med" w="med" type="none"/>
          </a:ln>
        </p:spPr>
      </p:cxnSp>
      <p:cxnSp>
        <p:nvCxnSpPr>
          <p:cNvPr id="885" name="Google Shape;885;p80"/>
          <p:cNvCxnSpPr/>
          <p:nvPr/>
        </p:nvCxnSpPr>
        <p:spPr>
          <a:xfrm>
            <a:off x="3183915" y="6318450"/>
            <a:ext cx="0" cy="0"/>
          </a:xfrm>
          <a:prstGeom prst="straightConnector1">
            <a:avLst/>
          </a:prstGeom>
          <a:noFill/>
          <a:ln cap="flat" cmpd="sng" w="9525">
            <a:solidFill>
              <a:srgbClr val="000000"/>
            </a:solidFill>
            <a:prstDash val="solid"/>
            <a:round/>
            <a:headEnd len="med" w="med" type="none"/>
            <a:tailEnd len="med" w="med" type="none"/>
          </a:ln>
        </p:spPr>
      </p:cxnSp>
      <p:sp>
        <p:nvSpPr>
          <p:cNvPr id="886" name="Google Shape;886;p80"/>
          <p:cNvSpPr/>
          <p:nvPr/>
        </p:nvSpPr>
        <p:spPr>
          <a:xfrm>
            <a:off x="905725" y="5507677"/>
            <a:ext cx="4374300" cy="1966500"/>
          </a:xfrm>
          <a:prstGeom prst="roundRect">
            <a:avLst>
              <a:gd fmla="val 16667" name="adj"/>
            </a:avLst>
          </a:prstGeom>
          <a:solidFill>
            <a:srgbClr val="CFE2F3"/>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t>“Back-end” Development of the core Functionality</a:t>
            </a:r>
            <a:endParaRPr sz="3000"/>
          </a:p>
        </p:txBody>
      </p:sp>
      <p:cxnSp>
        <p:nvCxnSpPr>
          <p:cNvPr id="887" name="Google Shape;887;p80"/>
          <p:cNvCxnSpPr>
            <a:stCxn id="886" idx="3"/>
            <a:endCxn id="877" idx="1"/>
          </p:cNvCxnSpPr>
          <p:nvPr/>
        </p:nvCxnSpPr>
        <p:spPr>
          <a:xfrm>
            <a:off x="5280025" y="6490927"/>
            <a:ext cx="1569600" cy="0"/>
          </a:xfrm>
          <a:prstGeom prst="straightConnector1">
            <a:avLst/>
          </a:prstGeom>
          <a:noFill/>
          <a:ln cap="flat" cmpd="sng" w="9525">
            <a:solidFill>
              <a:srgbClr val="000000"/>
            </a:solidFill>
            <a:prstDash val="solid"/>
            <a:round/>
            <a:headEnd len="med" w="med" type="none"/>
            <a:tailEnd len="med" w="med" type="triangle"/>
          </a:ln>
        </p:spPr>
      </p:cxnSp>
      <p:cxnSp>
        <p:nvCxnSpPr>
          <p:cNvPr id="888" name="Google Shape;888;p80"/>
          <p:cNvCxnSpPr>
            <a:stCxn id="877" idx="0"/>
            <a:endCxn id="882" idx="2"/>
          </p:cNvCxnSpPr>
          <p:nvPr/>
        </p:nvCxnSpPr>
        <p:spPr>
          <a:xfrm flipH="1" rot="10800000">
            <a:off x="8373118" y="3445915"/>
            <a:ext cx="5517600" cy="2204100"/>
          </a:xfrm>
          <a:prstGeom prst="straightConnector1">
            <a:avLst/>
          </a:prstGeom>
          <a:noFill/>
          <a:ln cap="flat" cmpd="sng" w="9525">
            <a:solidFill>
              <a:srgbClr val="000000"/>
            </a:solidFill>
            <a:prstDash val="solid"/>
            <a:round/>
            <a:headEnd len="med" w="med" type="none"/>
            <a:tailEnd len="med" w="med" type="triangle"/>
          </a:ln>
        </p:spPr>
      </p:cxnSp>
      <p:sp>
        <p:nvSpPr>
          <p:cNvPr id="889" name="Google Shape;889;p80"/>
          <p:cNvSpPr txBox="1"/>
          <p:nvPr/>
        </p:nvSpPr>
        <p:spPr>
          <a:xfrm>
            <a:off x="11007082" y="5477540"/>
            <a:ext cx="5326500" cy="168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en-US" sz="3600"/>
              <a:t>Workflow of Dapp Development</a:t>
            </a:r>
            <a:endParaRPr b="1" sz="36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6"/>
                                        </p:tgtEl>
                                        <p:attrNameLst>
                                          <p:attrName>style.visibility</p:attrName>
                                        </p:attrNameLst>
                                      </p:cBhvr>
                                      <p:to>
                                        <p:strVal val="visible"/>
                                      </p:to>
                                    </p:set>
                                    <p:animEffect filter="fade" transition="in">
                                      <p:cBhvr>
                                        <p:cTn dur="1000"/>
                                        <p:tgtEl>
                                          <p:spTgt spid="8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7"/>
                                        </p:tgtEl>
                                        <p:attrNameLst>
                                          <p:attrName>style.visibility</p:attrName>
                                        </p:attrNameLst>
                                      </p:cBhvr>
                                      <p:to>
                                        <p:strVal val="visible"/>
                                      </p:to>
                                    </p:set>
                                    <p:animEffect filter="fade" transition="in">
                                      <p:cBhvr>
                                        <p:cTn dur="1000"/>
                                        <p:tgtEl>
                                          <p:spTgt spid="88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7"/>
                                        </p:tgtEl>
                                        <p:attrNameLst>
                                          <p:attrName>style.visibility</p:attrName>
                                        </p:attrNameLst>
                                      </p:cBhvr>
                                      <p:to>
                                        <p:strVal val="visible"/>
                                      </p:to>
                                    </p:set>
                                    <p:animEffect filter="fade" transition="in">
                                      <p:cBhvr>
                                        <p:cTn dur="1000"/>
                                        <p:tgtEl>
                                          <p:spTgt spid="87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8"/>
                                        </p:tgtEl>
                                        <p:attrNameLst>
                                          <p:attrName>style.visibility</p:attrName>
                                        </p:attrNameLst>
                                      </p:cBhvr>
                                      <p:to>
                                        <p:strVal val="visible"/>
                                      </p:to>
                                    </p:set>
                                    <p:animEffect filter="fade" transition="in">
                                      <p:cBhvr>
                                        <p:cTn dur="1000"/>
                                        <p:tgtEl>
                                          <p:spTgt spid="88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2"/>
                                        </p:tgtEl>
                                        <p:attrNameLst>
                                          <p:attrName>style.visibility</p:attrName>
                                        </p:attrNameLst>
                                      </p:cBhvr>
                                      <p:to>
                                        <p:strVal val="visible"/>
                                      </p:to>
                                    </p:set>
                                    <p:animEffect filter="fade" transition="in">
                                      <p:cBhvr>
                                        <p:cTn dur="1000"/>
                                        <p:tgtEl>
                                          <p:spTgt spid="88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3"/>
                                        </p:tgtEl>
                                        <p:attrNameLst>
                                          <p:attrName>style.visibility</p:attrName>
                                        </p:attrNameLst>
                                      </p:cBhvr>
                                      <p:to>
                                        <p:strVal val="visible"/>
                                      </p:to>
                                    </p:set>
                                    <p:animEffect filter="fade" transition="in">
                                      <p:cBhvr>
                                        <p:cTn dur="1000"/>
                                        <p:tgtEl>
                                          <p:spTgt spid="88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0"/>
                                        </p:tgtEl>
                                        <p:attrNameLst>
                                          <p:attrName>style.visibility</p:attrName>
                                        </p:attrNameLst>
                                      </p:cBhvr>
                                      <p:to>
                                        <p:strVal val="visible"/>
                                      </p:to>
                                    </p:set>
                                    <p:animEffect filter="fade" transition="in">
                                      <p:cBhvr>
                                        <p:cTn dur="1000"/>
                                        <p:tgtEl>
                                          <p:spTgt spid="88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1"/>
                                        </p:tgtEl>
                                        <p:attrNameLst>
                                          <p:attrName>style.visibility</p:attrName>
                                        </p:attrNameLst>
                                      </p:cBhvr>
                                      <p:to>
                                        <p:strVal val="visible"/>
                                      </p:to>
                                    </p:set>
                                    <p:animEffect filter="fade" transition="in">
                                      <p:cBhvr>
                                        <p:cTn dur="1000"/>
                                        <p:tgtEl>
                                          <p:spTgt spid="88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6"/>
                                        </p:tgtEl>
                                        <p:attrNameLst>
                                          <p:attrName>style.visibility</p:attrName>
                                        </p:attrNameLst>
                                      </p:cBhvr>
                                      <p:to>
                                        <p:strVal val="visible"/>
                                      </p:to>
                                    </p:set>
                                    <p:animEffect filter="fade" transition="in">
                                      <p:cBhvr>
                                        <p:cTn dur="1000"/>
                                        <p:tgtEl>
                                          <p:spTgt spid="87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8"/>
                                        </p:tgtEl>
                                        <p:attrNameLst>
                                          <p:attrName>style.visibility</p:attrName>
                                        </p:attrNameLst>
                                      </p:cBhvr>
                                      <p:to>
                                        <p:strVal val="visible"/>
                                      </p:to>
                                    </p:set>
                                    <p:animEffect filter="fade" transition="in">
                                      <p:cBhvr>
                                        <p:cTn dur="1000"/>
                                        <p:tgtEl>
                                          <p:spTgt spid="87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9"/>
                                        </p:tgtEl>
                                        <p:attrNameLst>
                                          <p:attrName>style.visibility</p:attrName>
                                        </p:attrNameLst>
                                      </p:cBhvr>
                                      <p:to>
                                        <p:strVal val="visible"/>
                                      </p:to>
                                    </p:set>
                                    <p:animEffect filter="fade" transition="in">
                                      <p:cBhvr>
                                        <p:cTn dur="1000"/>
                                        <p:tgtEl>
                                          <p:spTgt spid="87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75"/>
                                        </p:tgtEl>
                                        <p:attrNameLst>
                                          <p:attrName>style.visibility</p:attrName>
                                        </p:attrNameLst>
                                      </p:cBhvr>
                                      <p:to>
                                        <p:strVal val="visible"/>
                                      </p:to>
                                    </p:set>
                                    <p:animEffect filter="fade" transition="in">
                                      <p:cBhvr>
                                        <p:cTn dur="1000"/>
                                        <p:tgtEl>
                                          <p:spTgt spid="87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9"/>
                                        </p:tgtEl>
                                        <p:attrNameLst>
                                          <p:attrName>style.visibility</p:attrName>
                                        </p:attrNameLst>
                                      </p:cBhvr>
                                      <p:to>
                                        <p:strVal val="visible"/>
                                      </p:to>
                                    </p:set>
                                    <p:animEffect filter="fade" transition="in">
                                      <p:cBhvr>
                                        <p:cTn dur="1000"/>
                                        <p:tgtEl>
                                          <p:spTgt spid="88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93" name="Shape 893"/>
        <p:cNvGrpSpPr/>
        <p:nvPr/>
      </p:nvGrpSpPr>
      <p:grpSpPr>
        <a:xfrm>
          <a:off x="0" y="0"/>
          <a:ext cx="0" cy="0"/>
          <a:chOff x="0" y="0"/>
          <a:chExt cx="0" cy="0"/>
        </a:xfrm>
      </p:grpSpPr>
      <p:grpSp>
        <p:nvGrpSpPr>
          <p:cNvPr id="894" name="Google Shape;894;p81"/>
          <p:cNvGrpSpPr/>
          <p:nvPr/>
        </p:nvGrpSpPr>
        <p:grpSpPr>
          <a:xfrm>
            <a:off x="3278869" y="4108725"/>
            <a:ext cx="14645916" cy="5498021"/>
            <a:chOff x="8048061" y="4117650"/>
            <a:chExt cx="6428441" cy="2413212"/>
          </a:xfrm>
        </p:grpSpPr>
        <p:sp>
          <p:nvSpPr>
            <p:cNvPr id="895" name="Google Shape;895;p81"/>
            <p:cNvSpPr txBox="1"/>
            <p:nvPr/>
          </p:nvSpPr>
          <p:spPr>
            <a:xfrm>
              <a:off x="10339158" y="4911916"/>
              <a:ext cx="40170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US" sz="9400">
                  <a:solidFill>
                    <a:schemeClr val="dk2"/>
                  </a:solidFill>
                  <a:latin typeface="Montserrat"/>
                  <a:ea typeface="Montserrat"/>
                  <a:cs typeface="Montserrat"/>
                  <a:sym typeface="Montserrat"/>
                </a:rPr>
                <a:t>HW1: BUILD A BLOCKCHAIN IN PYTHON</a:t>
              </a:r>
              <a:endParaRPr sz="9400"/>
            </a:p>
          </p:txBody>
        </p:sp>
        <p:sp>
          <p:nvSpPr>
            <p:cNvPr id="896" name="Google Shape;896;p81"/>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US" sz="30000">
                  <a:solidFill>
                    <a:srgbClr val="D8D8D8"/>
                  </a:solidFill>
                  <a:latin typeface="Montserrat"/>
                  <a:ea typeface="Montserrat"/>
                  <a:cs typeface="Montserrat"/>
                  <a:sym typeface="Montserrat"/>
                </a:rPr>
                <a:t>4</a:t>
              </a:r>
              <a:endParaRPr/>
            </a:p>
          </p:txBody>
        </p:sp>
        <p:cxnSp>
          <p:nvCxnSpPr>
            <p:cNvPr id="897" name="Google Shape;897;p81"/>
            <p:cNvCxnSpPr/>
            <p:nvPr/>
          </p:nvCxnSpPr>
          <p:spPr>
            <a:xfrm rot="10800000">
              <a:off x="9923400" y="4117650"/>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898" name="Google Shape;898;p81"/>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899" name="Google Shape;899;p81"/>
            <p:cNvCxnSpPr/>
            <p:nvPr/>
          </p:nvCxnSpPr>
          <p:spPr>
            <a:xfrm rot="10800000">
              <a:off x="9923400" y="6523464"/>
              <a:ext cx="4553100" cy="0"/>
            </a:xfrm>
            <a:prstGeom prst="straightConnector1">
              <a:avLst/>
            </a:prstGeom>
            <a:noFill/>
            <a:ln cap="flat" cmpd="sng" w="28575">
              <a:solidFill>
                <a:schemeClr val="accent1"/>
              </a:solidFill>
              <a:prstDash val="solid"/>
              <a:miter lim="8000"/>
              <a:headEnd len="sm" w="sm" type="none"/>
              <a:tailEnd len="sm" w="sm" type="none"/>
            </a:ln>
          </p:spPr>
        </p:cxnSp>
        <p:cxnSp>
          <p:nvCxnSpPr>
            <p:cNvPr id="900" name="Google Shape;900;p81"/>
            <p:cNvCxnSpPr/>
            <p:nvPr/>
          </p:nvCxnSpPr>
          <p:spPr>
            <a:xfrm>
              <a:off x="14476502" y="4117650"/>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901" name="Google Shape;901;p81"/>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5" name="Shape 905"/>
        <p:cNvGrpSpPr/>
        <p:nvPr/>
      </p:nvGrpSpPr>
      <p:grpSpPr>
        <a:xfrm>
          <a:off x="0" y="0"/>
          <a:ext cx="0" cy="0"/>
          <a:chOff x="0" y="0"/>
          <a:chExt cx="0" cy="0"/>
        </a:xfrm>
      </p:grpSpPr>
      <p:sp>
        <p:nvSpPr>
          <p:cNvPr id="906" name="Google Shape;906;p82"/>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SIMON GUO</a:t>
            </a:r>
            <a:endParaRPr sz="2400">
              <a:solidFill>
                <a:srgbClr val="B7B7B7"/>
              </a:solidFill>
              <a:latin typeface="Proxima Nova"/>
              <a:ea typeface="Proxima Nova"/>
              <a:cs typeface="Proxima Nova"/>
              <a:sym typeface="Proxima Nova"/>
            </a:endParaRPr>
          </a:p>
        </p:txBody>
      </p:sp>
      <p:sp>
        <p:nvSpPr>
          <p:cNvPr id="907" name="Google Shape;907;p82"/>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Purpose of this exercise</a:t>
            </a:r>
            <a:endParaRPr b="1" sz="7200">
              <a:latin typeface="Montserrat"/>
              <a:ea typeface="Montserrat"/>
              <a:cs typeface="Montserrat"/>
              <a:sym typeface="Montserrat"/>
            </a:endParaRPr>
          </a:p>
        </p:txBody>
      </p:sp>
      <p:sp>
        <p:nvSpPr>
          <p:cNvPr id="908" name="Google Shape;908;p82"/>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909" name="Google Shape;909;p82"/>
          <p:cNvSpPr txBox="1"/>
          <p:nvPr>
            <p:ph idx="1" type="body"/>
          </p:nvPr>
        </p:nvSpPr>
        <p:spPr>
          <a:xfrm>
            <a:off x="1375775" y="3193275"/>
            <a:ext cx="21013500" cy="8524200"/>
          </a:xfrm>
          <a:prstGeom prst="rect">
            <a:avLst/>
          </a:prstGeom>
          <a:noFill/>
          <a:ln>
            <a:noFill/>
          </a:ln>
        </p:spPr>
        <p:txBody>
          <a:bodyPr anchorCtr="0" anchor="t" bIns="243750" lIns="243750" spcFirstLastPara="1" rIns="243750" wrap="square" tIns="243750">
            <a:noAutofit/>
          </a:bodyPr>
          <a:lstStyle/>
          <a:p>
            <a:pPr indent="0" lvl="0" marL="0" marR="0" rtl="0" algn="l">
              <a:lnSpc>
                <a:spcPct val="115000"/>
              </a:lnSpc>
              <a:spcBef>
                <a:spcPts val="1000"/>
              </a:spcBef>
              <a:spcAft>
                <a:spcPts val="0"/>
              </a:spcAft>
              <a:buNone/>
            </a:pPr>
            <a:r>
              <a:rPr lang="en-US" sz="5100">
                <a:solidFill>
                  <a:srgbClr val="424242"/>
                </a:solidFill>
                <a:latin typeface="Proxima Nova"/>
                <a:ea typeface="Proxima Nova"/>
                <a:cs typeface="Proxima Nova"/>
                <a:sym typeface="Proxima Nova"/>
              </a:rPr>
              <a:t>Credit to Omkar Shanbhag</a:t>
            </a:r>
            <a:endParaRPr sz="5100">
              <a:solidFill>
                <a:srgbClr val="424242"/>
              </a:solidFill>
              <a:latin typeface="Proxima Nova"/>
              <a:ea typeface="Proxima Nova"/>
              <a:cs typeface="Proxima Nova"/>
              <a:sym typeface="Proxima Nova"/>
            </a:endParaRPr>
          </a:p>
          <a:p>
            <a:pPr indent="0" lvl="0" marL="0" marR="0" rtl="0" algn="l">
              <a:lnSpc>
                <a:spcPct val="115000"/>
              </a:lnSpc>
              <a:spcBef>
                <a:spcPts val="1000"/>
              </a:spcBef>
              <a:spcAft>
                <a:spcPts val="0"/>
              </a:spcAft>
              <a:buClr>
                <a:schemeClr val="dk2"/>
              </a:buClr>
              <a:buSzPts val="1100"/>
              <a:buFont typeface="Arial"/>
              <a:buNone/>
            </a:pPr>
            <a:r>
              <a:t/>
            </a:r>
            <a:endParaRPr sz="5100">
              <a:solidFill>
                <a:srgbClr val="424242"/>
              </a:solidFill>
              <a:latin typeface="Proxima Nova"/>
              <a:ea typeface="Proxima Nova"/>
              <a:cs typeface="Proxima Nova"/>
              <a:sym typeface="Proxima Nova"/>
            </a:endParaRPr>
          </a:p>
          <a:p>
            <a:pPr indent="0" lvl="0" marL="0" marR="0" rtl="0" algn="l">
              <a:lnSpc>
                <a:spcPct val="115000"/>
              </a:lnSpc>
              <a:spcBef>
                <a:spcPts val="1000"/>
              </a:spcBef>
              <a:spcAft>
                <a:spcPts val="0"/>
              </a:spcAft>
              <a:buClr>
                <a:schemeClr val="dk2"/>
              </a:buClr>
              <a:buSzPts val="1100"/>
              <a:buFont typeface="Arial"/>
              <a:buNone/>
            </a:pPr>
            <a:r>
              <a:rPr lang="en-US" sz="5100">
                <a:solidFill>
                  <a:srgbClr val="424242"/>
                </a:solidFill>
                <a:latin typeface="Proxima Nova"/>
                <a:ea typeface="Proxima Nova"/>
                <a:cs typeface="Proxima Nova"/>
                <a:sym typeface="Proxima Nova"/>
              </a:rPr>
              <a:t>This notebook is meant to be a short introduction to Blockchain implementations, aimed at helping us take the topics we learn about in fundamentals, and seeing how they translate to code. </a:t>
            </a:r>
            <a:endParaRPr sz="5100">
              <a:solidFill>
                <a:srgbClr val="424242"/>
              </a:solidFill>
              <a:latin typeface="Proxima Nova"/>
              <a:ea typeface="Proxima Nova"/>
              <a:cs typeface="Proxima Nova"/>
              <a:sym typeface="Proxima Nova"/>
            </a:endParaRPr>
          </a:p>
          <a:p>
            <a:pPr indent="0" lvl="0" marL="0" marR="0" rtl="0" algn="l">
              <a:lnSpc>
                <a:spcPct val="115000"/>
              </a:lnSpc>
              <a:spcBef>
                <a:spcPts val="1000"/>
              </a:spcBef>
              <a:spcAft>
                <a:spcPts val="0"/>
              </a:spcAft>
              <a:buClr>
                <a:schemeClr val="dk2"/>
              </a:buClr>
              <a:buSzPts val="1100"/>
              <a:buFont typeface="Arial"/>
              <a:buNone/>
            </a:pPr>
            <a:r>
              <a:t/>
            </a:r>
            <a:endParaRPr sz="5100">
              <a:solidFill>
                <a:srgbClr val="424242"/>
              </a:solidFill>
              <a:latin typeface="Proxima Nova"/>
              <a:ea typeface="Proxima Nova"/>
              <a:cs typeface="Proxima Nova"/>
              <a:sym typeface="Proxima Nova"/>
            </a:endParaRPr>
          </a:p>
          <a:p>
            <a:pPr indent="0" lvl="0" marL="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3" name="Shape 913"/>
        <p:cNvGrpSpPr/>
        <p:nvPr/>
      </p:nvGrpSpPr>
      <p:grpSpPr>
        <a:xfrm>
          <a:off x="0" y="0"/>
          <a:ext cx="0" cy="0"/>
          <a:chOff x="0" y="0"/>
          <a:chExt cx="0" cy="0"/>
        </a:xfrm>
      </p:grpSpPr>
      <p:sp>
        <p:nvSpPr>
          <p:cNvPr id="914" name="Google Shape;914;p83"/>
          <p:cNvSpPr txBox="1"/>
          <p:nvPr/>
        </p:nvSpPr>
        <p:spPr>
          <a:xfrm>
            <a:off x="1668150" y="4845950"/>
            <a:ext cx="9042300" cy="5218800"/>
          </a:xfrm>
          <a:prstGeom prst="rect">
            <a:avLst/>
          </a:prstGeom>
          <a:noFill/>
          <a:ln>
            <a:noFill/>
          </a:ln>
        </p:spPr>
        <p:txBody>
          <a:bodyPr anchorCtr="0" anchor="t" bIns="0" lIns="0" spcFirstLastPara="1" rIns="0" wrap="square" tIns="0">
            <a:noAutofit/>
          </a:bodyPr>
          <a:lstStyle/>
          <a:p>
            <a:pPr indent="0" lvl="0" marL="0" rtl="0" algn="l">
              <a:lnSpc>
                <a:spcPct val="125000"/>
              </a:lnSpc>
              <a:spcBef>
                <a:spcPts val="0"/>
              </a:spcBef>
              <a:spcAft>
                <a:spcPts val="0"/>
              </a:spcAft>
              <a:buNone/>
            </a:pPr>
            <a:r>
              <a:rPr lang="en-US" sz="5500">
                <a:latin typeface="Proxima Nova"/>
                <a:ea typeface="Proxima Nova"/>
                <a:cs typeface="Proxima Nova"/>
                <a:sym typeface="Proxima Nova"/>
              </a:rPr>
              <a:t>How do we ensure trust in communication in a trustless environment?</a:t>
            </a:r>
            <a:endParaRPr sz="5500">
              <a:latin typeface="Proxima Nova"/>
              <a:ea typeface="Proxima Nova"/>
              <a:cs typeface="Proxima Nova"/>
              <a:sym typeface="Proxima Nova"/>
            </a:endParaRPr>
          </a:p>
          <a:p>
            <a:pPr indent="0" lvl="0" marL="0" rtl="0" algn="l">
              <a:lnSpc>
                <a:spcPct val="125000"/>
              </a:lnSpc>
              <a:spcBef>
                <a:spcPts val="0"/>
              </a:spcBef>
              <a:spcAft>
                <a:spcPts val="0"/>
              </a:spcAft>
              <a:buNone/>
            </a:pPr>
            <a:r>
              <a:rPr lang="en-US" sz="5500">
                <a:latin typeface="Proxima Nova"/>
                <a:ea typeface="Proxima Nova"/>
                <a:cs typeface="Proxima Nova"/>
                <a:sym typeface="Proxima Nova"/>
              </a:rPr>
              <a:t>⇒ With </a:t>
            </a:r>
            <a:r>
              <a:rPr b="1" lang="en-US" sz="5500">
                <a:latin typeface="Proxima Nova"/>
                <a:ea typeface="Proxima Nova"/>
                <a:cs typeface="Proxima Nova"/>
                <a:sym typeface="Proxima Nova"/>
              </a:rPr>
              <a:t>cryptographic hash functions</a:t>
            </a:r>
            <a:endParaRPr sz="5500">
              <a:latin typeface="Proxima Nova"/>
              <a:ea typeface="Proxima Nova"/>
              <a:cs typeface="Proxima Nova"/>
              <a:sym typeface="Proxima Nova"/>
            </a:endParaRPr>
          </a:p>
        </p:txBody>
      </p:sp>
      <p:sp>
        <p:nvSpPr>
          <p:cNvPr id="915" name="Google Shape;915;p83"/>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NADIR AKHTAR</a:t>
            </a:r>
            <a:endParaRPr sz="2400">
              <a:solidFill>
                <a:srgbClr val="B7B7B7"/>
              </a:solidFill>
              <a:latin typeface="Proxima Nova"/>
              <a:ea typeface="Proxima Nova"/>
              <a:cs typeface="Proxima Nova"/>
              <a:sym typeface="Proxima Nova"/>
            </a:endParaRPr>
          </a:p>
        </p:txBody>
      </p:sp>
      <p:sp>
        <p:nvSpPr>
          <p:cNvPr id="916" name="Google Shape;916;p83"/>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Font typeface="Montserrat"/>
              <a:buNone/>
            </a:pPr>
            <a:r>
              <a:rPr b="1" lang="en-US" sz="7200">
                <a:latin typeface="Montserrat"/>
                <a:ea typeface="Montserrat"/>
                <a:cs typeface="Montserrat"/>
                <a:sym typeface="Montserrat"/>
              </a:rPr>
              <a:t>CRYPTOGRAPHIC HASH FUNCTIONS</a:t>
            </a:r>
            <a:endParaRPr b="1" sz="7200">
              <a:latin typeface="Montserrat"/>
              <a:ea typeface="Montserrat"/>
              <a:cs typeface="Montserrat"/>
              <a:sym typeface="Montserrat"/>
            </a:endParaRPr>
          </a:p>
        </p:txBody>
      </p:sp>
      <p:sp>
        <p:nvSpPr>
          <p:cNvPr id="917" name="Google Shape;917;p83"/>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D8D8D8"/>
              </a:buClr>
              <a:buFont typeface="Montserrat"/>
              <a:buNone/>
            </a:pPr>
            <a:r>
              <a:rPr b="1" lang="en-US" sz="4500">
                <a:solidFill>
                  <a:srgbClr val="BFBFBF"/>
                </a:solidFill>
                <a:latin typeface="Proxima Nova"/>
                <a:ea typeface="Proxima Nova"/>
                <a:cs typeface="Proxima Nova"/>
                <a:sym typeface="Proxima Nova"/>
              </a:rPr>
              <a:t>INTEGRITY OF INFORMATION</a:t>
            </a:r>
            <a:endParaRPr sz="4500">
              <a:solidFill>
                <a:srgbClr val="BFBFBF"/>
              </a:solidFill>
              <a:latin typeface="Proxima Nova"/>
              <a:ea typeface="Proxima Nova"/>
              <a:cs typeface="Proxima Nova"/>
              <a:sym typeface="Proxima Nova"/>
            </a:endParaRPr>
          </a:p>
        </p:txBody>
      </p:sp>
      <p:sp>
        <p:nvSpPr>
          <p:cNvPr id="918" name="Google Shape;918;p83"/>
          <p:cNvSpPr txBox="1"/>
          <p:nvPr/>
        </p:nvSpPr>
        <p:spPr>
          <a:xfrm>
            <a:off x="8725775" y="12144875"/>
            <a:ext cx="6926100" cy="140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REVIEW</a:t>
            </a:r>
            <a:endParaRPr b="1" sz="2600">
              <a:solidFill>
                <a:srgbClr val="BFBFBF"/>
              </a:solidFill>
              <a:latin typeface="Proxima Nova"/>
              <a:ea typeface="Proxima Nova"/>
              <a:cs typeface="Proxima Nova"/>
              <a:sym typeface="Proxima Nova"/>
            </a:endParaRPr>
          </a:p>
        </p:txBody>
      </p:sp>
      <p:pic>
        <p:nvPicPr>
          <p:cNvPr id="919" name="Google Shape;919;p83"/>
          <p:cNvPicPr preferRelativeResize="0"/>
          <p:nvPr/>
        </p:nvPicPr>
        <p:blipFill>
          <a:blip r:embed="rId3">
            <a:alphaModFix/>
          </a:blip>
          <a:stretch>
            <a:fillRect/>
          </a:stretch>
        </p:blipFill>
        <p:spPr>
          <a:xfrm>
            <a:off x="11103125" y="3651725"/>
            <a:ext cx="12308150" cy="6923326"/>
          </a:xfrm>
          <a:prstGeom prst="rect">
            <a:avLst/>
          </a:prstGeom>
          <a:noFill/>
          <a:ln>
            <a:noFill/>
          </a:ln>
        </p:spPr>
      </p:pic>
      <p:sp>
        <p:nvSpPr>
          <p:cNvPr id="920" name="Google Shape;920;p83"/>
          <p:cNvSpPr txBox="1"/>
          <p:nvPr/>
        </p:nvSpPr>
        <p:spPr>
          <a:xfrm>
            <a:off x="11760250" y="9280900"/>
            <a:ext cx="11502300" cy="3000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US" sz="1900"/>
              <a:t>Image source: </a:t>
            </a:r>
            <a:r>
              <a:rPr lang="en-US" sz="1900" u="sng">
                <a:solidFill>
                  <a:schemeClr val="hlink"/>
                </a:solidFill>
                <a:hlinkClick r:id="rId4"/>
              </a:rPr>
              <a:t>https://spiritegg.com/wp-content/uploads/2016/03/63180952_fingerprint_types624.jpg</a:t>
            </a:r>
            <a:endParaRPr sz="1900"/>
          </a:p>
          <a:p>
            <a:pPr indent="0" lvl="0" marL="0" rtl="0" algn="ctr">
              <a:spcBef>
                <a:spcPts val="0"/>
              </a:spcBef>
              <a:spcAft>
                <a:spcPts val="0"/>
              </a:spcAft>
              <a:buNone/>
            </a:pPr>
            <a:r>
              <a:t/>
            </a:r>
            <a:endParaRPr sz="1900"/>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24" name="Shape 924"/>
        <p:cNvGrpSpPr/>
        <p:nvPr/>
      </p:nvGrpSpPr>
      <p:grpSpPr>
        <a:xfrm>
          <a:off x="0" y="0"/>
          <a:ext cx="0" cy="0"/>
          <a:chOff x="0" y="0"/>
          <a:chExt cx="0" cy="0"/>
        </a:xfrm>
      </p:grpSpPr>
      <p:sp>
        <p:nvSpPr>
          <p:cNvPr id="925" name="Google Shape;925;p84"/>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NADIR AKHTAR</a:t>
            </a:r>
            <a:endParaRPr sz="2400">
              <a:solidFill>
                <a:srgbClr val="B7B7B7"/>
              </a:solidFill>
              <a:latin typeface="Proxima Nova"/>
              <a:ea typeface="Proxima Nova"/>
              <a:cs typeface="Proxima Nova"/>
              <a:sym typeface="Proxima Nova"/>
            </a:endParaRPr>
          </a:p>
        </p:txBody>
      </p:sp>
      <p:sp>
        <p:nvSpPr>
          <p:cNvPr id="926" name="Google Shape;926;p84"/>
          <p:cNvSpPr txBox="1"/>
          <p:nvPr/>
        </p:nvSpPr>
        <p:spPr>
          <a:xfrm>
            <a:off x="2924725" y="1079000"/>
            <a:ext cx="19464600" cy="1003200"/>
          </a:xfrm>
          <a:prstGeom prst="rect">
            <a:avLst/>
          </a:prstGeom>
          <a:noFill/>
          <a:ln>
            <a:noFill/>
          </a:ln>
        </p:spPr>
        <p:txBody>
          <a:bodyPr anchorCtr="0" anchor="ctr" bIns="45725" lIns="91450" spcFirstLastPara="1" rIns="91450" wrap="square" tIns="45725">
            <a:noAutofit/>
          </a:bodyPr>
          <a:lstStyle/>
          <a:p>
            <a:pPr indent="0" lvl="0" marL="0" marR="0" rtl="0" algn="l">
              <a:lnSpc>
                <a:spcPct val="130740"/>
              </a:lnSpc>
              <a:spcBef>
                <a:spcPts val="0"/>
              </a:spcBef>
              <a:spcAft>
                <a:spcPts val="0"/>
              </a:spcAft>
              <a:buClr>
                <a:schemeClr val="dk2"/>
              </a:buClr>
              <a:buFont typeface="Montserrat"/>
              <a:buNone/>
            </a:pPr>
            <a:r>
              <a:rPr b="1" lang="en-US" sz="7200">
                <a:latin typeface="Montserrat"/>
                <a:ea typeface="Montserrat"/>
                <a:cs typeface="Montserrat"/>
                <a:sym typeface="Montserrat"/>
              </a:rPr>
              <a:t>CRYPTOGRAPHIC HASH FUNCTIONS</a:t>
            </a:r>
            <a:endParaRPr b="1" sz="7200">
              <a:latin typeface="Montserrat"/>
              <a:ea typeface="Montserrat"/>
              <a:cs typeface="Montserrat"/>
              <a:sym typeface="Montserrat"/>
            </a:endParaRPr>
          </a:p>
        </p:txBody>
      </p:sp>
      <p:sp>
        <p:nvSpPr>
          <p:cNvPr id="927" name="Google Shape;927;p84"/>
          <p:cNvSpPr txBox="1"/>
          <p:nvPr/>
        </p:nvSpPr>
        <p:spPr>
          <a:xfrm>
            <a:off x="8725775" y="12144875"/>
            <a:ext cx="6926100" cy="1400100"/>
          </a:xfrm>
          <a:prstGeom prst="rect">
            <a:avLst/>
          </a:prstGeom>
          <a:noFill/>
          <a:ln>
            <a:noFill/>
          </a:ln>
        </p:spPr>
        <p:txBody>
          <a:bodyPr anchorCtr="0" anchor="ctr" bIns="91450" lIns="91450" spcFirstLastPara="1" rIns="91450" wrap="square" tIns="91450">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REVIEW</a:t>
            </a:r>
            <a:endParaRPr b="1" sz="2700">
              <a:solidFill>
                <a:srgbClr val="BFBFBF"/>
              </a:solidFill>
              <a:latin typeface="Proxima Nova"/>
              <a:ea typeface="Proxima Nova"/>
              <a:cs typeface="Proxima Nova"/>
              <a:sym typeface="Proxima Nova"/>
            </a:endParaRPr>
          </a:p>
        </p:txBody>
      </p:sp>
      <p:sp>
        <p:nvSpPr>
          <p:cNvPr id="928" name="Google Shape;928;p84"/>
          <p:cNvSpPr txBox="1"/>
          <p:nvPr/>
        </p:nvSpPr>
        <p:spPr>
          <a:xfrm>
            <a:off x="2924725" y="1762950"/>
            <a:ext cx="10766700" cy="1003200"/>
          </a:xfrm>
          <a:prstGeom prst="rect">
            <a:avLst/>
          </a:prstGeom>
          <a:noFill/>
          <a:ln>
            <a:noFill/>
          </a:ln>
        </p:spPr>
        <p:txBody>
          <a:bodyPr anchorCtr="0" anchor="ctr" bIns="45725" lIns="91450" spcFirstLastPara="1" rIns="91450" wrap="square" tIns="45725">
            <a:noAutofit/>
          </a:bodyPr>
          <a:lstStyle/>
          <a:p>
            <a:pPr indent="0" lvl="0" marL="0" rtl="0" algn="l">
              <a:spcBef>
                <a:spcPts val="0"/>
              </a:spcBef>
              <a:spcAft>
                <a:spcPts val="0"/>
              </a:spcAft>
              <a:buClr>
                <a:srgbClr val="D8D8D8"/>
              </a:buClr>
              <a:buFont typeface="Montserrat"/>
              <a:buNone/>
            </a:pPr>
            <a:r>
              <a:rPr b="1" lang="en-US" sz="4500">
                <a:solidFill>
                  <a:srgbClr val="BFBFBF"/>
                </a:solidFill>
                <a:latin typeface="Proxima Nova"/>
                <a:ea typeface="Proxima Nova"/>
                <a:cs typeface="Proxima Nova"/>
                <a:sym typeface="Proxima Nova"/>
              </a:rPr>
              <a:t>AVALANCHE EFFECT</a:t>
            </a:r>
            <a:endParaRPr b="1" sz="4500">
              <a:solidFill>
                <a:srgbClr val="BFBFBF"/>
              </a:solidFill>
              <a:latin typeface="Proxima Nova"/>
              <a:ea typeface="Proxima Nova"/>
              <a:cs typeface="Proxima Nova"/>
              <a:sym typeface="Proxima Nova"/>
            </a:endParaRPr>
          </a:p>
        </p:txBody>
      </p:sp>
      <p:pic>
        <p:nvPicPr>
          <p:cNvPr id="929" name="Google Shape;929;p84"/>
          <p:cNvPicPr preferRelativeResize="0"/>
          <p:nvPr/>
        </p:nvPicPr>
        <p:blipFill>
          <a:blip r:embed="rId3">
            <a:alphaModFix/>
          </a:blip>
          <a:stretch>
            <a:fillRect/>
          </a:stretch>
        </p:blipFill>
        <p:spPr>
          <a:xfrm>
            <a:off x="10905825" y="3202438"/>
            <a:ext cx="12741132" cy="8503610"/>
          </a:xfrm>
          <a:prstGeom prst="rect">
            <a:avLst/>
          </a:prstGeom>
          <a:noFill/>
          <a:ln>
            <a:noFill/>
          </a:ln>
        </p:spPr>
      </p:pic>
      <p:sp>
        <p:nvSpPr>
          <p:cNvPr id="930" name="Google Shape;930;p84"/>
          <p:cNvSpPr txBox="1"/>
          <p:nvPr/>
        </p:nvSpPr>
        <p:spPr>
          <a:xfrm>
            <a:off x="1479620" y="4777775"/>
            <a:ext cx="8362200" cy="3026400"/>
          </a:xfrm>
          <a:prstGeom prst="rect">
            <a:avLst/>
          </a:prstGeom>
          <a:noFill/>
          <a:ln>
            <a:noFill/>
          </a:ln>
        </p:spPr>
        <p:txBody>
          <a:bodyPr anchorCtr="0" anchor="t" bIns="0" lIns="0" spcFirstLastPara="1" rIns="0" wrap="square" tIns="0">
            <a:noAutofit/>
          </a:bodyPr>
          <a:lstStyle/>
          <a:p>
            <a:pPr indent="0" lvl="0" marL="0" rtl="0" algn="l">
              <a:lnSpc>
                <a:spcPct val="125000"/>
              </a:lnSpc>
              <a:spcBef>
                <a:spcPts val="0"/>
              </a:spcBef>
              <a:spcAft>
                <a:spcPts val="0"/>
              </a:spcAft>
              <a:buClr>
                <a:srgbClr val="7F7F7F"/>
              </a:buClr>
              <a:buFont typeface="Lato"/>
              <a:buNone/>
            </a:pPr>
            <a:r>
              <a:rPr b="1" lang="en-US" sz="4800" u="sng">
                <a:latin typeface="Proxima Nova"/>
                <a:ea typeface="Proxima Nova"/>
                <a:cs typeface="Proxima Nova"/>
                <a:sym typeface="Proxima Nova"/>
              </a:rPr>
              <a:t>Cryptographic hash function:</a:t>
            </a:r>
            <a:endParaRPr sz="4800">
              <a:latin typeface="Proxima Nova"/>
              <a:ea typeface="Proxima Nova"/>
              <a:cs typeface="Proxima Nova"/>
              <a:sym typeface="Proxima Nova"/>
            </a:endParaRPr>
          </a:p>
          <a:p>
            <a:pPr indent="0" lvl="0" marL="0" rtl="0" algn="l">
              <a:lnSpc>
                <a:spcPct val="125000"/>
              </a:lnSpc>
              <a:spcBef>
                <a:spcPts val="0"/>
              </a:spcBef>
              <a:spcAft>
                <a:spcPts val="0"/>
              </a:spcAft>
              <a:buClr>
                <a:srgbClr val="7F7F7F"/>
              </a:buClr>
              <a:buFont typeface="Lato"/>
              <a:buNone/>
            </a:pPr>
            <a:r>
              <a:rPr lang="en-US" sz="4800">
                <a:latin typeface="Proxima Nova"/>
                <a:ea typeface="Proxima Nova"/>
                <a:cs typeface="Proxima Nova"/>
                <a:sym typeface="Proxima Nova"/>
              </a:rPr>
              <a:t>A hash function with three special properties:</a:t>
            </a:r>
            <a:endParaRPr sz="4800">
              <a:latin typeface="Proxima Nova"/>
              <a:ea typeface="Proxima Nova"/>
              <a:cs typeface="Proxima Nova"/>
              <a:sym typeface="Proxima Nova"/>
            </a:endParaRPr>
          </a:p>
          <a:p>
            <a:pPr indent="-393700" lvl="0" marL="17780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Preimage resistance</a:t>
            </a:r>
            <a:endParaRPr sz="4800">
              <a:latin typeface="Proxima Nova"/>
              <a:ea typeface="Proxima Nova"/>
              <a:cs typeface="Proxima Nova"/>
              <a:sym typeface="Proxima Nova"/>
            </a:endParaRPr>
          </a:p>
          <a:p>
            <a:pPr indent="-393700" lvl="0" marL="17780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Second preimage resistance</a:t>
            </a:r>
            <a:endParaRPr sz="4800">
              <a:latin typeface="Proxima Nova"/>
              <a:ea typeface="Proxima Nova"/>
              <a:cs typeface="Proxima Nova"/>
              <a:sym typeface="Proxima Nova"/>
            </a:endParaRPr>
          </a:p>
          <a:p>
            <a:pPr indent="-393700" lvl="0" marL="177800" rtl="0" algn="l">
              <a:lnSpc>
                <a:spcPct val="125000"/>
              </a:lnSpc>
              <a:spcBef>
                <a:spcPts val="0"/>
              </a:spcBef>
              <a:spcAft>
                <a:spcPts val="0"/>
              </a:spcAft>
              <a:buSzPts val="4800"/>
              <a:buFont typeface="Proxima Nova"/>
              <a:buChar char="●"/>
            </a:pPr>
            <a:r>
              <a:rPr lang="en-US" sz="4800">
                <a:latin typeface="Proxima Nova"/>
                <a:ea typeface="Proxima Nova"/>
                <a:cs typeface="Proxima Nova"/>
                <a:sym typeface="Proxima Nova"/>
              </a:rPr>
              <a:t>Collision resistance</a:t>
            </a:r>
            <a:endParaRPr sz="4800">
              <a:latin typeface="Proxima Nova"/>
              <a:ea typeface="Proxima Nova"/>
              <a:cs typeface="Proxima Nova"/>
              <a:sym typeface="Proxima Nova"/>
            </a:endParaRPr>
          </a:p>
          <a:p>
            <a:pPr indent="0" lvl="0" marL="0" rtl="0" algn="l">
              <a:lnSpc>
                <a:spcPct val="125000"/>
              </a:lnSpc>
              <a:spcBef>
                <a:spcPts val="0"/>
              </a:spcBef>
              <a:spcAft>
                <a:spcPts val="0"/>
              </a:spcAft>
              <a:buNone/>
            </a:pPr>
            <a:r>
              <a:t/>
            </a:r>
            <a:endParaRPr sz="4800">
              <a:latin typeface="Proxima Nova"/>
              <a:ea typeface="Proxima Nova"/>
              <a:cs typeface="Proxima Nova"/>
              <a:sym typeface="Proxima Nova"/>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4" name="Shape 934"/>
        <p:cNvGrpSpPr/>
        <p:nvPr/>
      </p:nvGrpSpPr>
      <p:grpSpPr>
        <a:xfrm>
          <a:off x="0" y="0"/>
          <a:ext cx="0" cy="0"/>
          <a:chOff x="0" y="0"/>
          <a:chExt cx="0" cy="0"/>
        </a:xfrm>
      </p:grpSpPr>
      <p:sp>
        <p:nvSpPr>
          <p:cNvPr id="935" name="Google Shape;935;p85"/>
          <p:cNvSpPr/>
          <p:nvPr/>
        </p:nvSpPr>
        <p:spPr>
          <a:xfrm>
            <a:off x="7119777" y="8738395"/>
            <a:ext cx="4995900" cy="10029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latin typeface="Nunito Sans"/>
                <a:ea typeface="Nunito Sans"/>
                <a:cs typeface="Nunito Sans"/>
                <a:sym typeface="Nunito Sans"/>
              </a:rPr>
              <a:t>B = H(</a:t>
            </a: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2</a:t>
            </a:r>
            <a:r>
              <a:rPr lang="en-US" sz="4000">
                <a:latin typeface="Nunito Sans"/>
                <a:ea typeface="Nunito Sans"/>
                <a:cs typeface="Nunito Sans"/>
                <a:sym typeface="Nunito Sans"/>
              </a:rPr>
              <a:t>)</a:t>
            </a:r>
            <a:endParaRPr/>
          </a:p>
        </p:txBody>
      </p:sp>
      <p:sp>
        <p:nvSpPr>
          <p:cNvPr id="936" name="Google Shape;936;p85"/>
          <p:cNvSpPr/>
          <p:nvPr/>
        </p:nvSpPr>
        <p:spPr>
          <a:xfrm>
            <a:off x="1114400" y="10130400"/>
            <a:ext cx="5796600" cy="1909500"/>
          </a:xfrm>
          <a:prstGeom prst="ellipse">
            <a:avLst/>
          </a:prstGeom>
          <a:noFill/>
          <a:ln cap="flat" cmpd="sng" w="76200">
            <a:solidFill>
              <a:schemeClr val="accent2"/>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37" name="Google Shape;937;p85"/>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NADIR AKHTAR</a:t>
            </a:r>
            <a:endParaRPr sz="2400">
              <a:solidFill>
                <a:srgbClr val="B7B7B7"/>
              </a:solidFill>
              <a:latin typeface="Proxima Nova"/>
              <a:ea typeface="Proxima Nova"/>
              <a:cs typeface="Proxima Nova"/>
              <a:sym typeface="Proxima Nova"/>
            </a:endParaRPr>
          </a:p>
        </p:txBody>
      </p:sp>
      <p:sp>
        <p:nvSpPr>
          <p:cNvPr id="938" name="Google Shape;938;p85"/>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rtl="0" algn="l">
              <a:lnSpc>
                <a:spcPct val="130740"/>
              </a:lnSpc>
              <a:spcBef>
                <a:spcPts val="0"/>
              </a:spcBef>
              <a:spcAft>
                <a:spcPts val="0"/>
              </a:spcAft>
              <a:buClr>
                <a:schemeClr val="dk2"/>
              </a:buClr>
              <a:buFont typeface="Montserrat"/>
              <a:buNone/>
            </a:pPr>
            <a:r>
              <a:rPr b="1" lang="en-US" sz="7200">
                <a:solidFill>
                  <a:schemeClr val="lt1"/>
                </a:solidFill>
                <a:latin typeface="Montserrat"/>
                <a:ea typeface="Montserrat"/>
                <a:cs typeface="Montserrat"/>
                <a:sym typeface="Montserrat"/>
              </a:rPr>
              <a:t>A TAMPER-EVIDENT DATABASE</a:t>
            </a:r>
            <a:endParaRPr b="1" sz="7200">
              <a:latin typeface="Montserrat"/>
              <a:ea typeface="Montserrat"/>
              <a:cs typeface="Montserrat"/>
              <a:sym typeface="Montserrat"/>
            </a:endParaRPr>
          </a:p>
        </p:txBody>
      </p:sp>
      <p:sp>
        <p:nvSpPr>
          <p:cNvPr id="939" name="Google Shape;939;p85"/>
          <p:cNvSpPr txBox="1"/>
          <p:nvPr/>
        </p:nvSpPr>
        <p:spPr>
          <a:xfrm>
            <a:off x="2924725" y="1762950"/>
            <a:ext cx="119790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chemeClr val="dk2"/>
              </a:buClr>
              <a:buSzPts val="1100"/>
              <a:buFont typeface="Arial"/>
              <a:buNone/>
            </a:pPr>
            <a:r>
              <a:rPr b="1" lang="en-US" sz="4500">
                <a:solidFill>
                  <a:schemeClr val="accent2"/>
                </a:solidFill>
                <a:latin typeface="Proxima Nova"/>
                <a:ea typeface="Proxima Nova"/>
                <a:cs typeface="Proxima Nova"/>
                <a:sym typeface="Proxima Nova"/>
              </a:rPr>
              <a:t>MERKLE BRANCH &amp; PROOF OF INCLUSION</a:t>
            </a:r>
            <a:endParaRPr b="1" sz="4500">
              <a:solidFill>
                <a:srgbClr val="BFBFBF"/>
              </a:solidFill>
              <a:latin typeface="Proxima Nova"/>
              <a:ea typeface="Proxima Nova"/>
              <a:cs typeface="Proxima Nova"/>
              <a:sym typeface="Proxima Nova"/>
            </a:endParaRPr>
          </a:p>
        </p:txBody>
      </p:sp>
      <p:sp>
        <p:nvSpPr>
          <p:cNvPr id="940" name="Google Shape;940;p85"/>
          <p:cNvSpPr txBox="1"/>
          <p:nvPr/>
        </p:nvSpPr>
        <p:spPr>
          <a:xfrm>
            <a:off x="8725775" y="12144875"/>
            <a:ext cx="6926100" cy="140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REVIEW</a:t>
            </a:r>
            <a:endParaRPr b="1" sz="2600">
              <a:solidFill>
                <a:srgbClr val="BFBFBF"/>
              </a:solidFill>
              <a:latin typeface="Proxima Nova"/>
              <a:ea typeface="Proxima Nova"/>
              <a:cs typeface="Proxima Nova"/>
              <a:sym typeface="Proxima Nova"/>
            </a:endParaRPr>
          </a:p>
        </p:txBody>
      </p:sp>
      <p:sp>
        <p:nvSpPr>
          <p:cNvPr id="941" name="Google Shape;941;p85"/>
          <p:cNvSpPr/>
          <p:nvPr/>
        </p:nvSpPr>
        <p:spPr>
          <a:xfrm>
            <a:off x="8890184" y="3164114"/>
            <a:ext cx="6597300" cy="2075400"/>
          </a:xfrm>
          <a:prstGeom prst="roundRect">
            <a:avLst>
              <a:gd fmla="val 16667" name="adj"/>
            </a:avLst>
          </a:prstGeom>
          <a:gradFill>
            <a:gsLst>
              <a:gs pos="0">
                <a:srgbClr val="FFF6DB"/>
              </a:gs>
              <a:gs pos="100000">
                <a:srgbClr val="FAD25C"/>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MERKLE ROOT</a:t>
            </a:r>
            <a:endParaRPr sz="4000">
              <a:solidFill>
                <a:schemeClr val="dk2"/>
              </a:solidFill>
              <a:latin typeface="Nunito Sans"/>
              <a:ea typeface="Nunito Sans"/>
              <a:cs typeface="Nunito Sans"/>
              <a:sym typeface="Nunito Sans"/>
            </a:endParaRPr>
          </a:p>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 H(E || F)</a:t>
            </a:r>
            <a:endParaRPr sz="4000">
              <a:solidFill>
                <a:schemeClr val="dk2"/>
              </a:solidFill>
              <a:latin typeface="Nunito Sans"/>
              <a:ea typeface="Nunito Sans"/>
              <a:cs typeface="Nunito Sans"/>
              <a:sym typeface="Nunito Sans"/>
            </a:endParaRPr>
          </a:p>
        </p:txBody>
      </p:sp>
      <p:sp>
        <p:nvSpPr>
          <p:cNvPr id="942" name="Google Shape;942;p85"/>
          <p:cNvSpPr/>
          <p:nvPr/>
        </p:nvSpPr>
        <p:spPr>
          <a:xfrm>
            <a:off x="15487477" y="6321745"/>
            <a:ext cx="4995900" cy="10029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latin typeface="Nunito Sans"/>
                <a:ea typeface="Nunito Sans"/>
                <a:cs typeface="Nunito Sans"/>
                <a:sym typeface="Nunito Sans"/>
              </a:rPr>
              <a:t>F = H(C || D)</a:t>
            </a:r>
            <a:endParaRPr/>
          </a:p>
        </p:txBody>
      </p:sp>
      <p:sp>
        <p:nvSpPr>
          <p:cNvPr id="943" name="Google Shape;943;p85"/>
          <p:cNvSpPr/>
          <p:nvPr/>
        </p:nvSpPr>
        <p:spPr>
          <a:xfrm>
            <a:off x="18329827" y="8738395"/>
            <a:ext cx="4995900" cy="10029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latin typeface="Nunito Sans"/>
                <a:ea typeface="Nunito Sans"/>
                <a:cs typeface="Nunito Sans"/>
                <a:sym typeface="Nunito Sans"/>
              </a:rPr>
              <a:t>D = H(</a:t>
            </a: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4</a:t>
            </a:r>
            <a:r>
              <a:rPr lang="en-US" sz="4000">
                <a:latin typeface="Nunito Sans"/>
                <a:ea typeface="Nunito Sans"/>
                <a:cs typeface="Nunito Sans"/>
                <a:sym typeface="Nunito Sans"/>
              </a:rPr>
              <a:t>)</a:t>
            </a:r>
            <a:endParaRPr/>
          </a:p>
        </p:txBody>
      </p:sp>
      <p:sp>
        <p:nvSpPr>
          <p:cNvPr id="944" name="Google Shape;944;p85"/>
          <p:cNvSpPr/>
          <p:nvPr/>
        </p:nvSpPr>
        <p:spPr>
          <a:xfrm>
            <a:off x="18329827" y="10583695"/>
            <a:ext cx="4995900" cy="1002900"/>
          </a:xfrm>
          <a:prstGeom prst="roundRect">
            <a:avLst>
              <a:gd fmla="val 16667" name="adj"/>
            </a:avLst>
          </a:prstGeom>
          <a:gradFill>
            <a:gsLst>
              <a:gs pos="0">
                <a:srgbClr val="FDECDB"/>
              </a:gs>
              <a:gs pos="100000">
                <a:srgbClr val="F0A96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4</a:t>
            </a:r>
            <a:endParaRPr baseline="-25000"/>
          </a:p>
        </p:txBody>
      </p:sp>
      <p:sp>
        <p:nvSpPr>
          <p:cNvPr id="945" name="Google Shape;945;p85"/>
          <p:cNvSpPr/>
          <p:nvPr/>
        </p:nvSpPr>
        <p:spPr>
          <a:xfrm>
            <a:off x="12724802" y="8738395"/>
            <a:ext cx="4995900" cy="10029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latin typeface="Nunito Sans"/>
                <a:ea typeface="Nunito Sans"/>
                <a:cs typeface="Nunito Sans"/>
                <a:sym typeface="Nunito Sans"/>
              </a:rPr>
              <a:t>C = H(</a:t>
            </a: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3</a:t>
            </a:r>
            <a:r>
              <a:rPr lang="en-US" sz="4000">
                <a:latin typeface="Nunito Sans"/>
                <a:ea typeface="Nunito Sans"/>
                <a:cs typeface="Nunito Sans"/>
                <a:sym typeface="Nunito Sans"/>
              </a:rPr>
              <a:t>)</a:t>
            </a:r>
            <a:endParaRPr/>
          </a:p>
        </p:txBody>
      </p:sp>
      <p:sp>
        <p:nvSpPr>
          <p:cNvPr id="946" name="Google Shape;946;p85"/>
          <p:cNvSpPr/>
          <p:nvPr/>
        </p:nvSpPr>
        <p:spPr>
          <a:xfrm>
            <a:off x="12724802" y="10583695"/>
            <a:ext cx="4995900" cy="1002900"/>
          </a:xfrm>
          <a:prstGeom prst="roundRect">
            <a:avLst>
              <a:gd fmla="val 16667" name="adj"/>
            </a:avLst>
          </a:prstGeom>
          <a:gradFill>
            <a:gsLst>
              <a:gs pos="0">
                <a:srgbClr val="DBD4EB"/>
              </a:gs>
              <a:gs pos="100000">
                <a:srgbClr val="9180BB"/>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3</a:t>
            </a:r>
            <a:endParaRPr baseline="-25000"/>
          </a:p>
        </p:txBody>
      </p:sp>
      <p:sp>
        <p:nvSpPr>
          <p:cNvPr id="947" name="Google Shape;947;p85"/>
          <p:cNvSpPr/>
          <p:nvPr/>
        </p:nvSpPr>
        <p:spPr>
          <a:xfrm>
            <a:off x="4277427" y="6321745"/>
            <a:ext cx="4995900" cy="10029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latin typeface="Nunito Sans"/>
                <a:ea typeface="Nunito Sans"/>
                <a:cs typeface="Nunito Sans"/>
                <a:sym typeface="Nunito Sans"/>
              </a:rPr>
              <a:t>E = H(A || B)</a:t>
            </a:r>
            <a:endParaRPr/>
          </a:p>
        </p:txBody>
      </p:sp>
      <p:sp>
        <p:nvSpPr>
          <p:cNvPr id="948" name="Google Shape;948;p85"/>
          <p:cNvSpPr/>
          <p:nvPr/>
        </p:nvSpPr>
        <p:spPr>
          <a:xfrm>
            <a:off x="7119777" y="10583695"/>
            <a:ext cx="4995900" cy="1002900"/>
          </a:xfrm>
          <a:prstGeom prst="roundRect">
            <a:avLst>
              <a:gd fmla="val 16667" name="adj"/>
            </a:avLst>
          </a:prstGeom>
          <a:gradFill>
            <a:gsLst>
              <a:gs pos="0">
                <a:srgbClr val="DFE9FB"/>
              </a:gs>
              <a:gs pos="100000">
                <a:srgbClr val="6E9BE7"/>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2</a:t>
            </a:r>
            <a:endParaRPr baseline="-25000"/>
          </a:p>
        </p:txBody>
      </p:sp>
      <p:sp>
        <p:nvSpPr>
          <p:cNvPr id="949" name="Google Shape;949;p85"/>
          <p:cNvSpPr/>
          <p:nvPr/>
        </p:nvSpPr>
        <p:spPr>
          <a:xfrm>
            <a:off x="1514752" y="8738395"/>
            <a:ext cx="4995900" cy="1002900"/>
          </a:xfrm>
          <a:prstGeom prst="roundRect">
            <a:avLst>
              <a:gd fmla="val 16667" name="adj"/>
            </a:avLst>
          </a:prstGeom>
          <a:solidFill>
            <a:srgbClr val="CCCCCC"/>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latin typeface="Nunito Sans"/>
                <a:ea typeface="Nunito Sans"/>
                <a:cs typeface="Nunito Sans"/>
                <a:sym typeface="Nunito Sans"/>
              </a:rPr>
              <a:t>A = H(</a:t>
            </a: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1</a:t>
            </a:r>
            <a:r>
              <a:rPr lang="en-US" sz="4000">
                <a:latin typeface="Nunito Sans"/>
                <a:ea typeface="Nunito Sans"/>
                <a:cs typeface="Nunito Sans"/>
                <a:sym typeface="Nunito Sans"/>
              </a:rPr>
              <a:t>)</a:t>
            </a:r>
            <a:endParaRPr/>
          </a:p>
        </p:txBody>
      </p:sp>
      <p:sp>
        <p:nvSpPr>
          <p:cNvPr id="950" name="Google Shape;950;p85"/>
          <p:cNvSpPr/>
          <p:nvPr/>
        </p:nvSpPr>
        <p:spPr>
          <a:xfrm>
            <a:off x="1514752" y="10583695"/>
            <a:ext cx="4995900" cy="1002900"/>
          </a:xfrm>
          <a:prstGeom prst="roundRect">
            <a:avLst>
              <a:gd fmla="val 16667" name="adj"/>
            </a:avLst>
          </a:prstGeom>
          <a:gradFill>
            <a:gsLst>
              <a:gs pos="0">
                <a:srgbClr val="DCECD5"/>
              </a:gs>
              <a:gs pos="100000">
                <a:srgbClr val="93BC81"/>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TX</a:t>
            </a:r>
            <a:r>
              <a:rPr baseline="-25000" lang="en-US" sz="4000">
                <a:solidFill>
                  <a:schemeClr val="dk2"/>
                </a:solidFill>
                <a:latin typeface="Nunito Sans"/>
                <a:ea typeface="Nunito Sans"/>
                <a:cs typeface="Nunito Sans"/>
                <a:sym typeface="Nunito Sans"/>
              </a:rPr>
              <a:t>1</a:t>
            </a:r>
            <a:endParaRPr baseline="-25000"/>
          </a:p>
        </p:txBody>
      </p:sp>
      <p:cxnSp>
        <p:nvCxnSpPr>
          <p:cNvPr id="951" name="Google Shape;951;p85"/>
          <p:cNvCxnSpPr>
            <a:stCxn id="950" idx="0"/>
            <a:endCxn id="949" idx="2"/>
          </p:cNvCxnSpPr>
          <p:nvPr/>
        </p:nvCxnSpPr>
        <p:spPr>
          <a:xfrm rot="10800000">
            <a:off x="4012702" y="9741295"/>
            <a:ext cx="0" cy="842400"/>
          </a:xfrm>
          <a:prstGeom prst="straightConnector1">
            <a:avLst/>
          </a:prstGeom>
          <a:noFill/>
          <a:ln cap="flat" cmpd="sng" w="9525">
            <a:solidFill>
              <a:srgbClr val="FFFFFF"/>
            </a:solidFill>
            <a:prstDash val="solid"/>
            <a:round/>
            <a:headEnd len="med" w="med" type="none"/>
            <a:tailEnd len="med" w="med" type="triangle"/>
          </a:ln>
        </p:spPr>
      </p:cxnSp>
      <p:cxnSp>
        <p:nvCxnSpPr>
          <p:cNvPr id="952" name="Google Shape;952;p85"/>
          <p:cNvCxnSpPr>
            <a:stCxn id="948" idx="0"/>
            <a:endCxn id="935" idx="2"/>
          </p:cNvCxnSpPr>
          <p:nvPr/>
        </p:nvCxnSpPr>
        <p:spPr>
          <a:xfrm rot="10800000">
            <a:off x="9617727" y="9741295"/>
            <a:ext cx="0" cy="842400"/>
          </a:xfrm>
          <a:prstGeom prst="straightConnector1">
            <a:avLst/>
          </a:prstGeom>
          <a:noFill/>
          <a:ln cap="flat" cmpd="sng" w="9525">
            <a:solidFill>
              <a:srgbClr val="FFFFFF"/>
            </a:solidFill>
            <a:prstDash val="solid"/>
            <a:round/>
            <a:headEnd len="med" w="med" type="none"/>
            <a:tailEnd len="med" w="med" type="triangle"/>
          </a:ln>
        </p:spPr>
      </p:cxnSp>
      <p:cxnSp>
        <p:nvCxnSpPr>
          <p:cNvPr id="953" name="Google Shape;953;p85"/>
          <p:cNvCxnSpPr>
            <a:stCxn id="946" idx="0"/>
            <a:endCxn id="945" idx="2"/>
          </p:cNvCxnSpPr>
          <p:nvPr/>
        </p:nvCxnSpPr>
        <p:spPr>
          <a:xfrm rot="10800000">
            <a:off x="15222752" y="9741295"/>
            <a:ext cx="0" cy="842400"/>
          </a:xfrm>
          <a:prstGeom prst="straightConnector1">
            <a:avLst/>
          </a:prstGeom>
          <a:noFill/>
          <a:ln cap="flat" cmpd="sng" w="9525">
            <a:solidFill>
              <a:srgbClr val="FFFFFF"/>
            </a:solidFill>
            <a:prstDash val="solid"/>
            <a:round/>
            <a:headEnd len="med" w="med" type="none"/>
            <a:tailEnd len="med" w="med" type="triangle"/>
          </a:ln>
        </p:spPr>
      </p:cxnSp>
      <p:cxnSp>
        <p:nvCxnSpPr>
          <p:cNvPr id="954" name="Google Shape;954;p85"/>
          <p:cNvCxnSpPr>
            <a:stCxn id="944" idx="0"/>
            <a:endCxn id="943" idx="2"/>
          </p:cNvCxnSpPr>
          <p:nvPr/>
        </p:nvCxnSpPr>
        <p:spPr>
          <a:xfrm rot="10800000">
            <a:off x="20827777" y="9741295"/>
            <a:ext cx="0" cy="842400"/>
          </a:xfrm>
          <a:prstGeom prst="straightConnector1">
            <a:avLst/>
          </a:prstGeom>
          <a:noFill/>
          <a:ln cap="flat" cmpd="sng" w="9525">
            <a:solidFill>
              <a:srgbClr val="FFFFFF"/>
            </a:solidFill>
            <a:prstDash val="solid"/>
            <a:round/>
            <a:headEnd len="med" w="med" type="none"/>
            <a:tailEnd len="med" w="med" type="triangle"/>
          </a:ln>
        </p:spPr>
      </p:cxnSp>
      <p:cxnSp>
        <p:nvCxnSpPr>
          <p:cNvPr id="955" name="Google Shape;955;p85"/>
          <p:cNvCxnSpPr>
            <a:stCxn id="949" idx="0"/>
            <a:endCxn id="947" idx="2"/>
          </p:cNvCxnSpPr>
          <p:nvPr/>
        </p:nvCxnSpPr>
        <p:spPr>
          <a:xfrm flipH="1" rot="10800000">
            <a:off x="4012702" y="7324795"/>
            <a:ext cx="2762700" cy="1413600"/>
          </a:xfrm>
          <a:prstGeom prst="straightConnector1">
            <a:avLst/>
          </a:prstGeom>
          <a:noFill/>
          <a:ln cap="flat" cmpd="sng" w="9525">
            <a:solidFill>
              <a:srgbClr val="FFFFFF"/>
            </a:solidFill>
            <a:prstDash val="solid"/>
            <a:round/>
            <a:headEnd len="med" w="med" type="none"/>
            <a:tailEnd len="med" w="med" type="triangle"/>
          </a:ln>
        </p:spPr>
      </p:cxnSp>
      <p:cxnSp>
        <p:nvCxnSpPr>
          <p:cNvPr id="956" name="Google Shape;956;p85"/>
          <p:cNvCxnSpPr>
            <a:stCxn id="935" idx="0"/>
            <a:endCxn id="947" idx="2"/>
          </p:cNvCxnSpPr>
          <p:nvPr/>
        </p:nvCxnSpPr>
        <p:spPr>
          <a:xfrm rot="10800000">
            <a:off x="6775527" y="7324795"/>
            <a:ext cx="2842200" cy="1413600"/>
          </a:xfrm>
          <a:prstGeom prst="straightConnector1">
            <a:avLst/>
          </a:prstGeom>
          <a:noFill/>
          <a:ln cap="flat" cmpd="sng" w="9525">
            <a:solidFill>
              <a:srgbClr val="FFFFFF"/>
            </a:solidFill>
            <a:prstDash val="solid"/>
            <a:round/>
            <a:headEnd len="med" w="med" type="none"/>
            <a:tailEnd len="med" w="med" type="triangle"/>
          </a:ln>
        </p:spPr>
      </p:cxnSp>
      <p:cxnSp>
        <p:nvCxnSpPr>
          <p:cNvPr id="957" name="Google Shape;957;p85"/>
          <p:cNvCxnSpPr>
            <a:stCxn id="945" idx="0"/>
            <a:endCxn id="942" idx="2"/>
          </p:cNvCxnSpPr>
          <p:nvPr/>
        </p:nvCxnSpPr>
        <p:spPr>
          <a:xfrm flipH="1" rot="10800000">
            <a:off x="15222752" y="7324795"/>
            <a:ext cx="2762700" cy="1413600"/>
          </a:xfrm>
          <a:prstGeom prst="straightConnector1">
            <a:avLst/>
          </a:prstGeom>
          <a:noFill/>
          <a:ln cap="flat" cmpd="sng" w="9525">
            <a:solidFill>
              <a:srgbClr val="FFFFFF"/>
            </a:solidFill>
            <a:prstDash val="solid"/>
            <a:round/>
            <a:headEnd len="med" w="med" type="none"/>
            <a:tailEnd len="med" w="med" type="triangle"/>
          </a:ln>
        </p:spPr>
      </p:cxnSp>
      <p:cxnSp>
        <p:nvCxnSpPr>
          <p:cNvPr id="958" name="Google Shape;958;p85"/>
          <p:cNvCxnSpPr>
            <a:stCxn id="943" idx="0"/>
            <a:endCxn id="942" idx="2"/>
          </p:cNvCxnSpPr>
          <p:nvPr/>
        </p:nvCxnSpPr>
        <p:spPr>
          <a:xfrm rot="10800000">
            <a:off x="17985577" y="7324795"/>
            <a:ext cx="2842200" cy="1413600"/>
          </a:xfrm>
          <a:prstGeom prst="straightConnector1">
            <a:avLst/>
          </a:prstGeom>
          <a:noFill/>
          <a:ln cap="flat" cmpd="sng" w="9525">
            <a:solidFill>
              <a:srgbClr val="FFFFFF"/>
            </a:solidFill>
            <a:prstDash val="solid"/>
            <a:round/>
            <a:headEnd len="med" w="med" type="none"/>
            <a:tailEnd len="med" w="med" type="triangle"/>
          </a:ln>
        </p:spPr>
      </p:cxnSp>
      <p:cxnSp>
        <p:nvCxnSpPr>
          <p:cNvPr id="959" name="Google Shape;959;p85"/>
          <p:cNvCxnSpPr>
            <a:stCxn id="947" idx="0"/>
            <a:endCxn id="941" idx="2"/>
          </p:cNvCxnSpPr>
          <p:nvPr/>
        </p:nvCxnSpPr>
        <p:spPr>
          <a:xfrm flipH="1" rot="10800000">
            <a:off x="6775377" y="5239645"/>
            <a:ext cx="5413500" cy="1082100"/>
          </a:xfrm>
          <a:prstGeom prst="straightConnector1">
            <a:avLst/>
          </a:prstGeom>
          <a:noFill/>
          <a:ln cap="flat" cmpd="sng" w="9525">
            <a:solidFill>
              <a:srgbClr val="FFFFFF"/>
            </a:solidFill>
            <a:prstDash val="solid"/>
            <a:round/>
            <a:headEnd len="med" w="med" type="none"/>
            <a:tailEnd len="med" w="med" type="triangle"/>
          </a:ln>
        </p:spPr>
      </p:cxnSp>
      <p:cxnSp>
        <p:nvCxnSpPr>
          <p:cNvPr id="960" name="Google Shape;960;p85"/>
          <p:cNvCxnSpPr>
            <a:stCxn id="942" idx="0"/>
            <a:endCxn id="941" idx="2"/>
          </p:cNvCxnSpPr>
          <p:nvPr/>
        </p:nvCxnSpPr>
        <p:spPr>
          <a:xfrm rot="10800000">
            <a:off x="12188827" y="5239645"/>
            <a:ext cx="5796600" cy="1082100"/>
          </a:xfrm>
          <a:prstGeom prst="straightConnector1">
            <a:avLst/>
          </a:prstGeom>
          <a:noFill/>
          <a:ln cap="flat" cmpd="sng" w="9525">
            <a:solidFill>
              <a:srgbClr val="FFFFFF"/>
            </a:solidFill>
            <a:prstDash val="solid"/>
            <a:round/>
            <a:headEnd len="med" w="med" type="none"/>
            <a:tailEnd len="med" w="med" type="triangle"/>
          </a:ln>
        </p:spPr>
      </p:cxnSp>
      <p:sp>
        <p:nvSpPr>
          <p:cNvPr id="961" name="Google Shape;961;p85"/>
          <p:cNvSpPr/>
          <p:nvPr/>
        </p:nvSpPr>
        <p:spPr>
          <a:xfrm>
            <a:off x="6719425" y="8278563"/>
            <a:ext cx="5796600" cy="1909500"/>
          </a:xfrm>
          <a:prstGeom prst="ellipse">
            <a:avLst/>
          </a:prstGeom>
          <a:noFill/>
          <a:ln cap="flat" cmpd="sng" w="76200">
            <a:solidFill>
              <a:schemeClr val="accent2"/>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2" name="Google Shape;962;p85"/>
          <p:cNvSpPr/>
          <p:nvPr/>
        </p:nvSpPr>
        <p:spPr>
          <a:xfrm>
            <a:off x="15087125" y="5868438"/>
            <a:ext cx="5796600" cy="1909500"/>
          </a:xfrm>
          <a:prstGeom prst="ellipse">
            <a:avLst/>
          </a:prstGeom>
          <a:noFill/>
          <a:ln cap="flat" cmpd="sng" w="76200">
            <a:solidFill>
              <a:schemeClr val="accent2"/>
            </a:solidFill>
            <a:prstDash val="lgDash"/>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36"/>
                                        </p:tgtEl>
                                        <p:attrNameLst>
                                          <p:attrName>style.visibility</p:attrName>
                                        </p:attrNameLst>
                                      </p:cBhvr>
                                      <p:to>
                                        <p:strVal val="visible"/>
                                      </p:to>
                                    </p:set>
                                    <p:animEffect filter="fade" transition="in">
                                      <p:cBhvr>
                                        <p:cTn dur="1000"/>
                                        <p:tgtEl>
                                          <p:spTgt spid="936"/>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61"/>
                                        </p:tgtEl>
                                        <p:attrNameLst>
                                          <p:attrName>style.visibility</p:attrName>
                                        </p:attrNameLst>
                                      </p:cBhvr>
                                      <p:to>
                                        <p:strVal val="visible"/>
                                      </p:to>
                                    </p:set>
                                    <p:animEffect filter="fade" transition="in">
                                      <p:cBhvr>
                                        <p:cTn dur="1100"/>
                                        <p:tgtEl>
                                          <p:spTgt spid="961"/>
                                        </p:tgtEl>
                                      </p:cBhvr>
                                    </p:animEffect>
                                  </p:childTnLst>
                                </p:cTn>
                              </p:par>
                            </p:childTnLst>
                          </p:cTn>
                        </p:par>
                        <p:par>
                          <p:cTn fill="hold">
                            <p:stCondLst>
                              <p:cond delay="2100"/>
                            </p:stCondLst>
                            <p:childTnLst>
                              <p:par>
                                <p:cTn fill="hold" nodeType="afterEffect" presetClass="entr" presetID="10" presetSubtype="0">
                                  <p:stCondLst>
                                    <p:cond delay="0"/>
                                  </p:stCondLst>
                                  <p:childTnLst>
                                    <p:set>
                                      <p:cBhvr>
                                        <p:cTn dur="1" fill="hold">
                                          <p:stCondLst>
                                            <p:cond delay="0"/>
                                          </p:stCondLst>
                                        </p:cTn>
                                        <p:tgtEl>
                                          <p:spTgt spid="962"/>
                                        </p:tgtEl>
                                        <p:attrNameLst>
                                          <p:attrName>style.visibility</p:attrName>
                                        </p:attrNameLst>
                                      </p:cBhvr>
                                      <p:to>
                                        <p:strVal val="visible"/>
                                      </p:to>
                                    </p:set>
                                    <p:animEffect filter="fade" transition="in">
                                      <p:cBhvr>
                                        <p:cTn dur="1000"/>
                                        <p:tgtEl>
                                          <p:spTgt spid="962"/>
                                        </p:tgtEl>
                                      </p:cBhvr>
                                    </p:animEffect>
                                  </p:childTnLst>
                                </p:cTn>
                              </p:par>
                            </p:childTnLst>
                          </p:cTn>
                        </p:par>
                        <p:par>
                          <p:cTn fill="hold">
                            <p:stCondLst>
                              <p:cond delay="3100"/>
                            </p:stCondLst>
                            <p:childTnLst>
                              <p:par>
                                <p:cTn fill="hold" nodeType="afterEffect" presetClass="exit" presetID="10" presetSubtype="0">
                                  <p:stCondLst>
                                    <p:cond delay="0"/>
                                  </p:stCondLst>
                                  <p:childTnLst>
                                    <p:animEffect filter="fade" transition="out">
                                      <p:cBhvr>
                                        <p:cTn dur="1000"/>
                                        <p:tgtEl>
                                          <p:spTgt spid="943"/>
                                        </p:tgtEl>
                                      </p:cBhvr>
                                    </p:animEffect>
                                    <p:set>
                                      <p:cBhvr>
                                        <p:cTn dur="1" fill="hold">
                                          <p:stCondLst>
                                            <p:cond delay="1000"/>
                                          </p:stCondLst>
                                        </p:cTn>
                                        <p:tgtEl>
                                          <p:spTgt spid="943"/>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44"/>
                                        </p:tgtEl>
                                      </p:cBhvr>
                                    </p:animEffect>
                                    <p:set>
                                      <p:cBhvr>
                                        <p:cTn dur="1" fill="hold">
                                          <p:stCondLst>
                                            <p:cond delay="1000"/>
                                          </p:stCondLst>
                                        </p:cTn>
                                        <p:tgtEl>
                                          <p:spTgt spid="944"/>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45"/>
                                        </p:tgtEl>
                                      </p:cBhvr>
                                    </p:animEffect>
                                    <p:set>
                                      <p:cBhvr>
                                        <p:cTn dur="1" fill="hold">
                                          <p:stCondLst>
                                            <p:cond delay="1000"/>
                                          </p:stCondLst>
                                        </p:cTn>
                                        <p:tgtEl>
                                          <p:spTgt spid="945"/>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46"/>
                                        </p:tgtEl>
                                      </p:cBhvr>
                                    </p:animEffect>
                                    <p:set>
                                      <p:cBhvr>
                                        <p:cTn dur="1" fill="hold">
                                          <p:stCondLst>
                                            <p:cond delay="1000"/>
                                          </p:stCondLst>
                                        </p:cTn>
                                        <p:tgtEl>
                                          <p:spTgt spid="946"/>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48"/>
                                        </p:tgtEl>
                                      </p:cBhvr>
                                    </p:animEffect>
                                    <p:set>
                                      <p:cBhvr>
                                        <p:cTn dur="1" fill="hold">
                                          <p:stCondLst>
                                            <p:cond delay="1000"/>
                                          </p:stCondLst>
                                        </p:cTn>
                                        <p:tgtEl>
                                          <p:spTgt spid="948"/>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52"/>
                                        </p:tgtEl>
                                      </p:cBhvr>
                                    </p:animEffect>
                                    <p:set>
                                      <p:cBhvr>
                                        <p:cTn dur="1" fill="hold">
                                          <p:stCondLst>
                                            <p:cond delay="1000"/>
                                          </p:stCondLst>
                                        </p:cTn>
                                        <p:tgtEl>
                                          <p:spTgt spid="952"/>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53"/>
                                        </p:tgtEl>
                                      </p:cBhvr>
                                    </p:animEffect>
                                    <p:set>
                                      <p:cBhvr>
                                        <p:cTn dur="1" fill="hold">
                                          <p:stCondLst>
                                            <p:cond delay="1000"/>
                                          </p:stCondLst>
                                        </p:cTn>
                                        <p:tgtEl>
                                          <p:spTgt spid="953"/>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57"/>
                                        </p:tgtEl>
                                      </p:cBhvr>
                                    </p:animEffect>
                                    <p:set>
                                      <p:cBhvr>
                                        <p:cTn dur="1" fill="hold">
                                          <p:stCondLst>
                                            <p:cond delay="1000"/>
                                          </p:stCondLst>
                                        </p:cTn>
                                        <p:tgtEl>
                                          <p:spTgt spid="957"/>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58"/>
                                        </p:tgtEl>
                                      </p:cBhvr>
                                    </p:animEffect>
                                    <p:set>
                                      <p:cBhvr>
                                        <p:cTn dur="1" fill="hold">
                                          <p:stCondLst>
                                            <p:cond delay="1000"/>
                                          </p:stCondLst>
                                        </p:cTn>
                                        <p:tgtEl>
                                          <p:spTgt spid="958"/>
                                        </p:tgtEl>
                                        <p:attrNameLst>
                                          <p:attrName>style.visibility</p:attrName>
                                        </p:attrNameLst>
                                      </p:cBhvr>
                                      <p:to>
                                        <p:strVal val="hidden"/>
                                      </p:to>
                                    </p:set>
                                  </p:childTnLst>
                                </p:cTn>
                              </p:par>
                              <p:par>
                                <p:cTn fill="hold" nodeType="withEffect" presetClass="exit" presetID="10" presetSubtype="0">
                                  <p:stCondLst>
                                    <p:cond delay="0"/>
                                  </p:stCondLst>
                                  <p:childTnLst>
                                    <p:animEffect filter="fade" transition="out">
                                      <p:cBhvr>
                                        <p:cTn dur="1000"/>
                                        <p:tgtEl>
                                          <p:spTgt spid="954"/>
                                        </p:tgtEl>
                                      </p:cBhvr>
                                    </p:animEffect>
                                    <p:set>
                                      <p:cBhvr>
                                        <p:cTn dur="1" fill="hold">
                                          <p:stCondLst>
                                            <p:cond delay="1000"/>
                                          </p:stCondLst>
                                        </p:cTn>
                                        <p:tgtEl>
                                          <p:spTgt spid="954"/>
                                        </p:tgtEl>
                                        <p:attrNameLst>
                                          <p:attrName>style.visibility</p:attrName>
                                        </p:attrNameLst>
                                      </p:cBhvr>
                                      <p:to>
                                        <p:strVal val="hidden"/>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6" name="Shape 966"/>
        <p:cNvGrpSpPr/>
        <p:nvPr/>
      </p:nvGrpSpPr>
      <p:grpSpPr>
        <a:xfrm>
          <a:off x="0" y="0"/>
          <a:ext cx="0" cy="0"/>
          <a:chOff x="0" y="0"/>
          <a:chExt cx="0" cy="0"/>
        </a:xfrm>
      </p:grpSpPr>
      <p:sp>
        <p:nvSpPr>
          <p:cNvPr id="967" name="Google Shape;967;p86"/>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NADIR AKHTAR</a:t>
            </a:r>
            <a:endParaRPr sz="2400">
              <a:solidFill>
                <a:srgbClr val="B7B7B7"/>
              </a:solidFill>
              <a:latin typeface="Proxima Nova"/>
              <a:ea typeface="Proxima Nova"/>
              <a:cs typeface="Proxima Nova"/>
              <a:sym typeface="Proxima Nova"/>
            </a:endParaRPr>
          </a:p>
        </p:txBody>
      </p:sp>
      <p:sp>
        <p:nvSpPr>
          <p:cNvPr id="968" name="Google Shape;968;p86"/>
          <p:cNvSpPr txBox="1"/>
          <p:nvPr/>
        </p:nvSpPr>
        <p:spPr>
          <a:xfrm>
            <a:off x="2924725" y="1079000"/>
            <a:ext cx="19464600" cy="1003200"/>
          </a:xfrm>
          <a:prstGeom prst="rect">
            <a:avLst/>
          </a:prstGeom>
          <a:noFill/>
          <a:ln>
            <a:noFill/>
          </a:ln>
        </p:spPr>
        <p:txBody>
          <a:bodyPr anchorCtr="0" anchor="ctr" bIns="45725" lIns="91450" spcFirstLastPara="1" rIns="91450" wrap="square" tIns="45725">
            <a:noAutofit/>
          </a:bodyPr>
          <a:lstStyle/>
          <a:p>
            <a:pPr indent="0" lvl="0" marL="0" marR="0" rtl="0" algn="l">
              <a:lnSpc>
                <a:spcPct val="130740"/>
              </a:lnSpc>
              <a:spcBef>
                <a:spcPts val="0"/>
              </a:spcBef>
              <a:spcAft>
                <a:spcPts val="0"/>
              </a:spcAft>
              <a:buClr>
                <a:schemeClr val="dk2"/>
              </a:buClr>
              <a:buSzPts val="1100"/>
              <a:buFont typeface="Arial"/>
              <a:buNone/>
            </a:pPr>
            <a:r>
              <a:rPr b="1" lang="en-US" sz="7200">
                <a:latin typeface="Montserrat"/>
                <a:ea typeface="Montserrat"/>
                <a:cs typeface="Montserrat"/>
                <a:sym typeface="Montserrat"/>
              </a:rPr>
              <a:t>COMPONENTS OF A BLOCK</a:t>
            </a:r>
            <a:endParaRPr b="1" sz="7200">
              <a:latin typeface="Montserrat"/>
              <a:ea typeface="Montserrat"/>
              <a:cs typeface="Montserrat"/>
              <a:sym typeface="Montserrat"/>
            </a:endParaRPr>
          </a:p>
        </p:txBody>
      </p:sp>
      <p:sp>
        <p:nvSpPr>
          <p:cNvPr id="969" name="Google Shape;969;p86"/>
          <p:cNvSpPr txBox="1"/>
          <p:nvPr/>
        </p:nvSpPr>
        <p:spPr>
          <a:xfrm>
            <a:off x="2924725" y="1762950"/>
            <a:ext cx="10766700" cy="10032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D8D8D8"/>
              </a:buClr>
              <a:buFont typeface="Montserrat"/>
              <a:buNone/>
            </a:pPr>
            <a:r>
              <a:t/>
            </a:r>
            <a:endParaRPr b="1" sz="4500">
              <a:solidFill>
                <a:srgbClr val="BFBFBF"/>
              </a:solidFill>
              <a:latin typeface="Proxima Nova"/>
              <a:ea typeface="Proxima Nova"/>
              <a:cs typeface="Proxima Nova"/>
              <a:sym typeface="Proxima Nova"/>
            </a:endParaRPr>
          </a:p>
        </p:txBody>
      </p:sp>
      <p:sp>
        <p:nvSpPr>
          <p:cNvPr id="970" name="Google Shape;970;p86"/>
          <p:cNvSpPr txBox="1"/>
          <p:nvPr/>
        </p:nvSpPr>
        <p:spPr>
          <a:xfrm>
            <a:off x="8440825" y="12144875"/>
            <a:ext cx="7496400" cy="1400100"/>
          </a:xfrm>
          <a:prstGeom prst="rect">
            <a:avLst/>
          </a:prstGeom>
          <a:noFill/>
          <a:ln>
            <a:noFill/>
          </a:ln>
        </p:spPr>
        <p:txBody>
          <a:bodyPr anchorCtr="0" anchor="ctr" bIns="91450" lIns="91450" spcFirstLastPara="1" rIns="91450" wrap="square" tIns="91450">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REVIEW</a:t>
            </a:r>
            <a:endParaRPr b="1" sz="2700">
              <a:solidFill>
                <a:srgbClr val="BFBFBF"/>
              </a:solidFill>
              <a:latin typeface="Proxima Nova"/>
              <a:ea typeface="Proxima Nova"/>
              <a:cs typeface="Proxima Nova"/>
              <a:sym typeface="Proxima Nova"/>
            </a:endParaRPr>
          </a:p>
        </p:txBody>
      </p:sp>
      <p:sp>
        <p:nvSpPr>
          <p:cNvPr id="971" name="Google Shape;971;p86"/>
          <p:cNvSpPr/>
          <p:nvPr/>
        </p:nvSpPr>
        <p:spPr>
          <a:xfrm>
            <a:off x="4443875" y="3402774"/>
            <a:ext cx="15489600" cy="75327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4000">
                <a:latin typeface="Nunito Sans"/>
                <a:ea typeface="Nunito Sans"/>
                <a:cs typeface="Nunito Sans"/>
                <a:sym typeface="Nunito Sans"/>
              </a:rPr>
              <a:t>BLOCK HEADER</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l">
              <a:spcBef>
                <a:spcPts val="0"/>
              </a:spcBef>
              <a:spcAft>
                <a:spcPts val="0"/>
              </a:spcAft>
              <a:buNone/>
            </a:pPr>
            <a:r>
              <a:t/>
            </a:r>
            <a:endParaRPr sz="4000">
              <a:latin typeface="Nunito Sans"/>
              <a:ea typeface="Nunito Sans"/>
              <a:cs typeface="Nunito Sans"/>
              <a:sym typeface="Nunito Sans"/>
            </a:endParaRPr>
          </a:p>
        </p:txBody>
      </p:sp>
      <p:sp>
        <p:nvSpPr>
          <p:cNvPr id="972" name="Google Shape;972;p86"/>
          <p:cNvSpPr/>
          <p:nvPr/>
        </p:nvSpPr>
        <p:spPr>
          <a:xfrm>
            <a:off x="5277521" y="5085669"/>
            <a:ext cx="6597600" cy="2075100"/>
          </a:xfrm>
          <a:prstGeom prst="roundRect">
            <a:avLst>
              <a:gd fmla="val 16667" name="adj"/>
            </a:avLst>
          </a:prstGeom>
          <a:gradFill>
            <a:gsLst>
              <a:gs pos="0">
                <a:srgbClr val="F5D0D0"/>
              </a:gs>
              <a:gs pos="100000">
                <a:srgbClr val="D96868"/>
              </a:gs>
            </a:gsLst>
            <a:lin ang="5400012" scaled="0"/>
          </a:gra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4000">
                <a:latin typeface="Nunito Sans"/>
                <a:ea typeface="Nunito Sans"/>
                <a:cs typeface="Nunito Sans"/>
                <a:sym typeface="Nunito Sans"/>
              </a:rPr>
              <a:t>PREV BLOCK HASH</a:t>
            </a:r>
            <a:endParaRPr sz="4000">
              <a:latin typeface="Nunito Sans"/>
              <a:ea typeface="Nunito Sans"/>
              <a:cs typeface="Nunito Sans"/>
              <a:sym typeface="Nunito Sans"/>
            </a:endParaRPr>
          </a:p>
        </p:txBody>
      </p:sp>
      <p:sp>
        <p:nvSpPr>
          <p:cNvPr id="973" name="Google Shape;973;p86"/>
          <p:cNvSpPr/>
          <p:nvPr/>
        </p:nvSpPr>
        <p:spPr>
          <a:xfrm>
            <a:off x="12701595" y="5085669"/>
            <a:ext cx="6597600" cy="2075100"/>
          </a:xfrm>
          <a:prstGeom prst="roundRect">
            <a:avLst>
              <a:gd fmla="val 16667" name="adj"/>
            </a:avLst>
          </a:prstGeom>
          <a:gradFill>
            <a:gsLst>
              <a:gs pos="0">
                <a:srgbClr val="DCECD5"/>
              </a:gs>
              <a:gs pos="100000">
                <a:srgbClr val="93BC81"/>
              </a:gs>
            </a:gsLst>
            <a:lin ang="5400012" scaled="0"/>
          </a:gra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NONCE</a:t>
            </a:r>
            <a:endParaRPr sz="1300"/>
          </a:p>
        </p:txBody>
      </p:sp>
      <p:sp>
        <p:nvSpPr>
          <p:cNvPr id="974" name="Google Shape;974;p86"/>
          <p:cNvSpPr/>
          <p:nvPr/>
        </p:nvSpPr>
        <p:spPr>
          <a:xfrm>
            <a:off x="8890234" y="7900064"/>
            <a:ext cx="6597600" cy="2075100"/>
          </a:xfrm>
          <a:prstGeom prst="roundRect">
            <a:avLst>
              <a:gd fmla="val 16667" name="adj"/>
            </a:avLst>
          </a:prstGeom>
          <a:gradFill>
            <a:gsLst>
              <a:gs pos="0">
                <a:srgbClr val="FFF6DB"/>
              </a:gs>
              <a:gs pos="100000">
                <a:srgbClr val="FAD25C"/>
              </a:gs>
            </a:gsLst>
            <a:lin ang="5400012" scaled="0"/>
          </a:gra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4000">
                <a:solidFill>
                  <a:schemeClr val="dk2"/>
                </a:solidFill>
                <a:latin typeface="Nunito Sans"/>
                <a:ea typeface="Nunito Sans"/>
                <a:cs typeface="Nunito Sans"/>
                <a:sym typeface="Nunito Sans"/>
              </a:rPr>
              <a:t>MERKLE ROOT</a:t>
            </a:r>
            <a:endParaRPr sz="1300"/>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78" name="Shape 978"/>
        <p:cNvGrpSpPr/>
        <p:nvPr/>
      </p:nvGrpSpPr>
      <p:grpSpPr>
        <a:xfrm>
          <a:off x="0" y="0"/>
          <a:ext cx="0" cy="0"/>
          <a:chOff x="0" y="0"/>
          <a:chExt cx="0" cy="0"/>
        </a:xfrm>
      </p:grpSpPr>
      <p:sp>
        <p:nvSpPr>
          <p:cNvPr id="979" name="Google Shape;979;p87"/>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NADIR AKHTAR</a:t>
            </a:r>
            <a:endParaRPr sz="2400">
              <a:solidFill>
                <a:srgbClr val="B7B7B7"/>
              </a:solidFill>
              <a:latin typeface="Proxima Nova"/>
              <a:ea typeface="Proxima Nova"/>
              <a:cs typeface="Proxima Nova"/>
              <a:sym typeface="Proxima Nova"/>
            </a:endParaRPr>
          </a:p>
        </p:txBody>
      </p:sp>
      <p:sp>
        <p:nvSpPr>
          <p:cNvPr id="980" name="Google Shape;980;p87"/>
          <p:cNvSpPr txBox="1"/>
          <p:nvPr/>
        </p:nvSpPr>
        <p:spPr>
          <a:xfrm>
            <a:off x="2924725" y="1079000"/>
            <a:ext cx="19464600" cy="1003200"/>
          </a:xfrm>
          <a:prstGeom prst="rect">
            <a:avLst/>
          </a:prstGeom>
          <a:noFill/>
          <a:ln>
            <a:noFill/>
          </a:ln>
        </p:spPr>
        <p:txBody>
          <a:bodyPr anchorCtr="0" anchor="ctr" bIns="45725" lIns="91450" spcFirstLastPara="1" rIns="91450" wrap="square" tIns="45725">
            <a:noAutofit/>
          </a:bodyPr>
          <a:lstStyle/>
          <a:p>
            <a:pPr indent="0" lvl="0" marL="0" rtl="0" algn="l">
              <a:lnSpc>
                <a:spcPct val="130740"/>
              </a:lnSpc>
              <a:spcBef>
                <a:spcPts val="0"/>
              </a:spcBef>
              <a:spcAft>
                <a:spcPts val="0"/>
              </a:spcAft>
              <a:buClr>
                <a:schemeClr val="dk2"/>
              </a:buClr>
              <a:buSzPts val="1100"/>
              <a:buFont typeface="Arial"/>
              <a:buNone/>
            </a:pPr>
            <a:r>
              <a:rPr b="1" lang="en-US" sz="7200">
                <a:solidFill>
                  <a:schemeClr val="lt1"/>
                </a:solidFill>
                <a:latin typeface="Montserrat"/>
                <a:ea typeface="Montserrat"/>
                <a:cs typeface="Montserrat"/>
                <a:sym typeface="Montserrat"/>
              </a:rPr>
              <a:t>A TAMPER-EVIDENT DATABASE</a:t>
            </a:r>
            <a:endParaRPr b="1" sz="7200">
              <a:solidFill>
                <a:schemeClr val="lt1"/>
              </a:solidFill>
              <a:latin typeface="Montserrat"/>
              <a:ea typeface="Montserrat"/>
              <a:cs typeface="Montserrat"/>
              <a:sym typeface="Montserrat"/>
            </a:endParaRPr>
          </a:p>
        </p:txBody>
      </p:sp>
      <p:sp>
        <p:nvSpPr>
          <p:cNvPr id="981" name="Google Shape;981;p87"/>
          <p:cNvSpPr txBox="1"/>
          <p:nvPr/>
        </p:nvSpPr>
        <p:spPr>
          <a:xfrm>
            <a:off x="2924725" y="1762950"/>
            <a:ext cx="10766700" cy="10032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D8D8D8"/>
              </a:buClr>
              <a:buFont typeface="Montserrat"/>
              <a:buNone/>
            </a:pPr>
            <a:r>
              <a:rPr b="1" lang="en-US" sz="4500">
                <a:solidFill>
                  <a:schemeClr val="accent2"/>
                </a:solidFill>
                <a:latin typeface="Proxima Nova"/>
                <a:ea typeface="Proxima Nova"/>
                <a:cs typeface="Proxima Nova"/>
                <a:sym typeface="Proxima Nova"/>
              </a:rPr>
              <a:t>PROTECTING THE CHAIN</a:t>
            </a:r>
            <a:endParaRPr b="1" sz="4500">
              <a:solidFill>
                <a:srgbClr val="BFBFBF"/>
              </a:solidFill>
              <a:latin typeface="Proxima Nova"/>
              <a:ea typeface="Proxima Nova"/>
              <a:cs typeface="Proxima Nova"/>
              <a:sym typeface="Proxima Nova"/>
            </a:endParaRPr>
          </a:p>
        </p:txBody>
      </p:sp>
      <p:sp>
        <p:nvSpPr>
          <p:cNvPr id="982" name="Google Shape;982;p87"/>
          <p:cNvSpPr txBox="1"/>
          <p:nvPr/>
        </p:nvSpPr>
        <p:spPr>
          <a:xfrm>
            <a:off x="8725775" y="12144875"/>
            <a:ext cx="6926100" cy="1400100"/>
          </a:xfrm>
          <a:prstGeom prst="rect">
            <a:avLst/>
          </a:prstGeom>
          <a:noFill/>
          <a:ln>
            <a:noFill/>
          </a:ln>
        </p:spPr>
        <p:txBody>
          <a:bodyPr anchorCtr="0" anchor="ctr" bIns="91450" lIns="91450" spcFirstLastPara="1" rIns="91450" wrap="square" tIns="91450">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REVIEW</a:t>
            </a:r>
            <a:endParaRPr b="1" sz="2700">
              <a:solidFill>
                <a:srgbClr val="BFBFBF"/>
              </a:solidFill>
              <a:latin typeface="Proxima Nova"/>
              <a:ea typeface="Proxima Nova"/>
              <a:cs typeface="Proxima Nova"/>
              <a:sym typeface="Proxima Nova"/>
            </a:endParaRPr>
          </a:p>
        </p:txBody>
      </p:sp>
      <p:sp>
        <p:nvSpPr>
          <p:cNvPr id="983" name="Google Shape;983;p87"/>
          <p:cNvSpPr/>
          <p:nvPr/>
        </p:nvSpPr>
        <p:spPr>
          <a:xfrm>
            <a:off x="8290775" y="4011700"/>
            <a:ext cx="7796400" cy="416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rgbClr val="FF0000"/>
                </a:solidFill>
                <a:highlight>
                  <a:srgbClr val="666666"/>
                </a:highlight>
                <a:latin typeface="Nunito Sans"/>
                <a:ea typeface="Nunito Sans"/>
                <a:cs typeface="Nunito Sans"/>
                <a:sym typeface="Nunito Sans"/>
              </a:rPr>
              <a:t>BLOCK HEADER’</a:t>
            </a:r>
            <a:endParaRPr sz="2400">
              <a:solidFill>
                <a:srgbClr val="FF0000"/>
              </a:solidFill>
              <a:highlight>
                <a:srgbClr val="666666"/>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Clr>
                <a:schemeClr val="dk2"/>
              </a:buClr>
              <a:buSzPts val="1100"/>
              <a:buFont typeface="Arial"/>
              <a:buNone/>
            </a:pPr>
            <a:r>
              <a:t/>
            </a:r>
            <a:endParaRPr sz="2400">
              <a:solidFill>
                <a:schemeClr val="dk2"/>
              </a:solidFill>
              <a:highlight>
                <a:srgbClr val="EA9999"/>
              </a:highlight>
              <a:latin typeface="Nunito Sans"/>
              <a:ea typeface="Nunito Sans"/>
              <a:cs typeface="Nunito Sans"/>
              <a:sym typeface="Nunito Sans"/>
            </a:endParaRPr>
          </a:p>
        </p:txBody>
      </p:sp>
      <p:sp>
        <p:nvSpPr>
          <p:cNvPr id="984" name="Google Shape;984;p87"/>
          <p:cNvSpPr/>
          <p:nvPr/>
        </p:nvSpPr>
        <p:spPr>
          <a:xfrm>
            <a:off x="12446777" y="5236186"/>
            <a:ext cx="3320700" cy="1044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chemeClr val="dk2"/>
                </a:solidFill>
                <a:latin typeface="Nunito Sans"/>
                <a:ea typeface="Nunito Sans"/>
                <a:cs typeface="Nunito Sans"/>
                <a:sym typeface="Nunito Sans"/>
              </a:rPr>
              <a:t>NONCE</a:t>
            </a:r>
            <a:endParaRPr sz="2400"/>
          </a:p>
        </p:txBody>
      </p:sp>
      <p:sp>
        <p:nvSpPr>
          <p:cNvPr id="985" name="Google Shape;985;p87"/>
          <p:cNvSpPr/>
          <p:nvPr/>
        </p:nvSpPr>
        <p:spPr>
          <a:xfrm>
            <a:off x="-100" y="4011775"/>
            <a:ext cx="7796400" cy="4168800"/>
          </a:xfrm>
          <a:prstGeom prst="rect">
            <a:avLst/>
          </a:prstGeom>
          <a:solidFill>
            <a:srgbClr val="FFFFFF"/>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highlight>
                  <a:srgbClr val="EA9999"/>
                </a:highlight>
                <a:latin typeface="Nunito Sans"/>
                <a:ea typeface="Nunito Sans"/>
                <a:cs typeface="Nunito Sans"/>
                <a:sym typeface="Nunito Sans"/>
              </a:rPr>
              <a:t>BLOCK HEADER</a:t>
            </a:r>
            <a:endParaRPr sz="2400">
              <a:highlight>
                <a:srgbClr val="EA9999"/>
              </a:highlight>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a:p>
            <a:pPr indent="0" lvl="0" marL="0" rtl="0" algn="l">
              <a:spcBef>
                <a:spcPts val="0"/>
              </a:spcBef>
              <a:spcAft>
                <a:spcPts val="0"/>
              </a:spcAft>
              <a:buNone/>
            </a:pPr>
            <a:r>
              <a:t/>
            </a:r>
            <a:endParaRPr sz="2400">
              <a:latin typeface="Nunito Sans"/>
              <a:ea typeface="Nunito Sans"/>
              <a:cs typeface="Nunito Sans"/>
              <a:sym typeface="Nunito Sans"/>
            </a:endParaRPr>
          </a:p>
        </p:txBody>
      </p:sp>
      <p:sp>
        <p:nvSpPr>
          <p:cNvPr id="986" name="Google Shape;986;p87"/>
          <p:cNvSpPr/>
          <p:nvPr/>
        </p:nvSpPr>
        <p:spPr>
          <a:xfrm>
            <a:off x="419460" y="5236186"/>
            <a:ext cx="3320700" cy="1044900"/>
          </a:xfrm>
          <a:prstGeom prst="roundRect">
            <a:avLst>
              <a:gd fmla="val 16667" name="adj"/>
            </a:avLst>
          </a:prstGeom>
          <a:gradFill>
            <a:gsLst>
              <a:gs pos="0">
                <a:srgbClr val="DBD4EB"/>
              </a:gs>
              <a:gs pos="100000">
                <a:srgbClr val="9180BB"/>
              </a:gs>
            </a:gsLst>
            <a:lin ang="5400012" scaled="0"/>
          </a:gra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latin typeface="Nunito Sans"/>
                <a:ea typeface="Nunito Sans"/>
                <a:cs typeface="Nunito Sans"/>
                <a:sym typeface="Nunito Sans"/>
              </a:rPr>
              <a:t>PREV BLOCK HASH</a:t>
            </a:r>
            <a:endParaRPr sz="2400">
              <a:latin typeface="Nunito Sans"/>
              <a:ea typeface="Nunito Sans"/>
              <a:cs typeface="Nunito Sans"/>
              <a:sym typeface="Nunito Sans"/>
            </a:endParaRPr>
          </a:p>
        </p:txBody>
      </p:sp>
      <p:sp>
        <p:nvSpPr>
          <p:cNvPr id="987" name="Google Shape;987;p87"/>
          <p:cNvSpPr/>
          <p:nvPr/>
        </p:nvSpPr>
        <p:spPr>
          <a:xfrm>
            <a:off x="4155902" y="5236186"/>
            <a:ext cx="3320700" cy="1044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chemeClr val="dk2"/>
                </a:solidFill>
                <a:latin typeface="Nunito Sans"/>
                <a:ea typeface="Nunito Sans"/>
                <a:cs typeface="Nunito Sans"/>
                <a:sym typeface="Nunito Sans"/>
              </a:rPr>
              <a:t>NONCE</a:t>
            </a:r>
            <a:endParaRPr sz="2400"/>
          </a:p>
        </p:txBody>
      </p:sp>
      <p:sp>
        <p:nvSpPr>
          <p:cNvPr id="988" name="Google Shape;988;p87"/>
          <p:cNvSpPr/>
          <p:nvPr/>
        </p:nvSpPr>
        <p:spPr>
          <a:xfrm>
            <a:off x="2237693" y="6652636"/>
            <a:ext cx="3320700" cy="1044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chemeClr val="dk2"/>
                </a:solidFill>
                <a:latin typeface="Nunito Sans"/>
                <a:ea typeface="Nunito Sans"/>
                <a:cs typeface="Nunito Sans"/>
                <a:sym typeface="Nunito Sans"/>
              </a:rPr>
              <a:t>MERKLE ROOT</a:t>
            </a:r>
            <a:endParaRPr sz="2400"/>
          </a:p>
        </p:txBody>
      </p:sp>
      <p:sp>
        <p:nvSpPr>
          <p:cNvPr id="989" name="Google Shape;989;p87"/>
          <p:cNvSpPr/>
          <p:nvPr/>
        </p:nvSpPr>
        <p:spPr>
          <a:xfrm>
            <a:off x="16581650" y="4011700"/>
            <a:ext cx="7796400" cy="4168800"/>
          </a:xfrm>
          <a:prstGeom prst="rect">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rgbClr val="980000"/>
                </a:solidFill>
                <a:highlight>
                  <a:srgbClr val="000000"/>
                </a:highlight>
                <a:latin typeface="Nunito Sans"/>
                <a:ea typeface="Nunito Sans"/>
                <a:cs typeface="Nunito Sans"/>
                <a:sym typeface="Nunito Sans"/>
              </a:rPr>
              <a:t>BLOCK HEADER’</a:t>
            </a:r>
            <a:endParaRPr sz="2400">
              <a:solidFill>
                <a:srgbClr val="980000"/>
              </a:solidFill>
              <a:highlight>
                <a:srgbClr val="000000"/>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None/>
            </a:pPr>
            <a:r>
              <a:t/>
            </a:r>
            <a:endParaRPr sz="2400">
              <a:solidFill>
                <a:schemeClr val="dk2"/>
              </a:solidFill>
              <a:highlight>
                <a:srgbClr val="EA9999"/>
              </a:highlight>
              <a:latin typeface="Nunito Sans"/>
              <a:ea typeface="Nunito Sans"/>
              <a:cs typeface="Nunito Sans"/>
              <a:sym typeface="Nunito Sans"/>
            </a:endParaRPr>
          </a:p>
          <a:p>
            <a:pPr indent="0" lvl="0" marL="0" rtl="0" algn="ctr">
              <a:spcBef>
                <a:spcPts val="0"/>
              </a:spcBef>
              <a:spcAft>
                <a:spcPts val="0"/>
              </a:spcAft>
              <a:buClr>
                <a:schemeClr val="dk2"/>
              </a:buClr>
              <a:buSzPts val="1100"/>
              <a:buFont typeface="Arial"/>
              <a:buNone/>
            </a:pPr>
            <a:r>
              <a:t/>
            </a:r>
            <a:endParaRPr sz="2400">
              <a:solidFill>
                <a:schemeClr val="dk2"/>
              </a:solidFill>
              <a:highlight>
                <a:srgbClr val="EA9999"/>
              </a:highlight>
              <a:latin typeface="Nunito Sans"/>
              <a:ea typeface="Nunito Sans"/>
              <a:cs typeface="Nunito Sans"/>
              <a:sym typeface="Nunito Sans"/>
            </a:endParaRPr>
          </a:p>
        </p:txBody>
      </p:sp>
      <p:sp>
        <p:nvSpPr>
          <p:cNvPr id="990" name="Google Shape;990;p87"/>
          <p:cNvSpPr/>
          <p:nvPr/>
        </p:nvSpPr>
        <p:spPr>
          <a:xfrm>
            <a:off x="17001210" y="5236186"/>
            <a:ext cx="3320700" cy="1044900"/>
          </a:xfrm>
          <a:prstGeom prst="roundRect">
            <a:avLst>
              <a:gd fmla="val 16667" name="adj"/>
            </a:avLst>
          </a:prstGeom>
          <a:gradFill>
            <a:gsLst>
              <a:gs pos="0">
                <a:srgbClr val="8C8C8C"/>
              </a:gs>
              <a:gs pos="100000">
                <a:srgbClr val="404040"/>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rgbClr val="FF0000"/>
                </a:solidFill>
                <a:latin typeface="Nunito Sans"/>
                <a:ea typeface="Nunito Sans"/>
                <a:cs typeface="Nunito Sans"/>
                <a:sym typeface="Nunito Sans"/>
              </a:rPr>
              <a:t>PREV BLOCK HASH’</a:t>
            </a:r>
            <a:endParaRPr sz="2400">
              <a:solidFill>
                <a:srgbClr val="FF0000"/>
              </a:solidFill>
              <a:latin typeface="Nunito Sans"/>
              <a:ea typeface="Nunito Sans"/>
              <a:cs typeface="Nunito Sans"/>
              <a:sym typeface="Nunito Sans"/>
            </a:endParaRPr>
          </a:p>
        </p:txBody>
      </p:sp>
      <p:sp>
        <p:nvSpPr>
          <p:cNvPr id="991" name="Google Shape;991;p87"/>
          <p:cNvSpPr/>
          <p:nvPr/>
        </p:nvSpPr>
        <p:spPr>
          <a:xfrm>
            <a:off x="20737652" y="5236186"/>
            <a:ext cx="3320700" cy="1044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chemeClr val="dk2"/>
                </a:solidFill>
                <a:latin typeface="Nunito Sans"/>
                <a:ea typeface="Nunito Sans"/>
                <a:cs typeface="Nunito Sans"/>
                <a:sym typeface="Nunito Sans"/>
              </a:rPr>
              <a:t>NONCE</a:t>
            </a:r>
            <a:endParaRPr sz="2400"/>
          </a:p>
        </p:txBody>
      </p:sp>
      <p:sp>
        <p:nvSpPr>
          <p:cNvPr id="992" name="Google Shape;992;p87"/>
          <p:cNvSpPr/>
          <p:nvPr/>
        </p:nvSpPr>
        <p:spPr>
          <a:xfrm>
            <a:off x="18819443" y="6652636"/>
            <a:ext cx="3320700" cy="1044900"/>
          </a:xfrm>
          <a:prstGeom prst="roundRect">
            <a:avLst>
              <a:gd fmla="val 16667" name="adj"/>
            </a:avLst>
          </a:prstGeom>
          <a:solidFill>
            <a:schemeClr val="lt2"/>
          </a:soli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chemeClr val="dk2"/>
                </a:solidFill>
                <a:latin typeface="Nunito Sans"/>
                <a:ea typeface="Nunito Sans"/>
                <a:cs typeface="Nunito Sans"/>
                <a:sym typeface="Nunito Sans"/>
              </a:rPr>
              <a:t>MERKLE ROOT</a:t>
            </a:r>
            <a:endParaRPr sz="2400"/>
          </a:p>
        </p:txBody>
      </p:sp>
      <p:sp>
        <p:nvSpPr>
          <p:cNvPr id="993" name="Google Shape;993;p87"/>
          <p:cNvSpPr/>
          <p:nvPr/>
        </p:nvSpPr>
        <p:spPr>
          <a:xfrm>
            <a:off x="8710335" y="5236186"/>
            <a:ext cx="3320700" cy="1044900"/>
          </a:xfrm>
          <a:prstGeom prst="roundRect">
            <a:avLst>
              <a:gd fmla="val 16667" name="adj"/>
            </a:avLst>
          </a:prstGeom>
          <a:gradFill>
            <a:gsLst>
              <a:gs pos="0">
                <a:srgbClr val="F5D0D0"/>
              </a:gs>
              <a:gs pos="100000">
                <a:srgbClr val="D96868"/>
              </a:gs>
            </a:gsLst>
            <a:lin ang="5400012" scaled="0"/>
          </a:gra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latin typeface="Nunito Sans"/>
                <a:ea typeface="Nunito Sans"/>
                <a:cs typeface="Nunito Sans"/>
                <a:sym typeface="Nunito Sans"/>
              </a:rPr>
              <a:t>PREV BLOCK HASH</a:t>
            </a:r>
            <a:endParaRPr sz="2400">
              <a:latin typeface="Nunito Sans"/>
              <a:ea typeface="Nunito Sans"/>
              <a:cs typeface="Nunito Sans"/>
              <a:sym typeface="Nunito Sans"/>
            </a:endParaRPr>
          </a:p>
        </p:txBody>
      </p:sp>
      <p:sp>
        <p:nvSpPr>
          <p:cNvPr id="994" name="Google Shape;994;p87"/>
          <p:cNvSpPr/>
          <p:nvPr/>
        </p:nvSpPr>
        <p:spPr>
          <a:xfrm>
            <a:off x="10528568" y="6652636"/>
            <a:ext cx="3320700" cy="1044900"/>
          </a:xfrm>
          <a:prstGeom prst="roundRect">
            <a:avLst>
              <a:gd fmla="val 16667" name="adj"/>
            </a:avLst>
          </a:prstGeom>
          <a:gradFill>
            <a:gsLst>
              <a:gs pos="0">
                <a:srgbClr val="DB0000"/>
              </a:gs>
              <a:gs pos="100000">
                <a:srgbClr val="540303"/>
              </a:gs>
            </a:gsLst>
            <a:path path="circle">
              <a:fillToRect b="50%" l="50%" r="50%" t="50%"/>
            </a:path>
            <a:tileRect/>
          </a:gradFill>
          <a:ln cap="flat" cmpd="sng" w="9525">
            <a:solidFill>
              <a:schemeClr val="dk2"/>
            </a:solidFill>
            <a:prstDash val="solid"/>
            <a:round/>
            <a:headEnd len="sm" w="sm" type="none"/>
            <a:tailEnd len="sm" w="sm" type="none"/>
          </a:ln>
        </p:spPr>
        <p:txBody>
          <a:bodyPr anchorCtr="0" anchor="ctr" bIns="91450" lIns="91450" spcFirstLastPara="1" rIns="91450" wrap="square" tIns="91450">
            <a:noAutofit/>
          </a:bodyPr>
          <a:lstStyle/>
          <a:p>
            <a:pPr indent="0" lvl="0" marL="0" rtl="0" algn="ctr">
              <a:spcBef>
                <a:spcPts val="0"/>
              </a:spcBef>
              <a:spcAft>
                <a:spcPts val="0"/>
              </a:spcAft>
              <a:buNone/>
            </a:pPr>
            <a:r>
              <a:rPr lang="en-US" sz="2400">
                <a:solidFill>
                  <a:srgbClr val="FFFFFF"/>
                </a:solidFill>
                <a:latin typeface="Nunito Sans"/>
                <a:ea typeface="Nunito Sans"/>
                <a:cs typeface="Nunito Sans"/>
                <a:sym typeface="Nunito Sans"/>
              </a:rPr>
              <a:t>MERKLE ROOT’ (TAMPERED)</a:t>
            </a:r>
            <a:endParaRPr sz="2400">
              <a:solidFill>
                <a:srgbClr val="FFFFFF"/>
              </a:solidFill>
            </a:endParaRPr>
          </a:p>
        </p:txBody>
      </p:sp>
      <p:cxnSp>
        <p:nvCxnSpPr>
          <p:cNvPr id="995" name="Google Shape;995;p87"/>
          <p:cNvCxnSpPr/>
          <p:nvPr/>
        </p:nvCxnSpPr>
        <p:spPr>
          <a:xfrm>
            <a:off x="8991275" y="10045412"/>
            <a:ext cx="6395100" cy="33600"/>
          </a:xfrm>
          <a:prstGeom prst="straightConnector1">
            <a:avLst/>
          </a:prstGeom>
          <a:noFill/>
          <a:ln cap="flat" cmpd="sng" w="38100">
            <a:solidFill>
              <a:srgbClr val="FFFFFF"/>
            </a:solidFill>
            <a:prstDash val="dashDot"/>
            <a:round/>
            <a:headEnd len="med" w="med" type="diamond"/>
            <a:tailEnd len="med" w="med" type="triangle"/>
          </a:ln>
        </p:spPr>
      </p:cxnSp>
      <p:sp>
        <p:nvSpPr>
          <p:cNvPr id="996" name="Google Shape;996;p87"/>
          <p:cNvSpPr txBox="1"/>
          <p:nvPr/>
        </p:nvSpPr>
        <p:spPr>
          <a:xfrm>
            <a:off x="9599350" y="9111924"/>
            <a:ext cx="5178600" cy="8928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rPr lang="en-US" sz="3700">
                <a:solidFill>
                  <a:srgbClr val="FFFFFF"/>
                </a:solidFill>
                <a:latin typeface="Roboto Mono"/>
                <a:ea typeface="Roboto Mono"/>
                <a:cs typeface="Roboto Mono"/>
                <a:sym typeface="Roboto Mono"/>
              </a:rPr>
              <a:t>SHA256(SHA256(x))</a:t>
            </a:r>
            <a:endParaRPr sz="3700">
              <a:solidFill>
                <a:srgbClr val="FFFFFF"/>
              </a:solidFill>
              <a:latin typeface="Roboto Mono"/>
              <a:ea typeface="Roboto Mono"/>
              <a:cs typeface="Roboto Mono"/>
              <a:sym typeface="Roboto Mono"/>
            </a:endParaRPr>
          </a:p>
        </p:txBody>
      </p:sp>
      <p:sp>
        <p:nvSpPr>
          <p:cNvPr id="997" name="Google Shape;997;p87"/>
          <p:cNvSpPr txBox="1"/>
          <p:nvPr/>
        </p:nvSpPr>
        <p:spPr>
          <a:xfrm>
            <a:off x="2456525" y="10936150"/>
            <a:ext cx="19464600" cy="10032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rPr lang="en-US" sz="4500">
                <a:solidFill>
                  <a:srgbClr val="E06666"/>
                </a:solidFill>
                <a:latin typeface="Roboto Mono"/>
                <a:ea typeface="Roboto Mono"/>
                <a:cs typeface="Roboto Mono"/>
                <a:sym typeface="Roboto Mono"/>
              </a:rPr>
              <a:t>prevBlockHash</a:t>
            </a:r>
            <a:r>
              <a:rPr lang="en-US" sz="4500">
                <a:solidFill>
                  <a:srgbClr val="FFFFFF"/>
                </a:solidFill>
                <a:latin typeface="Roboto Mono"/>
                <a:ea typeface="Roboto Mono"/>
                <a:cs typeface="Roboto Mono"/>
                <a:sym typeface="Roboto Mono"/>
              </a:rPr>
              <a:t> = H(</a:t>
            </a:r>
            <a:r>
              <a:rPr lang="en-US" sz="4500">
                <a:solidFill>
                  <a:srgbClr val="B4A7D6"/>
                </a:solidFill>
                <a:latin typeface="Roboto Mono"/>
                <a:ea typeface="Roboto Mono"/>
                <a:cs typeface="Roboto Mono"/>
                <a:sym typeface="Roboto Mono"/>
              </a:rPr>
              <a:t>prevBlockHash</a:t>
            </a:r>
            <a:r>
              <a:rPr lang="en-US" sz="4500">
                <a:solidFill>
                  <a:srgbClr val="FFFFFF"/>
                </a:solidFill>
                <a:latin typeface="Roboto Mono"/>
                <a:ea typeface="Roboto Mono"/>
                <a:cs typeface="Roboto Mono"/>
                <a:sym typeface="Roboto Mono"/>
              </a:rPr>
              <a:t> || merkleRoot || nonce)</a:t>
            </a:r>
            <a:endParaRPr sz="4500">
              <a:solidFill>
                <a:srgbClr val="FFFFFF"/>
              </a:solidFill>
              <a:latin typeface="Roboto Mono"/>
              <a:ea typeface="Roboto Mono"/>
              <a:cs typeface="Roboto Mono"/>
              <a:sym typeface="Roboto Mono"/>
            </a:endParaRPr>
          </a:p>
        </p:txBody>
      </p:sp>
      <p:cxnSp>
        <p:nvCxnSpPr>
          <p:cNvPr id="998" name="Google Shape;998;p87"/>
          <p:cNvCxnSpPr/>
          <p:nvPr/>
        </p:nvCxnSpPr>
        <p:spPr>
          <a:xfrm>
            <a:off x="5121670" y="4697786"/>
            <a:ext cx="3588600" cy="1060800"/>
          </a:xfrm>
          <a:prstGeom prst="curvedConnector3">
            <a:avLst>
              <a:gd fmla="val 50000" name="adj1"/>
            </a:avLst>
          </a:prstGeom>
          <a:noFill/>
          <a:ln cap="flat" cmpd="sng" w="38100">
            <a:solidFill>
              <a:srgbClr val="EA9999"/>
            </a:solidFill>
            <a:prstDash val="dashDot"/>
            <a:round/>
            <a:headEnd len="med" w="med" type="triangle"/>
            <a:tailEnd len="med" w="med" type="diamond"/>
          </a:ln>
        </p:spPr>
      </p:cxnSp>
      <p:cxnSp>
        <p:nvCxnSpPr>
          <p:cNvPr id="999" name="Google Shape;999;p87"/>
          <p:cNvCxnSpPr/>
          <p:nvPr/>
        </p:nvCxnSpPr>
        <p:spPr>
          <a:xfrm>
            <a:off x="13499722" y="4674586"/>
            <a:ext cx="3501600" cy="1083900"/>
          </a:xfrm>
          <a:prstGeom prst="curvedConnector3">
            <a:avLst>
              <a:gd fmla="val 50000" name="adj1"/>
            </a:avLst>
          </a:prstGeom>
          <a:noFill/>
          <a:ln cap="flat" cmpd="sng" w="38100">
            <a:solidFill>
              <a:srgbClr val="000000"/>
            </a:solidFill>
            <a:prstDash val="dashDot"/>
            <a:round/>
            <a:headEnd len="med" w="med" type="triangle"/>
            <a:tailEnd len="med" w="med" type="diamond"/>
          </a:ln>
        </p:spPr>
      </p:cxnSp>
      <p:cxnSp>
        <p:nvCxnSpPr>
          <p:cNvPr id="1000" name="Google Shape;1000;p87"/>
          <p:cNvCxnSpPr/>
          <p:nvPr/>
        </p:nvCxnSpPr>
        <p:spPr>
          <a:xfrm>
            <a:off x="21689684" y="4627067"/>
            <a:ext cx="3965400" cy="1132800"/>
          </a:xfrm>
          <a:prstGeom prst="curvedConnector3">
            <a:avLst>
              <a:gd fmla="val 50000" name="adj1"/>
            </a:avLst>
          </a:prstGeom>
          <a:noFill/>
          <a:ln cap="flat" cmpd="sng" w="38100">
            <a:solidFill>
              <a:srgbClr val="000000"/>
            </a:solidFill>
            <a:prstDash val="dashDot"/>
            <a:round/>
            <a:headEnd len="med" w="med" type="triangle"/>
            <a:tailEnd len="med" w="med" type="diamond"/>
          </a:ln>
        </p:spPr>
      </p:cxnSp>
      <p:cxnSp>
        <p:nvCxnSpPr>
          <p:cNvPr id="1001" name="Google Shape;1001;p87"/>
          <p:cNvCxnSpPr/>
          <p:nvPr/>
        </p:nvCxnSpPr>
        <p:spPr>
          <a:xfrm>
            <a:off x="-1675994" y="4603386"/>
            <a:ext cx="2095500" cy="1155300"/>
          </a:xfrm>
          <a:prstGeom prst="curvedConnector3">
            <a:avLst>
              <a:gd fmla="val 50000" name="adj1"/>
            </a:avLst>
          </a:prstGeom>
          <a:noFill/>
          <a:ln cap="flat" cmpd="sng" w="38100">
            <a:solidFill>
              <a:srgbClr val="8E7CC3"/>
            </a:solidFill>
            <a:prstDash val="dashDot"/>
            <a:round/>
            <a:headEnd len="med" w="med" type="triangle"/>
            <a:tailEnd len="med" w="med" type="diamond"/>
          </a:ln>
        </p:spPr>
      </p:cxn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05" name="Shape 1005"/>
        <p:cNvGrpSpPr/>
        <p:nvPr/>
      </p:nvGrpSpPr>
      <p:grpSpPr>
        <a:xfrm>
          <a:off x="0" y="0"/>
          <a:ext cx="0" cy="0"/>
          <a:chOff x="0" y="0"/>
          <a:chExt cx="0" cy="0"/>
        </a:xfrm>
      </p:grpSpPr>
      <p:pic>
        <p:nvPicPr>
          <p:cNvPr id="1006" name="Google Shape;1006;p88"/>
          <p:cNvPicPr preferRelativeResize="0"/>
          <p:nvPr/>
        </p:nvPicPr>
        <p:blipFill>
          <a:blip r:embed="rId3">
            <a:alphaModFix/>
          </a:blip>
          <a:stretch>
            <a:fillRect/>
          </a:stretch>
        </p:blipFill>
        <p:spPr>
          <a:xfrm>
            <a:off x="4465475" y="7718650"/>
            <a:ext cx="13058375" cy="4809575"/>
          </a:xfrm>
          <a:prstGeom prst="rect">
            <a:avLst/>
          </a:prstGeom>
          <a:noFill/>
          <a:ln>
            <a:noFill/>
          </a:ln>
        </p:spPr>
      </p:pic>
      <p:sp>
        <p:nvSpPr>
          <p:cNvPr id="1007" name="Google Shape;1007;p88"/>
          <p:cNvSpPr txBox="1"/>
          <p:nvPr/>
        </p:nvSpPr>
        <p:spPr>
          <a:xfrm>
            <a:off x="2924725" y="1762950"/>
            <a:ext cx="10766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rPr b="1" lang="en-US" sz="4500">
                <a:solidFill>
                  <a:srgbClr val="696969"/>
                </a:solidFill>
                <a:latin typeface="Proxima Nova"/>
                <a:ea typeface="Proxima Nova"/>
                <a:cs typeface="Proxima Nova"/>
                <a:sym typeface="Proxima Nova"/>
              </a:rPr>
              <a:t>FIND A VALID NONCE</a:t>
            </a:r>
            <a:endParaRPr b="1" sz="4500">
              <a:solidFill>
                <a:srgbClr val="696969"/>
              </a:solidFill>
              <a:latin typeface="Proxima Nova"/>
              <a:ea typeface="Proxima Nova"/>
              <a:cs typeface="Proxima Nova"/>
              <a:sym typeface="Proxima Nova"/>
            </a:endParaRPr>
          </a:p>
        </p:txBody>
      </p:sp>
      <p:sp>
        <p:nvSpPr>
          <p:cNvPr id="1008" name="Google Shape;1008;p88"/>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chemeClr val="dk2"/>
              </a:buClr>
              <a:buFont typeface="Montserrat"/>
              <a:buNone/>
            </a:pPr>
            <a:r>
              <a:rPr b="1" lang="en-US" sz="7200">
                <a:latin typeface="Montserrat"/>
                <a:ea typeface="Montserrat"/>
                <a:cs typeface="Montserrat"/>
                <a:sym typeface="Montserrat"/>
              </a:rPr>
              <a:t>RECIPE FOR MINING</a:t>
            </a:r>
            <a:endParaRPr b="1" sz="7200">
              <a:latin typeface="Montserrat"/>
              <a:ea typeface="Montserrat"/>
              <a:cs typeface="Montserrat"/>
              <a:sym typeface="Montserrat"/>
            </a:endParaRPr>
          </a:p>
        </p:txBody>
      </p:sp>
      <p:sp>
        <p:nvSpPr>
          <p:cNvPr id="1009" name="Google Shape;1009;p88"/>
          <p:cNvSpPr txBox="1"/>
          <p:nvPr/>
        </p:nvSpPr>
        <p:spPr>
          <a:xfrm>
            <a:off x="2058800" y="3011300"/>
            <a:ext cx="9628800" cy="4157100"/>
          </a:xfrm>
          <a:prstGeom prst="rect">
            <a:avLst/>
          </a:prstGeom>
          <a:noFill/>
          <a:ln>
            <a:noFill/>
          </a:ln>
        </p:spPr>
        <p:txBody>
          <a:bodyPr anchorCtr="0" anchor="t" bIns="91425" lIns="91425" spcFirstLastPara="1" rIns="91425" wrap="square" tIns="91425">
            <a:noAutofit/>
          </a:bodyPr>
          <a:lstStyle/>
          <a:p>
            <a:pPr indent="-558800" lvl="0" marL="457200" marR="0" rtl="0" algn="l">
              <a:lnSpc>
                <a:spcPct val="100000"/>
              </a:lnSpc>
              <a:spcBef>
                <a:spcPts val="0"/>
              </a:spcBef>
              <a:spcAft>
                <a:spcPts val="0"/>
              </a:spcAft>
              <a:buClr>
                <a:srgbClr val="000000"/>
              </a:buClr>
              <a:buSzPts val="5200"/>
              <a:buFont typeface="Proxima Nova"/>
              <a:buChar char="●"/>
            </a:pPr>
            <a:r>
              <a:rPr lang="en-US" sz="5200">
                <a:latin typeface="Proxima Nova"/>
                <a:ea typeface="Proxima Nova"/>
                <a:cs typeface="Proxima Nova"/>
                <a:sym typeface="Proxima Nova"/>
              </a:rPr>
              <a:t>Find the proof-of-work</a:t>
            </a:r>
            <a:endParaRPr sz="5200">
              <a:latin typeface="Proxima Nova"/>
              <a:ea typeface="Proxima Nova"/>
              <a:cs typeface="Proxima Nova"/>
              <a:sym typeface="Proxima Nova"/>
            </a:endParaRPr>
          </a:p>
          <a:p>
            <a:pPr indent="-558800" lvl="0" marL="457200" marR="0" rtl="0" algn="l">
              <a:lnSpc>
                <a:spcPct val="100000"/>
              </a:lnSpc>
              <a:spcBef>
                <a:spcPts val="0"/>
              </a:spcBef>
              <a:spcAft>
                <a:spcPts val="0"/>
              </a:spcAft>
              <a:buSzPts val="5200"/>
              <a:buFont typeface="Proxima Nova"/>
              <a:buChar char="●"/>
            </a:pPr>
            <a:r>
              <a:rPr lang="en-US" sz="5200">
                <a:latin typeface="Proxima Nova"/>
                <a:ea typeface="Proxima Nova"/>
                <a:cs typeface="Proxima Nova"/>
                <a:sym typeface="Proxima Nova"/>
              </a:rPr>
              <a:t>Expend computational power</a:t>
            </a:r>
            <a:endParaRPr sz="5200">
              <a:latin typeface="Proxima Nova"/>
              <a:ea typeface="Proxima Nova"/>
              <a:cs typeface="Proxima Nova"/>
              <a:sym typeface="Proxima Nova"/>
            </a:endParaRPr>
          </a:p>
          <a:p>
            <a:pPr indent="-558800" lvl="0" marL="457200" marR="0" rtl="0" algn="l">
              <a:lnSpc>
                <a:spcPct val="100000"/>
              </a:lnSpc>
              <a:spcBef>
                <a:spcPts val="0"/>
              </a:spcBef>
              <a:spcAft>
                <a:spcPts val="0"/>
              </a:spcAft>
              <a:buSzPts val="5200"/>
              <a:buFont typeface="Proxima Nova"/>
              <a:buChar char="●"/>
            </a:pPr>
            <a:r>
              <a:rPr lang="en-US" sz="5200">
                <a:latin typeface="Proxima Nova"/>
                <a:ea typeface="Proxima Nova"/>
                <a:cs typeface="Proxima Nova"/>
                <a:sym typeface="Proxima Nova"/>
              </a:rPr>
              <a:t>Incrementing header nonce first, then coinbase nonce as necessary to change puzzle</a:t>
            </a:r>
            <a:endParaRPr sz="5200">
              <a:latin typeface="Proxima Nova"/>
              <a:ea typeface="Proxima Nova"/>
              <a:cs typeface="Proxima Nova"/>
              <a:sym typeface="Proxima Nova"/>
            </a:endParaRPr>
          </a:p>
        </p:txBody>
      </p:sp>
      <p:sp>
        <p:nvSpPr>
          <p:cNvPr id="1010" name="Google Shape;1010;p88"/>
          <p:cNvSpPr/>
          <p:nvPr/>
        </p:nvSpPr>
        <p:spPr>
          <a:xfrm>
            <a:off x="13051950" y="3245750"/>
            <a:ext cx="10334700" cy="4592400"/>
          </a:xfrm>
          <a:prstGeom prst="rect">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rPr lang="en-US" sz="4000">
                <a:latin typeface="Nunito Sans"/>
                <a:ea typeface="Nunito Sans"/>
                <a:cs typeface="Nunito Sans"/>
                <a:sym typeface="Nunito Sans"/>
              </a:rPr>
              <a:t>BLOCK HEADER</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ctr">
              <a:spcBef>
                <a:spcPts val="0"/>
              </a:spcBef>
              <a:spcAft>
                <a:spcPts val="0"/>
              </a:spcAft>
              <a:buNone/>
            </a:pPr>
            <a:r>
              <a:t/>
            </a:r>
            <a:endParaRPr sz="4000">
              <a:latin typeface="Nunito Sans"/>
              <a:ea typeface="Nunito Sans"/>
              <a:cs typeface="Nunito Sans"/>
              <a:sym typeface="Nunito Sans"/>
            </a:endParaRPr>
          </a:p>
          <a:p>
            <a:pPr indent="0" lvl="0" marL="0" rtl="0" algn="l">
              <a:spcBef>
                <a:spcPts val="0"/>
              </a:spcBef>
              <a:spcAft>
                <a:spcPts val="0"/>
              </a:spcAft>
              <a:buNone/>
            </a:pPr>
            <a:r>
              <a:t/>
            </a:r>
            <a:endParaRPr sz="4000">
              <a:latin typeface="Nunito Sans"/>
              <a:ea typeface="Nunito Sans"/>
              <a:cs typeface="Nunito Sans"/>
              <a:sym typeface="Nunito Sans"/>
            </a:endParaRPr>
          </a:p>
          <a:p>
            <a:pPr indent="0" lvl="0" marL="0" rtl="0" algn="l">
              <a:spcBef>
                <a:spcPts val="0"/>
              </a:spcBef>
              <a:spcAft>
                <a:spcPts val="0"/>
              </a:spcAft>
              <a:buNone/>
            </a:pPr>
            <a:r>
              <a:t/>
            </a:r>
            <a:endParaRPr sz="4000">
              <a:latin typeface="Nunito Sans"/>
              <a:ea typeface="Nunito Sans"/>
              <a:cs typeface="Nunito Sans"/>
              <a:sym typeface="Nunito Sans"/>
            </a:endParaRPr>
          </a:p>
        </p:txBody>
      </p:sp>
      <p:sp>
        <p:nvSpPr>
          <p:cNvPr id="1011" name="Google Shape;1011;p88"/>
          <p:cNvSpPr/>
          <p:nvPr/>
        </p:nvSpPr>
        <p:spPr>
          <a:xfrm>
            <a:off x="13261515" y="4271722"/>
            <a:ext cx="3220800" cy="1092900"/>
          </a:xfrm>
          <a:prstGeom prst="roundRect">
            <a:avLst>
              <a:gd fmla="val 16667"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latin typeface="Nunito Sans"/>
                <a:ea typeface="Nunito Sans"/>
                <a:cs typeface="Nunito Sans"/>
                <a:sym typeface="Nunito Sans"/>
              </a:rPr>
              <a:t>PREV BLOCK HASH</a:t>
            </a:r>
            <a:endParaRPr sz="3000">
              <a:latin typeface="Nunito Sans"/>
              <a:ea typeface="Nunito Sans"/>
              <a:cs typeface="Nunito Sans"/>
              <a:sym typeface="Nunito Sans"/>
            </a:endParaRPr>
          </a:p>
        </p:txBody>
      </p:sp>
      <p:sp>
        <p:nvSpPr>
          <p:cNvPr id="1012" name="Google Shape;1012;p88"/>
          <p:cNvSpPr/>
          <p:nvPr/>
        </p:nvSpPr>
        <p:spPr>
          <a:xfrm>
            <a:off x="16638893" y="4271722"/>
            <a:ext cx="3220800" cy="1092900"/>
          </a:xfrm>
          <a:prstGeom prst="roundRect">
            <a:avLst>
              <a:gd fmla="val 16667" name="adj"/>
            </a:avLst>
          </a:prstGeom>
          <a:no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solidFill>
                  <a:srgbClr val="000000"/>
                </a:solidFill>
                <a:latin typeface="Nunito Sans"/>
                <a:ea typeface="Nunito Sans"/>
                <a:cs typeface="Nunito Sans"/>
                <a:sym typeface="Nunito Sans"/>
              </a:rPr>
              <a:t>MERKLE ROOT</a:t>
            </a:r>
            <a:endParaRPr sz="3000">
              <a:latin typeface="Nunito Sans"/>
              <a:ea typeface="Nunito Sans"/>
              <a:cs typeface="Nunito Sans"/>
              <a:sym typeface="Nunito Sans"/>
            </a:endParaRPr>
          </a:p>
        </p:txBody>
      </p:sp>
      <p:sp>
        <p:nvSpPr>
          <p:cNvPr id="1013" name="Google Shape;1013;p88"/>
          <p:cNvSpPr/>
          <p:nvPr/>
        </p:nvSpPr>
        <p:spPr>
          <a:xfrm>
            <a:off x="20016272" y="4271722"/>
            <a:ext cx="3220800" cy="1092900"/>
          </a:xfrm>
          <a:prstGeom prst="roundRect">
            <a:avLst>
              <a:gd fmla="val 16667" name="adj"/>
            </a:avLst>
          </a:prstGeom>
          <a:gradFill>
            <a:gsLst>
              <a:gs pos="0">
                <a:srgbClr val="DCECD5"/>
              </a:gs>
              <a:gs pos="100000">
                <a:srgbClr val="93BC81"/>
              </a:gs>
            </a:gsLst>
            <a:lin ang="5400012" scaled="0"/>
          </a:gra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latin typeface="Nunito Sans"/>
                <a:ea typeface="Nunito Sans"/>
                <a:cs typeface="Nunito Sans"/>
                <a:sym typeface="Nunito Sans"/>
              </a:rPr>
              <a:t>NONCE</a:t>
            </a:r>
            <a:endParaRPr sz="3000">
              <a:latin typeface="Nunito Sans"/>
              <a:ea typeface="Nunito Sans"/>
              <a:cs typeface="Nunito Sans"/>
              <a:sym typeface="Nunito Sans"/>
            </a:endParaRPr>
          </a:p>
        </p:txBody>
      </p:sp>
      <p:sp>
        <p:nvSpPr>
          <p:cNvPr id="1014" name="Google Shape;1014;p88"/>
          <p:cNvSpPr/>
          <p:nvPr/>
        </p:nvSpPr>
        <p:spPr>
          <a:xfrm>
            <a:off x="16638893" y="5805802"/>
            <a:ext cx="3220800" cy="10929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latin typeface="Nunito Sans"/>
                <a:ea typeface="Nunito Sans"/>
                <a:cs typeface="Nunito Sans"/>
                <a:sym typeface="Nunito Sans"/>
              </a:rPr>
              <a:t>TARGET </a:t>
            </a:r>
            <a:endParaRPr sz="3000">
              <a:latin typeface="Nunito Sans"/>
              <a:ea typeface="Nunito Sans"/>
              <a:cs typeface="Nunito Sans"/>
              <a:sym typeface="Nunito Sans"/>
            </a:endParaRPr>
          </a:p>
        </p:txBody>
      </p:sp>
      <p:sp>
        <p:nvSpPr>
          <p:cNvPr id="1015" name="Google Shape;1015;p88"/>
          <p:cNvSpPr/>
          <p:nvPr/>
        </p:nvSpPr>
        <p:spPr>
          <a:xfrm>
            <a:off x="13261515" y="5805802"/>
            <a:ext cx="3220800" cy="10929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latin typeface="Nunito Sans"/>
                <a:ea typeface="Nunito Sans"/>
                <a:cs typeface="Nunito Sans"/>
                <a:sym typeface="Nunito Sans"/>
              </a:rPr>
              <a:t>TIMESTAMP</a:t>
            </a:r>
            <a:endParaRPr sz="3000">
              <a:latin typeface="Nunito Sans"/>
              <a:ea typeface="Nunito Sans"/>
              <a:cs typeface="Nunito Sans"/>
              <a:sym typeface="Nunito Sans"/>
            </a:endParaRPr>
          </a:p>
        </p:txBody>
      </p:sp>
      <p:sp>
        <p:nvSpPr>
          <p:cNvPr id="1016" name="Google Shape;1016;p88"/>
          <p:cNvSpPr/>
          <p:nvPr/>
        </p:nvSpPr>
        <p:spPr>
          <a:xfrm>
            <a:off x="20016289" y="5805802"/>
            <a:ext cx="3220800" cy="1092900"/>
          </a:xfrm>
          <a:prstGeom prst="roundRect">
            <a:avLst>
              <a:gd fmla="val 16667" name="adj"/>
            </a:avLst>
          </a:prstGeom>
          <a:solidFill>
            <a:srgbClr val="FFFFFF"/>
          </a:solidFill>
          <a:ln cap="flat" cmpd="sng" w="9525">
            <a:solidFill>
              <a:srgbClr val="00000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rPr lang="en-US" sz="3000">
                <a:latin typeface="Nunito Sans"/>
                <a:ea typeface="Nunito Sans"/>
                <a:cs typeface="Nunito Sans"/>
                <a:sym typeface="Nunito Sans"/>
              </a:rPr>
              <a:t>VERSION</a:t>
            </a:r>
            <a:endParaRPr sz="3000">
              <a:latin typeface="Nunito Sans"/>
              <a:ea typeface="Nunito Sans"/>
              <a:cs typeface="Nunito Sans"/>
              <a:sym typeface="Nunito Sans"/>
            </a:endParaRPr>
          </a:p>
        </p:txBody>
      </p:sp>
      <p:sp>
        <p:nvSpPr>
          <p:cNvPr id="1017" name="Google Shape;1017;p88"/>
          <p:cNvSpPr txBox="1"/>
          <p:nvPr/>
        </p:nvSpPr>
        <p:spPr>
          <a:xfrm>
            <a:off x="13491500" y="11481925"/>
            <a:ext cx="11190300" cy="13056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US" sz="1800"/>
              <a:t>Image source: </a:t>
            </a:r>
            <a:r>
              <a:rPr lang="en-US" sz="1800" u="sng">
                <a:solidFill>
                  <a:schemeClr val="hlink"/>
                </a:solidFill>
                <a:hlinkClick r:id="rId4"/>
              </a:rPr>
              <a:t>Mastering Bitcoin</a:t>
            </a:r>
            <a:endParaRPr sz="1800"/>
          </a:p>
          <a:p>
            <a:pPr indent="0" lvl="0" marL="0" rtl="0" algn="l">
              <a:spcBef>
                <a:spcPts val="0"/>
              </a:spcBef>
              <a:spcAft>
                <a:spcPts val="0"/>
              </a:spcAft>
              <a:buNone/>
            </a:pPr>
            <a:r>
              <a:t/>
            </a:r>
            <a:endParaRPr sz="1800"/>
          </a:p>
        </p:txBody>
      </p:sp>
      <p:sp>
        <p:nvSpPr>
          <p:cNvPr id="1018" name="Google Shape;1018;p88"/>
          <p:cNvSpPr txBox="1"/>
          <p:nvPr/>
        </p:nvSpPr>
        <p:spPr>
          <a:xfrm>
            <a:off x="8725775" y="12144900"/>
            <a:ext cx="6926100" cy="1400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REVIEW</a:t>
            </a:r>
            <a:endParaRPr b="1" sz="1200"/>
          </a:p>
        </p:txBody>
      </p:sp>
      <p:sp>
        <p:nvSpPr>
          <p:cNvPr id="1019" name="Google Shape;1019;p88"/>
          <p:cNvSpPr txBox="1"/>
          <p:nvPr/>
        </p:nvSpPr>
        <p:spPr>
          <a:xfrm>
            <a:off x="625850" y="12144875"/>
            <a:ext cx="57912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Clr>
                <a:srgbClr val="000000"/>
              </a:buClr>
              <a:buSzPts val="1100"/>
              <a:buFont typeface="Arial"/>
              <a:buNone/>
            </a:pPr>
            <a:r>
              <a:rPr lang="en-US" sz="2400">
                <a:solidFill>
                  <a:srgbClr val="B7B7B7"/>
                </a:solidFill>
                <a:latin typeface="Proxima Nova"/>
                <a:ea typeface="Proxima Nova"/>
                <a:cs typeface="Proxima Nova"/>
                <a:sym typeface="Proxima Nova"/>
              </a:rPr>
              <a:t>AUTHOR: RUSTIE LIN</a:t>
            </a:r>
            <a:endParaRPr sz="2400">
              <a:solidFill>
                <a:srgbClr val="B7B7B7"/>
              </a:solidFill>
              <a:latin typeface="Proxima Nova"/>
              <a:ea typeface="Proxima Nova"/>
              <a:cs typeface="Proxima Nova"/>
              <a:sym typeface="Proxima Nova"/>
            </a:endParaRPr>
          </a:p>
          <a:p>
            <a:pPr indent="0" lvl="0" marL="0" rtl="0" algn="l">
              <a:spcBef>
                <a:spcPts val="0"/>
              </a:spcBef>
              <a:spcAft>
                <a:spcPts val="0"/>
              </a:spcAft>
              <a:buNone/>
            </a:pPr>
            <a:r>
              <a:t/>
            </a:r>
            <a:endParaRPr sz="2400">
              <a:solidFill>
                <a:srgbClr val="B7B7B7"/>
              </a:solidFill>
              <a:latin typeface="Proxima Nova"/>
              <a:ea typeface="Proxima Nova"/>
              <a:cs typeface="Proxima Nova"/>
              <a:sym typeface="Proxima Nova"/>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181818"/>
        </a:solidFill>
      </p:bgPr>
    </p:bg>
    <p:spTree>
      <p:nvGrpSpPr>
        <p:cNvPr id="1023" name="Shape 1023"/>
        <p:cNvGrpSpPr/>
        <p:nvPr/>
      </p:nvGrpSpPr>
      <p:grpSpPr>
        <a:xfrm>
          <a:off x="0" y="0"/>
          <a:ext cx="0" cy="0"/>
          <a:chOff x="0" y="0"/>
          <a:chExt cx="0" cy="0"/>
        </a:xfrm>
      </p:grpSpPr>
      <p:sp>
        <p:nvSpPr>
          <p:cNvPr id="1024" name="Google Shape;1024;p89"/>
          <p:cNvSpPr txBox="1"/>
          <p:nvPr/>
        </p:nvSpPr>
        <p:spPr>
          <a:xfrm>
            <a:off x="1082525" y="3064550"/>
            <a:ext cx="22212600" cy="90807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None/>
            </a:pPr>
            <a:r>
              <a:t/>
            </a:r>
            <a:endParaRPr b="1" sz="6400">
              <a:solidFill>
                <a:schemeClr val="lt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b="1" sz="6400">
              <a:solidFill>
                <a:schemeClr val="lt1"/>
              </a:solidFill>
              <a:latin typeface="Proxima Nova"/>
              <a:ea typeface="Proxima Nova"/>
              <a:cs typeface="Proxima Nova"/>
              <a:sym typeface="Proxima Nova"/>
            </a:endParaRPr>
          </a:p>
          <a:p>
            <a:pPr indent="0" lvl="0" marL="0" rtl="0" algn="l">
              <a:lnSpc>
                <a:spcPct val="115000"/>
              </a:lnSpc>
              <a:spcBef>
                <a:spcPts val="0"/>
              </a:spcBef>
              <a:spcAft>
                <a:spcPts val="0"/>
              </a:spcAft>
              <a:buNone/>
            </a:pPr>
            <a:r>
              <a:t/>
            </a:r>
            <a:endParaRPr b="1" sz="6400">
              <a:solidFill>
                <a:schemeClr val="lt1"/>
              </a:solidFill>
              <a:latin typeface="Proxima Nova"/>
              <a:ea typeface="Proxima Nova"/>
              <a:cs typeface="Proxima Nova"/>
              <a:sym typeface="Proxima Nova"/>
            </a:endParaRPr>
          </a:p>
          <a:p>
            <a:pPr indent="0" lvl="0" marL="0" rtl="0" algn="ctr">
              <a:lnSpc>
                <a:spcPct val="115000"/>
              </a:lnSpc>
              <a:spcBef>
                <a:spcPts val="0"/>
              </a:spcBef>
              <a:spcAft>
                <a:spcPts val="0"/>
              </a:spcAft>
              <a:buNone/>
            </a:pPr>
            <a:r>
              <a:t/>
            </a:r>
            <a:endParaRPr sz="4300">
              <a:highlight>
                <a:srgbClr val="E06666"/>
              </a:highlight>
              <a:latin typeface="Roboto Mono"/>
              <a:ea typeface="Roboto Mono"/>
              <a:cs typeface="Roboto Mono"/>
              <a:sym typeface="Roboto Mono"/>
            </a:endParaRPr>
          </a:p>
          <a:p>
            <a:pPr indent="0" lvl="0" marL="0" rtl="0" algn="ctr">
              <a:lnSpc>
                <a:spcPct val="115000"/>
              </a:lnSpc>
              <a:spcBef>
                <a:spcPts val="0"/>
              </a:spcBef>
              <a:spcAft>
                <a:spcPts val="0"/>
              </a:spcAft>
              <a:buNone/>
            </a:pPr>
            <a:r>
              <a:t/>
            </a:r>
            <a:endParaRPr sz="4300">
              <a:highlight>
                <a:srgbClr val="E06666"/>
              </a:highlight>
              <a:latin typeface="Roboto Mono"/>
              <a:ea typeface="Roboto Mono"/>
              <a:cs typeface="Roboto Mono"/>
              <a:sym typeface="Roboto Mono"/>
            </a:endParaRPr>
          </a:p>
          <a:p>
            <a:pPr indent="0" lvl="0" marL="0" rtl="0" algn="ctr">
              <a:lnSpc>
                <a:spcPct val="115000"/>
              </a:lnSpc>
              <a:spcBef>
                <a:spcPts val="0"/>
              </a:spcBef>
              <a:spcAft>
                <a:spcPts val="0"/>
              </a:spcAft>
              <a:buNone/>
            </a:pPr>
            <a:r>
              <a:rPr lang="en-US" sz="4300">
                <a:highlight>
                  <a:srgbClr val="93C47D"/>
                </a:highlight>
                <a:latin typeface="Roboto Mono"/>
                <a:ea typeface="Roboto Mono"/>
                <a:cs typeface="Roboto Mono"/>
                <a:sym typeface="Roboto Mono"/>
              </a:rPr>
              <a:t>0x0000c3af42fc31103f1fdc0151fa747ff87349a4714df7cc52ea464e12dcd4e9</a:t>
            </a:r>
            <a:endParaRPr sz="4300">
              <a:highlight>
                <a:srgbClr val="93C47D"/>
              </a:highlight>
              <a:latin typeface="Roboto Mono"/>
              <a:ea typeface="Roboto Mono"/>
              <a:cs typeface="Roboto Mono"/>
              <a:sym typeface="Roboto Mono"/>
            </a:endParaRPr>
          </a:p>
          <a:p>
            <a:pPr indent="0" lvl="0" marL="0" rtl="0" algn="ctr">
              <a:lnSpc>
                <a:spcPct val="115000"/>
              </a:lnSpc>
              <a:spcBef>
                <a:spcPts val="0"/>
              </a:spcBef>
              <a:spcAft>
                <a:spcPts val="0"/>
              </a:spcAft>
              <a:buNone/>
            </a:pPr>
            <a:r>
              <a:rPr lang="en-US" sz="4300">
                <a:solidFill>
                  <a:schemeClr val="lt1"/>
                </a:solidFill>
                <a:latin typeface="Roboto Mono"/>
                <a:ea typeface="Roboto Mono"/>
                <a:cs typeface="Roboto Mono"/>
                <a:sym typeface="Roboto Mono"/>
              </a:rPr>
              <a:t>&lt;</a:t>
            </a:r>
            <a:endParaRPr sz="4300">
              <a:solidFill>
                <a:schemeClr val="lt1"/>
              </a:solidFill>
              <a:latin typeface="Roboto Mono"/>
              <a:ea typeface="Roboto Mono"/>
              <a:cs typeface="Roboto Mono"/>
              <a:sym typeface="Roboto Mono"/>
            </a:endParaRPr>
          </a:p>
          <a:p>
            <a:pPr indent="0" lvl="0" marL="0" rtl="0" algn="ctr">
              <a:lnSpc>
                <a:spcPct val="115000"/>
              </a:lnSpc>
              <a:spcBef>
                <a:spcPts val="0"/>
              </a:spcBef>
              <a:spcAft>
                <a:spcPts val="0"/>
              </a:spcAft>
              <a:buNone/>
            </a:pPr>
            <a:r>
              <a:rPr lang="en-US" sz="4300">
                <a:highlight>
                  <a:srgbClr val="93C47D"/>
                </a:highlight>
                <a:latin typeface="Roboto Mono"/>
                <a:ea typeface="Roboto Mono"/>
                <a:cs typeface="Roboto Mono"/>
                <a:sym typeface="Roboto Mono"/>
              </a:rPr>
              <a:t>0x0000ffffffffffffffffffffffffffffffffffffffffffffffffffffffffffff</a:t>
            </a:r>
            <a:endParaRPr sz="4300">
              <a:highlight>
                <a:srgbClr val="93C47D"/>
              </a:highlight>
              <a:latin typeface="Roboto Mono"/>
              <a:ea typeface="Roboto Mono"/>
              <a:cs typeface="Roboto Mono"/>
              <a:sym typeface="Roboto Mono"/>
            </a:endParaRPr>
          </a:p>
          <a:p>
            <a:pPr indent="0" lvl="0" marL="0" rtl="0" algn="ctr">
              <a:lnSpc>
                <a:spcPct val="115000"/>
              </a:lnSpc>
              <a:spcBef>
                <a:spcPts val="0"/>
              </a:spcBef>
              <a:spcAft>
                <a:spcPts val="0"/>
              </a:spcAft>
              <a:buNone/>
            </a:pPr>
            <a:br>
              <a:rPr lang="en-US" sz="4300">
                <a:solidFill>
                  <a:srgbClr val="FFFFFF"/>
                </a:solidFill>
                <a:latin typeface="Proxima Nova"/>
                <a:ea typeface="Proxima Nova"/>
                <a:cs typeface="Proxima Nova"/>
                <a:sym typeface="Proxima Nova"/>
              </a:rPr>
            </a:br>
            <a:r>
              <a:rPr lang="en-US" sz="4300">
                <a:solidFill>
                  <a:srgbClr val="FFFFFF"/>
                </a:solidFill>
                <a:latin typeface="Proxima Nova"/>
                <a:ea typeface="Proxima Nova"/>
                <a:cs typeface="Proxima Nova"/>
                <a:sym typeface="Proxima Nova"/>
              </a:rPr>
              <a:t>Solved!</a:t>
            </a:r>
            <a:endParaRPr sz="4300">
              <a:solidFill>
                <a:srgbClr val="FFFFFF"/>
              </a:solidFill>
              <a:latin typeface="Proxima Nova"/>
              <a:ea typeface="Proxima Nova"/>
              <a:cs typeface="Proxima Nova"/>
              <a:sym typeface="Proxima Nova"/>
            </a:endParaRPr>
          </a:p>
          <a:p>
            <a:pPr indent="0" lvl="0" marL="0" rtl="0" algn="ctr">
              <a:lnSpc>
                <a:spcPct val="115000"/>
              </a:lnSpc>
              <a:spcBef>
                <a:spcPts val="0"/>
              </a:spcBef>
              <a:spcAft>
                <a:spcPts val="0"/>
              </a:spcAft>
              <a:buNone/>
            </a:pPr>
            <a:r>
              <a:t/>
            </a:r>
            <a:endParaRPr sz="4300">
              <a:solidFill>
                <a:schemeClr val="lt1"/>
              </a:solidFill>
              <a:latin typeface="Roboto Mono"/>
              <a:ea typeface="Roboto Mono"/>
              <a:cs typeface="Roboto Mono"/>
              <a:sym typeface="Roboto Mono"/>
            </a:endParaRPr>
          </a:p>
        </p:txBody>
      </p:sp>
      <p:sp>
        <p:nvSpPr>
          <p:cNvPr id="1025" name="Google Shape;1025;p89"/>
          <p:cNvSpPr txBox="1"/>
          <p:nvPr/>
        </p:nvSpPr>
        <p:spPr>
          <a:xfrm>
            <a:off x="625850" y="12144875"/>
            <a:ext cx="5363400" cy="1400100"/>
          </a:xfrm>
          <a:prstGeom prst="rect">
            <a:avLst/>
          </a:prstGeom>
          <a:noFill/>
          <a:ln>
            <a:noFill/>
          </a:ln>
        </p:spPr>
        <p:txBody>
          <a:bodyPr anchorCtr="0" anchor="t" bIns="91450" lIns="91450" spcFirstLastPara="1" rIns="91450" wrap="square" tIns="91450">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JUSTIN YU</a:t>
            </a:r>
            <a:endParaRPr sz="2400">
              <a:solidFill>
                <a:srgbClr val="B7B7B7"/>
              </a:solidFill>
              <a:latin typeface="Proxima Nova"/>
              <a:ea typeface="Proxima Nova"/>
              <a:cs typeface="Proxima Nova"/>
              <a:sym typeface="Proxima Nova"/>
            </a:endParaRPr>
          </a:p>
        </p:txBody>
      </p:sp>
      <p:sp>
        <p:nvSpPr>
          <p:cNvPr id="1026" name="Google Shape;1026;p89"/>
          <p:cNvSpPr txBox="1"/>
          <p:nvPr/>
        </p:nvSpPr>
        <p:spPr>
          <a:xfrm>
            <a:off x="2924725" y="1079000"/>
            <a:ext cx="19464600" cy="1003200"/>
          </a:xfrm>
          <a:prstGeom prst="rect">
            <a:avLst/>
          </a:prstGeom>
          <a:noFill/>
          <a:ln>
            <a:noFill/>
          </a:ln>
        </p:spPr>
        <p:txBody>
          <a:bodyPr anchorCtr="0" anchor="ctr" bIns="45725" lIns="91450" spcFirstLastPara="1" rIns="91450" wrap="square" tIns="45725">
            <a:noAutofit/>
          </a:bodyPr>
          <a:lstStyle/>
          <a:p>
            <a:pPr indent="0" lvl="0" marL="0" rtl="0" algn="l">
              <a:lnSpc>
                <a:spcPct val="130740"/>
              </a:lnSpc>
              <a:spcBef>
                <a:spcPts val="0"/>
              </a:spcBef>
              <a:spcAft>
                <a:spcPts val="0"/>
              </a:spcAft>
              <a:buClr>
                <a:schemeClr val="dk2"/>
              </a:buClr>
              <a:buFont typeface="Montserrat"/>
              <a:buNone/>
            </a:pPr>
            <a:r>
              <a:rPr b="1" lang="en-US" sz="7200">
                <a:solidFill>
                  <a:schemeClr val="lt1"/>
                </a:solidFill>
                <a:latin typeface="Montserrat"/>
                <a:ea typeface="Montserrat"/>
                <a:cs typeface="Montserrat"/>
                <a:sym typeface="Montserrat"/>
              </a:rPr>
              <a:t>A TAMPER-EVIDENT DATABASE</a:t>
            </a:r>
            <a:endParaRPr b="1" sz="7200">
              <a:solidFill>
                <a:schemeClr val="lt1"/>
              </a:solidFill>
              <a:latin typeface="Montserrat"/>
              <a:ea typeface="Montserrat"/>
              <a:cs typeface="Montserrat"/>
              <a:sym typeface="Montserrat"/>
            </a:endParaRPr>
          </a:p>
        </p:txBody>
      </p:sp>
      <p:sp>
        <p:nvSpPr>
          <p:cNvPr id="1027" name="Google Shape;1027;p89"/>
          <p:cNvSpPr txBox="1"/>
          <p:nvPr/>
        </p:nvSpPr>
        <p:spPr>
          <a:xfrm>
            <a:off x="2924725" y="1762950"/>
            <a:ext cx="10766700" cy="1003200"/>
          </a:xfrm>
          <a:prstGeom prst="rect">
            <a:avLst/>
          </a:prstGeom>
          <a:no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D8D8D8"/>
              </a:buClr>
              <a:buFont typeface="Montserrat"/>
              <a:buNone/>
            </a:pPr>
            <a:r>
              <a:rPr b="1" lang="en-US" sz="4500">
                <a:solidFill>
                  <a:schemeClr val="accent2"/>
                </a:solidFill>
                <a:latin typeface="Proxima Nova"/>
                <a:ea typeface="Proxima Nova"/>
                <a:cs typeface="Proxima Nova"/>
                <a:sym typeface="Proxima Nova"/>
              </a:rPr>
              <a:t>PARTIAL PREIMAGE HASH PUZZLE</a:t>
            </a:r>
            <a:endParaRPr b="1" sz="4500">
              <a:solidFill>
                <a:srgbClr val="BFBFBF"/>
              </a:solidFill>
              <a:latin typeface="Proxima Nova"/>
              <a:ea typeface="Proxima Nova"/>
              <a:cs typeface="Proxima Nova"/>
              <a:sym typeface="Proxima Nova"/>
            </a:endParaRPr>
          </a:p>
        </p:txBody>
      </p:sp>
      <p:sp>
        <p:nvSpPr>
          <p:cNvPr id="1028" name="Google Shape;1028;p89"/>
          <p:cNvSpPr txBox="1"/>
          <p:nvPr/>
        </p:nvSpPr>
        <p:spPr>
          <a:xfrm>
            <a:off x="8725775" y="12144875"/>
            <a:ext cx="6926100" cy="1400100"/>
          </a:xfrm>
          <a:prstGeom prst="rect">
            <a:avLst/>
          </a:prstGeom>
          <a:noFill/>
          <a:ln>
            <a:noFill/>
          </a:ln>
        </p:spPr>
        <p:txBody>
          <a:bodyPr anchorCtr="0" anchor="ctr" bIns="91450" lIns="91450" spcFirstLastPara="1" rIns="91450" wrap="square" tIns="91450">
            <a:noAutofit/>
          </a:bodyPr>
          <a:lstStyle/>
          <a:p>
            <a:pPr indent="0" lvl="0" marL="0" rtl="0" algn="ctr">
              <a:spcBef>
                <a:spcPts val="0"/>
              </a:spcBef>
              <a:spcAft>
                <a:spcPts val="0"/>
              </a:spcAft>
              <a:buNone/>
            </a:pPr>
            <a:r>
              <a:rPr b="1" lang="en-US" sz="2600">
                <a:solidFill>
                  <a:srgbClr val="BFBFBF"/>
                </a:solidFill>
                <a:latin typeface="Proxima Nova"/>
                <a:ea typeface="Proxima Nova"/>
                <a:cs typeface="Proxima Nova"/>
                <a:sym typeface="Proxima Nova"/>
              </a:rPr>
              <a:t>BLOCKCHAIN FUNDAMENTALS REVIEW</a:t>
            </a:r>
            <a:endParaRPr b="1" sz="2700">
              <a:solidFill>
                <a:srgbClr val="BFBFBF"/>
              </a:solidFill>
              <a:latin typeface="Proxima Nova"/>
              <a:ea typeface="Proxima Nova"/>
              <a:cs typeface="Proxima Nova"/>
              <a:sym typeface="Proxima Nova"/>
            </a:endParaRPr>
          </a:p>
        </p:txBody>
      </p:sp>
      <p:sp>
        <p:nvSpPr>
          <p:cNvPr id="1029" name="Google Shape;1029;p89"/>
          <p:cNvSpPr txBox="1"/>
          <p:nvPr/>
        </p:nvSpPr>
        <p:spPr>
          <a:xfrm>
            <a:off x="3231158" y="3064533"/>
            <a:ext cx="17915400" cy="14001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None/>
            </a:pPr>
            <a:r>
              <a:rPr lang="en-US" sz="5300">
                <a:solidFill>
                  <a:srgbClr val="F2F2F2"/>
                </a:solidFill>
                <a:latin typeface="Roboto Mono"/>
                <a:ea typeface="Roboto Mono"/>
                <a:cs typeface="Roboto Mono"/>
                <a:sym typeface="Roboto Mono"/>
              </a:rPr>
              <a:t>H(prevBlockHash || merkleRoot || </a:t>
            </a:r>
            <a:r>
              <a:rPr lang="en-US" sz="5300">
                <a:solidFill>
                  <a:schemeClr val="dk2"/>
                </a:solidFill>
                <a:highlight>
                  <a:schemeClr val="accent2"/>
                </a:highlight>
                <a:latin typeface="Roboto Mono"/>
                <a:ea typeface="Roboto Mono"/>
                <a:cs typeface="Roboto Mono"/>
                <a:sym typeface="Roboto Mono"/>
              </a:rPr>
              <a:t>nonce</a:t>
            </a:r>
            <a:r>
              <a:rPr lang="en-US" sz="5300">
                <a:solidFill>
                  <a:srgbClr val="F2F2F2"/>
                </a:solidFill>
                <a:latin typeface="Roboto Mono"/>
                <a:ea typeface="Roboto Mono"/>
                <a:cs typeface="Roboto Mono"/>
                <a:sym typeface="Roboto Mono"/>
              </a:rPr>
              <a:t>)</a:t>
            </a:r>
            <a:endParaRPr sz="3700"/>
          </a:p>
        </p:txBody>
      </p:sp>
      <p:cxnSp>
        <p:nvCxnSpPr>
          <p:cNvPr id="1030" name="Google Shape;1030;p89"/>
          <p:cNvCxnSpPr>
            <a:stCxn id="1029" idx="2"/>
          </p:cNvCxnSpPr>
          <p:nvPr/>
        </p:nvCxnSpPr>
        <p:spPr>
          <a:xfrm>
            <a:off x="12188858" y="4464633"/>
            <a:ext cx="0" cy="1383300"/>
          </a:xfrm>
          <a:prstGeom prst="straightConnector1">
            <a:avLst/>
          </a:prstGeom>
          <a:noFill/>
          <a:ln cap="flat" cmpd="sng" w="9525">
            <a:solidFill>
              <a:srgbClr val="FFFFFF"/>
            </a:solidFill>
            <a:prstDash val="solid"/>
            <a:round/>
            <a:headEnd len="med" w="med" type="none"/>
            <a:tailEnd len="med" w="med" type="triangle"/>
          </a:ln>
        </p:spPr>
      </p:cxnSp>
      <p:sp>
        <p:nvSpPr>
          <p:cNvPr id="1031" name="Google Shape;1031;p89"/>
          <p:cNvSpPr txBox="1"/>
          <p:nvPr/>
        </p:nvSpPr>
        <p:spPr>
          <a:xfrm>
            <a:off x="3231225" y="6158000"/>
            <a:ext cx="17915400" cy="1400100"/>
          </a:xfrm>
          <a:prstGeom prst="rect">
            <a:avLst/>
          </a:prstGeom>
          <a:noFill/>
          <a:ln>
            <a:noFill/>
          </a:ln>
        </p:spPr>
        <p:txBody>
          <a:bodyPr anchorCtr="0" anchor="t" bIns="243750" lIns="243750" spcFirstLastPara="1" rIns="243750" wrap="square" tIns="243750">
            <a:noAutofit/>
          </a:bodyPr>
          <a:lstStyle/>
          <a:p>
            <a:pPr indent="0" lvl="0" marL="0" rtl="0" algn="ctr">
              <a:spcBef>
                <a:spcPts val="0"/>
              </a:spcBef>
              <a:spcAft>
                <a:spcPts val="0"/>
              </a:spcAft>
              <a:buNone/>
            </a:pPr>
            <a:r>
              <a:rPr lang="en-US" sz="5300">
                <a:solidFill>
                  <a:srgbClr val="F2F2F2"/>
                </a:solidFill>
                <a:latin typeface="Roboto Mono"/>
                <a:ea typeface="Roboto Mono"/>
                <a:cs typeface="Roboto Mono"/>
                <a:sym typeface="Roboto Mono"/>
              </a:rPr>
              <a:t>H(“Hello, world!</a:t>
            </a:r>
            <a:r>
              <a:rPr lang="en-US" sz="5300">
                <a:solidFill>
                  <a:schemeClr val="dk2"/>
                </a:solidFill>
                <a:highlight>
                  <a:schemeClr val="accent2"/>
                </a:highlight>
                <a:latin typeface="Roboto Mono"/>
                <a:ea typeface="Roboto Mono"/>
                <a:cs typeface="Roboto Mono"/>
                <a:sym typeface="Roboto Mono"/>
              </a:rPr>
              <a:t>4250</a:t>
            </a:r>
            <a:r>
              <a:rPr lang="en-US" sz="5300">
                <a:solidFill>
                  <a:srgbClr val="F2F2F2"/>
                </a:solidFill>
                <a:latin typeface="Roboto Mono"/>
                <a:ea typeface="Roboto Mono"/>
                <a:cs typeface="Roboto Mono"/>
                <a:sym typeface="Roboto Mono"/>
              </a:rPr>
              <a:t>”)</a:t>
            </a:r>
            <a:endParaRPr sz="3700"/>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sp>
        <p:nvSpPr>
          <p:cNvPr id="1036" name="Google Shape;1036;p90"/>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SIMON GUO</a:t>
            </a:r>
            <a:endParaRPr sz="2400">
              <a:solidFill>
                <a:srgbClr val="B7B7B7"/>
              </a:solidFill>
              <a:latin typeface="Proxima Nova"/>
              <a:ea typeface="Proxima Nova"/>
              <a:cs typeface="Proxima Nova"/>
              <a:sym typeface="Proxima Nova"/>
            </a:endParaRPr>
          </a:p>
        </p:txBody>
      </p:sp>
      <p:sp>
        <p:nvSpPr>
          <p:cNvPr id="1037" name="Google Shape;1037;p90"/>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ABOUT THIS EXERCISE</a:t>
            </a:r>
            <a:endParaRPr b="1" sz="7200">
              <a:latin typeface="Montserrat"/>
              <a:ea typeface="Montserrat"/>
              <a:cs typeface="Montserrat"/>
              <a:sym typeface="Montserrat"/>
            </a:endParaRPr>
          </a:p>
        </p:txBody>
      </p:sp>
      <p:sp>
        <p:nvSpPr>
          <p:cNvPr id="1038" name="Google Shape;1038;p90"/>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1039" name="Google Shape;1039;p90"/>
          <p:cNvSpPr txBox="1"/>
          <p:nvPr>
            <p:ph idx="1" type="body"/>
          </p:nvPr>
        </p:nvSpPr>
        <p:spPr>
          <a:xfrm>
            <a:off x="1375775" y="3193275"/>
            <a:ext cx="21013500" cy="8524200"/>
          </a:xfrm>
          <a:prstGeom prst="rect">
            <a:avLst/>
          </a:prstGeom>
          <a:noFill/>
          <a:ln>
            <a:noFill/>
          </a:ln>
        </p:spPr>
        <p:txBody>
          <a:bodyPr anchorCtr="0" anchor="t" bIns="243750" lIns="243750" spcFirstLastPara="1" rIns="243750" wrap="square" tIns="243750">
            <a:noAutofit/>
          </a:bodyPr>
          <a:lstStyle/>
          <a:p>
            <a:pPr indent="0" lvl="0" marL="0" rtl="0" algn="l">
              <a:lnSpc>
                <a:spcPct val="115000"/>
              </a:lnSpc>
              <a:spcBef>
                <a:spcPts val="1000"/>
              </a:spcBef>
              <a:spcAft>
                <a:spcPts val="0"/>
              </a:spcAft>
              <a:buNone/>
            </a:pPr>
            <a:r>
              <a:rPr lang="en-US" sz="5100">
                <a:solidFill>
                  <a:srgbClr val="424242"/>
                </a:solidFill>
                <a:latin typeface="Proxima Nova"/>
                <a:ea typeface="Proxima Nova"/>
                <a:cs typeface="Proxima Nova"/>
                <a:sym typeface="Proxima Nova"/>
              </a:rPr>
              <a:t>In this notebook we will implement various different aspects of Blockchain technology that we understand including: </a:t>
            </a:r>
            <a:endParaRPr sz="5100">
              <a:solidFill>
                <a:srgbClr val="424242"/>
              </a:solidFill>
              <a:latin typeface="Proxima Nova"/>
              <a:ea typeface="Proxima Nova"/>
              <a:cs typeface="Proxima Nova"/>
              <a:sym typeface="Proxima Nova"/>
            </a:endParaRPr>
          </a:p>
          <a:p>
            <a:pPr indent="-552450" lvl="0" marL="457200" rtl="0" algn="l">
              <a:lnSpc>
                <a:spcPct val="115000"/>
              </a:lnSpc>
              <a:spcBef>
                <a:spcPts val="100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The Blockchain Data Structure using OOP </a:t>
            </a:r>
            <a:endParaRPr sz="5100">
              <a:solidFill>
                <a:srgbClr val="424242"/>
              </a:solidFill>
              <a:latin typeface="Proxima Nova"/>
              <a:ea typeface="Proxima Nova"/>
              <a:cs typeface="Proxima Nova"/>
              <a:sym typeface="Proxima Nova"/>
            </a:endParaRPr>
          </a:p>
          <a:p>
            <a:pPr indent="-552450" lvl="0" marL="45720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A proof of work simulation </a:t>
            </a:r>
            <a:endParaRPr sz="5100">
              <a:solidFill>
                <a:srgbClr val="424242"/>
              </a:solidFill>
              <a:latin typeface="Proxima Nova"/>
              <a:ea typeface="Proxima Nova"/>
              <a:cs typeface="Proxima Nova"/>
              <a:sym typeface="Proxima Nova"/>
            </a:endParaRPr>
          </a:p>
          <a:p>
            <a:pPr indent="-552450" lvl="0" marL="45720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Understanding of the concept of difficulty of finding the next block hash </a:t>
            </a:r>
            <a:endParaRPr sz="5100">
              <a:solidFill>
                <a:srgbClr val="424242"/>
              </a:solidFill>
              <a:latin typeface="Proxima Nova"/>
              <a:ea typeface="Proxima Nova"/>
              <a:cs typeface="Proxima Nova"/>
              <a:sym typeface="Proxima Nova"/>
            </a:endParaRPr>
          </a:p>
          <a:p>
            <a:pPr indent="-552450" lvl="0" marL="45720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A simulation of multiple miners with varying computational powers </a:t>
            </a:r>
            <a:endParaRPr sz="5100">
              <a:solidFill>
                <a:srgbClr val="424242"/>
              </a:solidFill>
              <a:latin typeface="Proxima Nova"/>
              <a:ea typeface="Proxima Nova"/>
              <a:cs typeface="Proxima Nova"/>
              <a:sym typeface="Proxima Nova"/>
            </a:endParaRPr>
          </a:p>
          <a:p>
            <a:pPr indent="-552450" lvl="0" marL="45720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A bit of data analytics to see if what we've implemented makes sense</a:t>
            </a:r>
            <a:endParaRPr sz="5100">
              <a:solidFill>
                <a:srgbClr val="424242"/>
              </a:solidFill>
              <a:latin typeface="Proxima Nova"/>
              <a:ea typeface="Proxima Nova"/>
              <a:cs typeface="Proxima Nova"/>
              <a:sym typeface="Proxima Nova"/>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3" name="Shape 1043"/>
        <p:cNvGrpSpPr/>
        <p:nvPr/>
      </p:nvGrpSpPr>
      <p:grpSpPr>
        <a:xfrm>
          <a:off x="0" y="0"/>
          <a:ext cx="0" cy="0"/>
          <a:chOff x="0" y="0"/>
          <a:chExt cx="0" cy="0"/>
        </a:xfrm>
      </p:grpSpPr>
      <p:sp>
        <p:nvSpPr>
          <p:cNvPr id="1044" name="Google Shape;1044;p91"/>
          <p:cNvSpPr txBox="1"/>
          <p:nvPr/>
        </p:nvSpPr>
        <p:spPr>
          <a:xfrm>
            <a:off x="625850" y="12144875"/>
            <a:ext cx="5363100" cy="1400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sz="2400">
              <a:latin typeface="Proxima Nova"/>
              <a:ea typeface="Proxima Nova"/>
              <a:cs typeface="Proxima Nova"/>
              <a:sym typeface="Proxima Nova"/>
            </a:endParaRPr>
          </a:p>
          <a:p>
            <a:pPr indent="0" lvl="0" marL="0" rtl="0" algn="l">
              <a:spcBef>
                <a:spcPts val="0"/>
              </a:spcBef>
              <a:spcAft>
                <a:spcPts val="0"/>
              </a:spcAft>
              <a:buNone/>
            </a:pPr>
            <a:r>
              <a:rPr lang="en-US" sz="2400">
                <a:solidFill>
                  <a:srgbClr val="B7B7B7"/>
                </a:solidFill>
                <a:latin typeface="Proxima Nova"/>
                <a:ea typeface="Proxima Nova"/>
                <a:cs typeface="Proxima Nova"/>
                <a:sym typeface="Proxima Nova"/>
              </a:rPr>
              <a:t>AUTHOR: SIMON GUO</a:t>
            </a:r>
            <a:endParaRPr sz="2400">
              <a:solidFill>
                <a:srgbClr val="B7B7B7"/>
              </a:solidFill>
              <a:latin typeface="Proxima Nova"/>
              <a:ea typeface="Proxima Nova"/>
              <a:cs typeface="Proxima Nova"/>
              <a:sym typeface="Proxima Nova"/>
            </a:endParaRPr>
          </a:p>
        </p:txBody>
      </p:sp>
      <p:sp>
        <p:nvSpPr>
          <p:cNvPr id="1045" name="Google Shape;1045;p91"/>
          <p:cNvSpPr txBox="1"/>
          <p:nvPr/>
        </p:nvSpPr>
        <p:spPr>
          <a:xfrm>
            <a:off x="2924725" y="1079000"/>
            <a:ext cx="194646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US" sz="7200">
                <a:latin typeface="Montserrat"/>
                <a:ea typeface="Montserrat"/>
                <a:cs typeface="Montserrat"/>
                <a:sym typeface="Montserrat"/>
              </a:rPr>
              <a:t>GETTING STARTED</a:t>
            </a:r>
            <a:endParaRPr b="1" sz="7200">
              <a:latin typeface="Montserrat"/>
              <a:ea typeface="Montserrat"/>
              <a:cs typeface="Montserrat"/>
              <a:sym typeface="Montserrat"/>
            </a:endParaRPr>
          </a:p>
        </p:txBody>
      </p:sp>
      <p:sp>
        <p:nvSpPr>
          <p:cNvPr id="1046" name="Google Shape;1046;p91"/>
          <p:cNvSpPr txBox="1"/>
          <p:nvPr/>
        </p:nvSpPr>
        <p:spPr>
          <a:xfrm>
            <a:off x="2924725" y="1762950"/>
            <a:ext cx="120834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1047" name="Google Shape;1047;p91"/>
          <p:cNvSpPr txBox="1"/>
          <p:nvPr>
            <p:ph idx="1" type="body"/>
          </p:nvPr>
        </p:nvSpPr>
        <p:spPr>
          <a:xfrm>
            <a:off x="1375775" y="3193275"/>
            <a:ext cx="21013500" cy="8524200"/>
          </a:xfrm>
          <a:prstGeom prst="rect">
            <a:avLst/>
          </a:prstGeom>
          <a:noFill/>
          <a:ln>
            <a:noFill/>
          </a:ln>
        </p:spPr>
        <p:txBody>
          <a:bodyPr anchorCtr="0" anchor="t" bIns="243750" lIns="243750" spcFirstLastPara="1" rIns="243750" wrap="square" tIns="243750">
            <a:noAutofit/>
          </a:bodyPr>
          <a:lstStyle/>
          <a:p>
            <a:pPr indent="-552450" lvl="0" marL="457200" marR="0" rtl="0" algn="l">
              <a:lnSpc>
                <a:spcPct val="115000"/>
              </a:lnSpc>
              <a:spcBef>
                <a:spcPts val="100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Download the </a:t>
            </a:r>
            <a:r>
              <a:rPr lang="en-US" sz="5100" u="sng">
                <a:solidFill>
                  <a:schemeClr val="hlink"/>
                </a:solidFill>
                <a:latin typeface="Proxima Nova"/>
                <a:ea typeface="Proxima Nova"/>
                <a:cs typeface="Proxima Nova"/>
                <a:sym typeface="Proxima Nova"/>
                <a:hlinkClick r:id="rId3"/>
              </a:rPr>
              <a:t>repository</a:t>
            </a:r>
            <a:r>
              <a:rPr lang="en-US" sz="5100">
                <a:solidFill>
                  <a:srgbClr val="424242"/>
                </a:solidFill>
                <a:latin typeface="Proxima Nova"/>
                <a:ea typeface="Proxima Nova"/>
                <a:cs typeface="Proxima Nova"/>
                <a:sym typeface="Proxima Nova"/>
              </a:rPr>
              <a:t> from course Github using Git clone or just downloading the zip</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Read and follow the instructions</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Complete the skeleton code and run through the blocks</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Fill in the blanks for conceptual questions</a:t>
            </a:r>
            <a:endParaRPr sz="5100">
              <a:solidFill>
                <a:srgbClr val="424242"/>
              </a:solidFill>
              <a:latin typeface="Proxima Nova"/>
              <a:ea typeface="Proxima Nova"/>
              <a:cs typeface="Proxima Nova"/>
              <a:sym typeface="Proxima Nova"/>
            </a:endParaRPr>
          </a:p>
          <a:p>
            <a:pPr indent="-552450" lvl="0" marL="457200" marR="0" rtl="0" algn="l">
              <a:lnSpc>
                <a:spcPct val="115000"/>
              </a:lnSpc>
              <a:spcBef>
                <a:spcPts val="0"/>
              </a:spcBef>
              <a:spcAft>
                <a:spcPts val="0"/>
              </a:spcAft>
              <a:buClr>
                <a:srgbClr val="424242"/>
              </a:buClr>
              <a:buSzPts val="5100"/>
              <a:buFont typeface="Proxima Nova"/>
              <a:buChar char="●"/>
            </a:pPr>
            <a:r>
              <a:rPr lang="en-US" sz="5100">
                <a:solidFill>
                  <a:srgbClr val="424242"/>
                </a:solidFill>
                <a:latin typeface="Proxima Nova"/>
                <a:ea typeface="Proxima Nova"/>
                <a:cs typeface="Proxima Nova"/>
                <a:sym typeface="Proxima Nova"/>
              </a:rPr>
              <a:t>Show any instructor for check-off once you finished. If you cannot finish it in class, you have until next class for check-off.</a:t>
            </a:r>
            <a:endParaRPr sz="5100">
              <a:solidFill>
                <a:srgbClr val="424242"/>
              </a:solidFill>
              <a:latin typeface="Proxima Nova"/>
              <a:ea typeface="Proxima Nova"/>
              <a:cs typeface="Proxima Nova"/>
              <a:sym typeface="Proxima Nova"/>
            </a:endParaRPr>
          </a:p>
          <a:p>
            <a:pPr indent="0" lvl="0" marL="0" marR="0" rtl="0" algn="l">
              <a:lnSpc>
                <a:spcPct val="115000"/>
              </a:lnSpc>
              <a:spcBef>
                <a:spcPts val="1000"/>
              </a:spcBef>
              <a:spcAft>
                <a:spcPts val="0"/>
              </a:spcAft>
              <a:buNone/>
            </a:pPr>
            <a:r>
              <a:t/>
            </a:r>
            <a:endParaRPr sz="5100">
              <a:solidFill>
                <a:srgbClr val="424242"/>
              </a:solidFill>
              <a:latin typeface="Proxima Nova"/>
              <a:ea typeface="Proxima Nova"/>
              <a:cs typeface="Proxima Nova"/>
              <a:sym typeface="Proxima Nova"/>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2" name="Shape 1052"/>
        <p:cNvGrpSpPr/>
        <p:nvPr/>
      </p:nvGrpSpPr>
      <p:grpSpPr>
        <a:xfrm>
          <a:off x="0" y="0"/>
          <a:ext cx="0" cy="0"/>
          <a:chOff x="0" y="0"/>
          <a:chExt cx="0" cy="0"/>
        </a:xfrm>
      </p:grpSpPr>
      <p:sp>
        <p:nvSpPr>
          <p:cNvPr id="1053" name="Google Shape;1053;p92"/>
          <p:cNvSpPr txBox="1"/>
          <p:nvPr/>
        </p:nvSpPr>
        <p:spPr>
          <a:xfrm>
            <a:off x="2646400" y="8918775"/>
            <a:ext cx="9643200" cy="4217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3100">
                <a:latin typeface="Proxima Nova Semibold"/>
                <a:ea typeface="Proxima Nova Semibold"/>
                <a:cs typeface="Proxima Nova Semibold"/>
                <a:sym typeface="Proxima Nova Semibold"/>
              </a:rPr>
              <a:t>Code:</a:t>
            </a:r>
            <a:endParaRPr sz="13100">
              <a:latin typeface="Proxima Nova Semibold"/>
              <a:ea typeface="Proxima Nova Semibold"/>
              <a:cs typeface="Proxima Nova Semibold"/>
              <a:sym typeface="Proxima Nova Semibold"/>
            </a:endParaRPr>
          </a:p>
          <a:p>
            <a:pPr indent="0" lvl="0" marL="0" rtl="0" algn="ctr">
              <a:spcBef>
                <a:spcPts val="0"/>
              </a:spcBef>
              <a:spcAft>
                <a:spcPts val="0"/>
              </a:spcAft>
              <a:buNone/>
            </a:pPr>
            <a:r>
              <a:rPr lang="en-US" sz="13100">
                <a:latin typeface="Proxima Nova Semibold"/>
                <a:ea typeface="Proxima Nova Semibold"/>
                <a:cs typeface="Proxima Nova Semibold"/>
                <a:sym typeface="Proxima Nova Semibold"/>
              </a:rPr>
              <a:t>Dev</a:t>
            </a:r>
            <a:endParaRPr sz="13100">
              <a:latin typeface="Proxima Nova Semibold"/>
              <a:ea typeface="Proxima Nova Semibold"/>
              <a:cs typeface="Proxima Nova Semibold"/>
              <a:sym typeface="Proxima Nova Semibold"/>
            </a:endParaRPr>
          </a:p>
        </p:txBody>
      </p:sp>
      <p:pic>
        <p:nvPicPr>
          <p:cNvPr id="1054" name="Google Shape;1054;p92"/>
          <p:cNvPicPr preferRelativeResize="0"/>
          <p:nvPr/>
        </p:nvPicPr>
        <p:blipFill>
          <a:blip r:embed="rId3">
            <a:alphaModFix/>
          </a:blip>
          <a:stretch>
            <a:fillRect/>
          </a:stretch>
        </p:blipFill>
        <p:spPr>
          <a:xfrm>
            <a:off x="4720713" y="3268950"/>
            <a:ext cx="5494570" cy="5306400"/>
          </a:xfrm>
          <a:prstGeom prst="rect">
            <a:avLst/>
          </a:prstGeom>
          <a:noFill/>
          <a:ln>
            <a:noFill/>
          </a:ln>
        </p:spPr>
      </p:pic>
      <p:pic>
        <p:nvPicPr>
          <p:cNvPr id="1055" name="Google Shape;1055;p92"/>
          <p:cNvPicPr preferRelativeResize="0"/>
          <p:nvPr/>
        </p:nvPicPr>
        <p:blipFill>
          <a:blip r:embed="rId4">
            <a:alphaModFix/>
          </a:blip>
          <a:stretch>
            <a:fillRect/>
          </a:stretch>
        </p:blipFill>
        <p:spPr>
          <a:xfrm>
            <a:off x="15133450" y="3140850"/>
            <a:ext cx="5486400" cy="5562600"/>
          </a:xfrm>
          <a:prstGeom prst="rect">
            <a:avLst/>
          </a:prstGeom>
          <a:noFill/>
          <a:ln>
            <a:noFill/>
          </a:ln>
        </p:spPr>
      </p:pic>
      <p:sp>
        <p:nvSpPr>
          <p:cNvPr id="1056" name="Google Shape;1056;p92"/>
          <p:cNvSpPr txBox="1"/>
          <p:nvPr/>
        </p:nvSpPr>
        <p:spPr>
          <a:xfrm>
            <a:off x="1779250" y="966375"/>
            <a:ext cx="11377500" cy="249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4000">
                <a:latin typeface="Proxima Nova Semibold"/>
                <a:ea typeface="Proxima Nova Semibold"/>
                <a:cs typeface="Proxima Nova Semibold"/>
                <a:sym typeface="Proxima Nova Semibold"/>
              </a:rPr>
              <a:t>Attendance</a:t>
            </a:r>
            <a:r>
              <a:rPr lang="en-US" sz="15000">
                <a:latin typeface="Proxima Nova Semibold"/>
                <a:ea typeface="Proxima Nova Semibold"/>
                <a:cs typeface="Proxima Nova Semibold"/>
                <a:sym typeface="Proxima Nova Semibold"/>
              </a:rPr>
              <a:t> </a:t>
            </a:r>
            <a:endParaRPr sz="15000">
              <a:latin typeface="Proxima Nova Semibold"/>
              <a:ea typeface="Proxima Nova Semibold"/>
              <a:cs typeface="Proxima Nova Semibold"/>
              <a:sym typeface="Proxima Nova Semibold"/>
            </a:endParaRPr>
          </a:p>
        </p:txBody>
      </p:sp>
      <p:sp>
        <p:nvSpPr>
          <p:cNvPr id="1057" name="Google Shape;1057;p92"/>
          <p:cNvSpPr txBox="1"/>
          <p:nvPr/>
        </p:nvSpPr>
        <p:spPr>
          <a:xfrm>
            <a:off x="12187900" y="871025"/>
            <a:ext cx="11377500" cy="249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4000">
                <a:latin typeface="Proxima Nova Semibold"/>
                <a:ea typeface="Proxima Nova Semibold"/>
                <a:cs typeface="Proxima Nova Semibold"/>
                <a:sym typeface="Proxima Nova Semibold"/>
              </a:rPr>
              <a:t>Vitamin</a:t>
            </a:r>
            <a:r>
              <a:rPr lang="en-US" sz="15000">
                <a:latin typeface="Proxima Nova Semibold"/>
                <a:ea typeface="Proxima Nova Semibold"/>
                <a:cs typeface="Proxima Nova Semibold"/>
                <a:sym typeface="Proxima Nova Semibold"/>
              </a:rPr>
              <a:t> </a:t>
            </a:r>
            <a:endParaRPr sz="15000">
              <a:latin typeface="Proxima Nova Semibold"/>
              <a:ea typeface="Proxima Nova Semibold"/>
              <a:cs typeface="Proxima Nova Semibold"/>
              <a:sym typeface="Proxima Nova Semibold"/>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2" name="Shape 1062"/>
        <p:cNvGrpSpPr/>
        <p:nvPr/>
      </p:nvGrpSpPr>
      <p:grpSpPr>
        <a:xfrm>
          <a:off x="0" y="0"/>
          <a:ext cx="0" cy="0"/>
          <a:chOff x="0" y="0"/>
          <a:chExt cx="0" cy="0"/>
        </a:xfrm>
      </p:grpSpPr>
      <p:sp>
        <p:nvSpPr>
          <p:cNvPr id="1063" name="Google Shape;1063;p93"/>
          <p:cNvSpPr txBox="1"/>
          <p:nvPr/>
        </p:nvSpPr>
        <p:spPr>
          <a:xfrm>
            <a:off x="3270725" y="5611200"/>
            <a:ext cx="17836200" cy="24936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5000">
                <a:latin typeface="Proxima Nova Semibold"/>
                <a:ea typeface="Proxima Nova Semibold"/>
                <a:cs typeface="Proxima Nova Semibold"/>
                <a:sym typeface="Proxima Nova Semibold"/>
              </a:rPr>
              <a:t>Thank You!</a:t>
            </a:r>
            <a:endParaRPr sz="15000">
              <a:latin typeface="Proxima Nova Semibold"/>
              <a:ea typeface="Proxima Nova Semibold"/>
              <a:cs typeface="Proxima Nova Semibold"/>
              <a:sym typeface="Proxima Nova Semibo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Default Theme">
  <a:themeElements>
    <a:clrScheme name="Phlox Light">
      <a:dk1>
        <a:srgbClr val="7F7F7F"/>
      </a:dk1>
      <a:lt1>
        <a:srgbClr val="FFFFFF"/>
      </a:lt1>
      <a:dk2>
        <a:srgbClr val="000000"/>
      </a:dk2>
      <a:lt2>
        <a:srgbClr val="FFFFFF"/>
      </a:lt2>
      <a:accent1>
        <a:srgbClr val="2E2E35"/>
      </a:accent1>
      <a:accent2>
        <a:srgbClr val="FFD816"/>
      </a:accent2>
      <a:accent3>
        <a:srgbClr val="9F9EA2"/>
      </a:accent3>
      <a:accent4>
        <a:srgbClr val="D7D5D4"/>
      </a:accent4>
      <a:accent5>
        <a:srgbClr val="2E2E35"/>
      </a:accent5>
      <a:accent6>
        <a:srgbClr val="9F9EA2"/>
      </a:accent6>
      <a:hlink>
        <a:srgbClr val="F33B48"/>
      </a:hlink>
      <a:folHlink>
        <a:srgbClr val="FFC0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